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modernComment_20F_1198CD5.xml" ContentType="application/vnd.ms-powerpoint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476" r:id="rId2"/>
    <p:sldId id="266" r:id="rId3"/>
    <p:sldId id="516" r:id="rId4"/>
    <p:sldId id="474" r:id="rId5"/>
    <p:sldId id="517" r:id="rId6"/>
    <p:sldId id="506" r:id="rId7"/>
    <p:sldId id="515" r:id="rId8"/>
    <p:sldId id="508" r:id="rId9"/>
    <p:sldId id="523" r:id="rId10"/>
    <p:sldId id="524" r:id="rId11"/>
    <p:sldId id="509" r:id="rId12"/>
    <p:sldId id="510" r:id="rId13"/>
    <p:sldId id="500" r:id="rId14"/>
    <p:sldId id="498" r:id="rId15"/>
    <p:sldId id="527" r:id="rId16"/>
    <p:sldId id="343" r:id="rId17"/>
    <p:sldId id="502" r:id="rId18"/>
    <p:sldId id="503" r:id="rId19"/>
    <p:sldId id="522" r:id="rId20"/>
    <p:sldId id="262" r:id="rId21"/>
    <p:sldId id="518" r:id="rId22"/>
    <p:sldId id="519" r:id="rId23"/>
    <p:sldId id="345" r:id="rId24"/>
    <p:sldId id="501" r:id="rId25"/>
  </p:sldIdLst>
  <p:sldSz cx="9144000" cy="6858000" type="screen4x3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EE29E7-C968-E206-8D08-9280CB875174}" name="Aurelie Charpentier" initials="AC" userId="S::A.Charpentier@oxb.com::5b6fbd5c-b956-49ab-bd3d-26965095199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BEAB"/>
    <a:srgbClr val="262262"/>
    <a:srgbClr val="96DAD3"/>
    <a:srgbClr val="B9DBF5"/>
    <a:srgbClr val="FF5050"/>
    <a:srgbClr val="DAE3F3"/>
    <a:srgbClr val="F2C704"/>
    <a:srgbClr val="B6DAF2"/>
    <a:srgbClr val="7194D3"/>
    <a:srgbClr val="D7F1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68467" autoAdjust="0"/>
  </p:normalViewPr>
  <p:slideViewPr>
    <p:cSldViewPr snapToGrid="0">
      <p:cViewPr varScale="1">
        <p:scale>
          <a:sx n="45" d="100"/>
          <a:sy n="45" d="100"/>
        </p:scale>
        <p:origin x="1904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modernComment_20F_1198CD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84D3C0D-5869-4BFD-AACE-D9939E4960A3}" authorId="{FBEE29E7-C968-E206-8D08-9280CB875174}" created="2024-06-12T10:29:18.86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8451669" sldId="527"/>
      <ac:spMk id="11" creationId="{A424742D-8E06-392C-DD1A-0DB59C3B1A9E}"/>
      <ac:txMk cp="79" len="99">
        <ac:context len="180" hash="1928333969"/>
      </ac:txMk>
    </ac:txMkLst>
    <p188:pos x="5610164" y="481263"/>
    <p188:txBody>
      <a:bodyPr/>
      <a:lstStyle/>
      <a:p>
        <a:r>
          <a:rPr lang="en-GB"/>
          <a:t>They are based in Oxfordshire and have facilities in the US and in France too. They work with some of the most innovative pharmaceutical and biotechnology companies in the world.</a:t>
        </a:r>
      </a:p>
    </p188:txBody>
  </p188:cm>
  <p188:cm id="{1429E271-8140-458F-B483-8D6FDE7CE9F6}" authorId="{FBEE29E7-C968-E206-8D08-9280CB875174}" created="2024-06-12T10:30:51.944">
    <pc:sldMkLst xmlns:pc="http://schemas.microsoft.com/office/powerpoint/2013/main/command">
      <pc:docMk/>
      <pc:sldMk cId="3679894638" sldId="343"/>
    </pc:sldMkLst>
    <p188:txBody>
      <a:bodyPr/>
      <a:lstStyle/>
      <a:p>
        <a:r>
          <a:rPr lang="en-GB"/>
          <a:t>Can we not use our template and colours here?</a:t>
        </a:r>
      </a:p>
    </p188:txBody>
  </p188:cm>
  <p188:cm id="{3F0977C5-A419-44F3-B0FB-3E67EF297F6D}" authorId="{FBEE29E7-C968-E206-8D08-9280CB875174}" created="2024-06-12T10:40:48.86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8451669" sldId="527"/>
      <ac:spMk id="5" creationId="{95AEDECF-E0C5-87CF-DDAC-EF0F72FDA419}"/>
      <ac:txMk cp="0" len="285">
        <ac:context len="286" hash="543794122"/>
      </ac:txMk>
    </ac:txMkLst>
    <p188:pos x="4854910" y="445579"/>
    <p188:txBody>
      <a:bodyPr/>
      <a:lstStyle/>
      <a:p>
        <a:r>
          <a:rPr lang="en-GB"/>
          <a:t>Oxford Biomedia (also known as OXB) is a quality and innovation led CDMO specialising in the development and manufacturing of viral vectors. 
Viral vectors are used by pharmaceutical to deliver life-changing therapies to patients.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55E37E32-F93B-4BB2-8776-7FC0F5CFD7A1}" type="datetimeFigureOut">
              <a:rPr lang="en-GB" smtClean="0"/>
              <a:t>08/07/2024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2538"/>
            <a:ext cx="450691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F8D81B7C-BC5E-4E16-B045-EB0A45CAA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43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marR="0" lvl="0" indent="-2415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www.oxb.com</a:t>
            </a:r>
          </a:p>
          <a:p>
            <a:pPr marL="228600" indent="-228600">
              <a:buAutoNum type="arabicParenR"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285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marR="0" lvl="0" indent="-2415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b="0" dirty="0"/>
              <a:t>www.oxb.com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398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marR="0" lvl="0" indent="-2415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b="0" dirty="0"/>
              <a:t>www.oxb.com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146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marR="0" lvl="0" indent="-2415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b="0" dirty="0"/>
              <a:t>www.oxb.com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26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b="0" dirty="0"/>
              <a:t>https://oxb.com/</a:t>
            </a:r>
          </a:p>
          <a:p>
            <a:pPr marL="228600" indent="-228600">
              <a:buAutoNum type="arabicParenR"/>
            </a:pPr>
            <a:endParaRPr lang="en-GB" b="1" dirty="0"/>
          </a:p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/>
              <a:t>Microsoft Office 365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925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www.oxb.com</a:t>
            </a:r>
          </a:p>
          <a:p>
            <a:pPr marL="241539" indent="-241539">
              <a:buAutoNum type="arabicParenR"/>
            </a:pPr>
            <a:endParaRPr lang="en-GB" b="0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01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www.oxb.com</a:t>
            </a:r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01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marR="0" lvl="0" indent="-2415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iStock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b="0" dirty="0"/>
              <a:t>www.oxb.com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941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www.oxb.com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544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www.oxb.com</a:t>
            </a:r>
          </a:p>
          <a:p>
            <a:pPr marL="241539" indent="-241539">
              <a:buAutoNum type="arabicParenR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785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marR="0" lvl="0" indent="-2415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b="0" dirty="0"/>
              <a:t>www.oxb.com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083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marR="0" lvl="0" indent="-2415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www.oxb.com</a:t>
            </a:r>
          </a:p>
          <a:p>
            <a:pPr marL="228600" indent="-228600">
              <a:buAutoNum type="arabicParenR"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90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marR="0" lvl="0" indent="-2415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b="0" dirty="0"/>
              <a:t>www.oxb.com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0972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b="0" dirty="0"/>
          </a:p>
          <a:p>
            <a:pPr marL="228600" indent="-228600">
              <a:buAutoNum type="arabicParenR"/>
            </a:pPr>
            <a:r>
              <a:rPr lang="en-GB" b="0" dirty="0"/>
              <a:t>https://www.oxfordshirelep.com/findyourfuture</a:t>
            </a:r>
          </a:p>
          <a:p>
            <a:endParaRPr lang="en-GB" b="1" dirty="0"/>
          </a:p>
          <a:p>
            <a:r>
              <a:rPr lang="en-GB" b="1" dirty="0"/>
              <a:t>References 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https://www.oxfordshirelep.com/findyourfuture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https://www.oxfordshirelep.com/sites/default/files/uploads/FindYourFutureParentsGuide.pdf</a:t>
            </a:r>
          </a:p>
          <a:p>
            <a:pPr marL="228600" indent="-228600">
              <a:buAutoNum type="arabicParenR"/>
            </a:pPr>
            <a:endParaRPr lang="en-GB" b="0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3356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https://www.biologyonline.com/dictionary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OxLEP teacher encounters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318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marR="0" lvl="0" indent="-2415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581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b="0" dirty="0"/>
              <a:t>https://dictionary.cambridge.org/dictionary/english/mutation</a:t>
            </a:r>
          </a:p>
          <a:p>
            <a:endParaRPr lang="en-GB" b="1" dirty="0"/>
          </a:p>
          <a:p>
            <a:r>
              <a:rPr lang="en-GB" b="1" dirty="0"/>
              <a:t>Images</a:t>
            </a:r>
            <a:endParaRPr lang="en-GB" dirty="0"/>
          </a:p>
          <a:p>
            <a:pPr marL="241539" marR="0" lvl="0" indent="-2415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490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marR="0" lvl="0" indent="-2415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172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marR="0" lvl="0" indent="-2415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811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Teacher’s Note: </a:t>
            </a:r>
            <a:r>
              <a:rPr lang="en-GB" b="0" dirty="0"/>
              <a:t>For more information on CF gene therapy, visit https://www.cff.org/research-clinical-trials/gene-therapy-cystic-fibrosis</a:t>
            </a:r>
          </a:p>
          <a:p>
            <a:endParaRPr lang="en-GB" b="1" dirty="0"/>
          </a:p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/>
              <a:t>Oxb.com</a:t>
            </a:r>
          </a:p>
          <a:p>
            <a:pPr marL="241539" marR="0" lvl="0" indent="-2415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78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https://www.who.int/health-topics/human-genome-editing</a:t>
            </a:r>
          </a:p>
          <a:p>
            <a:endParaRPr lang="en-GB" b="1" dirty="0"/>
          </a:p>
          <a:p>
            <a:endParaRPr lang="en-GB" b="1" dirty="0"/>
          </a:p>
          <a:p>
            <a:r>
              <a:rPr lang="en-GB" b="1" dirty="0"/>
              <a:t>Images</a:t>
            </a:r>
            <a:endParaRPr lang="en-GB" dirty="0"/>
          </a:p>
          <a:p>
            <a:pPr marL="241539" marR="0" lvl="0" indent="-2415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863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marR="0" lvl="0" indent="-2415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dirty="0"/>
              <a:t>Microsoft Office 365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b="0" dirty="0"/>
              <a:t>www.oxb.com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5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855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E37B4-C914-4A0A-8672-17E7229AD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640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202A0-9646-4147-8DBB-1BF33177D5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C2BAD-9516-2B47-9900-7FC05ED2F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43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8BEAB">
                <a:alpha val="50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3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Oxlep</a:t>
            </a:r>
            <a:r>
              <a:rPr lang="en-US" dirty="0"/>
              <a:t> career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19944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xb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0F_1198CD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5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oxb.com/" TargetMode="Externa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oxlepskills.co.uk/schools-colleges/careers-enterprise-co/" TargetMode="External"/><Relationship Id="rId3" Type="http://schemas.openxmlformats.org/officeDocument/2006/relationships/hyperlink" Target="https://www.oxfordshirelep.com/findyourfuture" TargetMode="External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0BA2C01-D5EB-4CB0-856F-6D99861C9305}"/>
              </a:ext>
            </a:extLst>
          </p:cNvPr>
          <p:cNvSpPr txBox="1">
            <a:spLocks/>
          </p:cNvSpPr>
          <p:nvPr/>
        </p:nvSpPr>
        <p:spPr>
          <a:xfrm>
            <a:off x="594852" y="3821290"/>
            <a:ext cx="7954296" cy="803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i="1" dirty="0">
                <a:latin typeface="Century Gothic" panose="020B0502020202020204" pitchFamily="34" charset="0"/>
                <a:cs typeface="Arial" panose="020B0604020202020204" pitchFamily="34" charset="0"/>
              </a:rPr>
              <a:t>In association with Oxford Biomedica</a:t>
            </a:r>
          </a:p>
          <a:p>
            <a:pPr algn="ctr"/>
            <a:r>
              <a:rPr lang="en-GB" sz="2000" i="1" dirty="0">
                <a:latin typeface="Century Gothic" panose="020B0502020202020204" pitchFamily="34" charset="0"/>
                <a:cs typeface="Arial" panose="020B0604020202020204" pitchFamily="34" charset="0"/>
              </a:rPr>
              <a:t>Written by VotesforSchools  </a:t>
            </a:r>
            <a:endParaRPr lang="en-GB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F9E1BA-74CC-974E-2D4D-64CE499CBA11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BCF8E8-9C41-2E61-5013-798645F06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766" y="752531"/>
            <a:ext cx="6127896" cy="149093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91FF421-3526-7064-D279-A811651296B9}"/>
              </a:ext>
            </a:extLst>
          </p:cNvPr>
          <p:cNvSpPr txBox="1">
            <a:spLocks/>
          </p:cNvSpPr>
          <p:nvPr/>
        </p:nvSpPr>
        <p:spPr>
          <a:xfrm>
            <a:off x="594852" y="2801547"/>
            <a:ext cx="7954296" cy="1063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What is the future of genetics?</a:t>
            </a:r>
            <a:b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KS3</a:t>
            </a:r>
          </a:p>
        </p:txBody>
      </p:sp>
      <p:pic>
        <p:nvPicPr>
          <p:cNvPr id="7" name="Picture 2" descr="Oxford Biomedica">
            <a:extLst>
              <a:ext uri="{FF2B5EF4-FFF2-40B4-BE49-F238E27FC236}">
                <a16:creationId xmlns:a16="http://schemas.microsoft.com/office/drawing/2014/main" id="{38E8CC59-261F-2C45-5915-F2763BB40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5664" y="4538562"/>
            <a:ext cx="4123446" cy="2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29;p2" descr="Logo&#10;&#10;Description automatically generated">
            <a:extLst>
              <a:ext uri="{FF2B5EF4-FFF2-40B4-BE49-F238E27FC236}">
                <a16:creationId xmlns:a16="http://schemas.microsoft.com/office/drawing/2014/main" id="{EE7C6AB8-D930-AD20-A9D6-AAA92B5DA313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57" y="5018763"/>
            <a:ext cx="2698596" cy="1319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0174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F658C59-D7A3-D784-15BA-574CC03CDC83}"/>
              </a:ext>
            </a:extLst>
          </p:cNvPr>
          <p:cNvSpPr/>
          <p:nvPr/>
        </p:nvSpPr>
        <p:spPr>
          <a:xfrm>
            <a:off x="5764826" y="2491617"/>
            <a:ext cx="2664222" cy="936803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buClr>
                <a:srgbClr val="FF0066"/>
              </a:buClr>
              <a:buSzPts val="24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…then it is put into a patient.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66854F-0F41-5BD9-0A4E-86FAFB814258}"/>
              </a:ext>
            </a:extLst>
          </p:cNvPr>
          <p:cNvSpPr txBox="1"/>
          <p:nvPr/>
        </p:nvSpPr>
        <p:spPr>
          <a:xfrm>
            <a:off x="3239889" y="1767152"/>
            <a:ext cx="2664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In vivo gene therapy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3DF07B-0812-828C-3181-28445C40039A}"/>
              </a:ext>
            </a:extLst>
          </p:cNvPr>
          <p:cNvGrpSpPr/>
          <p:nvPr/>
        </p:nvGrpSpPr>
        <p:grpSpPr>
          <a:xfrm>
            <a:off x="3756544" y="2236832"/>
            <a:ext cx="1375699" cy="1446373"/>
            <a:chOff x="6948264" y="1916832"/>
            <a:chExt cx="1224136" cy="1224136"/>
          </a:xfrm>
        </p:grpSpPr>
        <p:sp>
          <p:nvSpPr>
            <p:cNvPr id="12" name="Donut 29">
              <a:extLst>
                <a:ext uri="{FF2B5EF4-FFF2-40B4-BE49-F238E27FC236}">
                  <a16:creationId xmlns:a16="http://schemas.microsoft.com/office/drawing/2014/main" id="{83283932-1490-0D08-8C15-83C500D26A3E}"/>
                </a:ext>
              </a:extLst>
            </p:cNvPr>
            <p:cNvSpPr/>
            <p:nvPr/>
          </p:nvSpPr>
          <p:spPr bwMode="auto">
            <a:xfrm>
              <a:off x="6948264" y="1916832"/>
              <a:ext cx="1224136" cy="1224136"/>
            </a:xfrm>
            <a:prstGeom prst="donut">
              <a:avLst>
                <a:gd name="adj" fmla="val 14809"/>
              </a:avLst>
            </a:prstGeom>
            <a:solidFill>
              <a:srgbClr val="BBE0E3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AFB79EF9-2B55-D423-7987-BD47A935ABF7}"/>
                </a:ext>
              </a:extLst>
            </p:cNvPr>
            <p:cNvSpPr/>
            <p:nvPr/>
          </p:nvSpPr>
          <p:spPr bwMode="auto">
            <a:xfrm rot="10800000">
              <a:off x="7020272" y="2358257"/>
              <a:ext cx="1080120" cy="782711"/>
            </a:xfrm>
            <a:prstGeom prst="blockArc">
              <a:avLst>
                <a:gd name="adj1" fmla="val 11986287"/>
                <a:gd name="adj2" fmla="val 20073436"/>
                <a:gd name="adj3" fmla="val 25685"/>
              </a:avLst>
            </a:prstGeom>
            <a:solidFill>
              <a:schemeClr val="bg2">
                <a:lumMod val="75000"/>
              </a:schemeClr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</p:grpSp>
      <p:sp>
        <p:nvSpPr>
          <p:cNvPr id="18" name="Pentagon 20">
            <a:extLst>
              <a:ext uri="{FF2B5EF4-FFF2-40B4-BE49-F238E27FC236}">
                <a16:creationId xmlns:a16="http://schemas.microsoft.com/office/drawing/2014/main" id="{C07725AF-1993-B9E4-A000-B50BD3768693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34" name="Shape 114">
            <a:extLst>
              <a:ext uri="{FF2B5EF4-FFF2-40B4-BE49-F238E27FC236}">
                <a16:creationId xmlns:a16="http://schemas.microsoft.com/office/drawing/2014/main" id="{868795D4-3C1C-C6AE-775D-703851587B43}"/>
              </a:ext>
            </a:extLst>
          </p:cNvPr>
          <p:cNvSpPr/>
          <p:nvPr/>
        </p:nvSpPr>
        <p:spPr>
          <a:xfrm>
            <a:off x="780385" y="196548"/>
            <a:ext cx="6169884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What is gene therapy?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6EBA024F-6D21-E3D9-5E06-B970A25439FC}"/>
              </a:ext>
            </a:extLst>
          </p:cNvPr>
          <p:cNvSpPr/>
          <p:nvPr/>
        </p:nvSpPr>
        <p:spPr>
          <a:xfrm>
            <a:off x="823329" y="1049675"/>
            <a:ext cx="7497341" cy="538608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Gene therapy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can be done in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different ways.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0D85776-CA57-F599-77D3-5020E27866C4}"/>
              </a:ext>
            </a:extLst>
          </p:cNvPr>
          <p:cNvSpPr/>
          <p:nvPr/>
        </p:nvSpPr>
        <p:spPr>
          <a:xfrm>
            <a:off x="710488" y="2491617"/>
            <a:ext cx="2664222" cy="93680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Gene is packaged into viral vector (e.g. cystic fibrosis)…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F40634-B4D7-C46A-94BA-A64995029D4B}"/>
              </a:ext>
            </a:extLst>
          </p:cNvPr>
          <p:cNvSpPr txBox="1"/>
          <p:nvPr/>
        </p:nvSpPr>
        <p:spPr>
          <a:xfrm>
            <a:off x="3239889" y="4022583"/>
            <a:ext cx="2664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Ex vivo gene therapy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B2B060F-7322-9917-B852-BA57B2EDF480}"/>
              </a:ext>
            </a:extLst>
          </p:cNvPr>
          <p:cNvGrpSpPr/>
          <p:nvPr/>
        </p:nvGrpSpPr>
        <p:grpSpPr>
          <a:xfrm>
            <a:off x="3675620" y="4905631"/>
            <a:ext cx="1375699" cy="1446373"/>
            <a:chOff x="6948264" y="1916832"/>
            <a:chExt cx="1224136" cy="1224136"/>
          </a:xfrm>
        </p:grpSpPr>
        <p:sp>
          <p:nvSpPr>
            <p:cNvPr id="32" name="Donut 29">
              <a:extLst>
                <a:ext uri="{FF2B5EF4-FFF2-40B4-BE49-F238E27FC236}">
                  <a16:creationId xmlns:a16="http://schemas.microsoft.com/office/drawing/2014/main" id="{665BF31C-B0C1-6E35-E46A-80A67CF4FD10}"/>
                </a:ext>
              </a:extLst>
            </p:cNvPr>
            <p:cNvSpPr/>
            <p:nvPr/>
          </p:nvSpPr>
          <p:spPr bwMode="auto">
            <a:xfrm>
              <a:off x="6948264" y="1916832"/>
              <a:ext cx="1224136" cy="1224136"/>
            </a:xfrm>
            <a:prstGeom prst="donut">
              <a:avLst>
                <a:gd name="adj" fmla="val 14809"/>
              </a:avLst>
            </a:prstGeom>
            <a:solidFill>
              <a:srgbClr val="BBE0E3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>
          <p:nvSpPr>
            <p:cNvPr id="48" name="Block Arc 47">
              <a:extLst>
                <a:ext uri="{FF2B5EF4-FFF2-40B4-BE49-F238E27FC236}">
                  <a16:creationId xmlns:a16="http://schemas.microsoft.com/office/drawing/2014/main" id="{CB469FAE-E9DA-73A2-69B9-37DFD91FD8A2}"/>
                </a:ext>
              </a:extLst>
            </p:cNvPr>
            <p:cNvSpPr/>
            <p:nvPr/>
          </p:nvSpPr>
          <p:spPr bwMode="auto">
            <a:xfrm rot="10800000">
              <a:off x="7020272" y="2358257"/>
              <a:ext cx="1080120" cy="782711"/>
            </a:xfrm>
            <a:prstGeom prst="blockArc">
              <a:avLst>
                <a:gd name="adj1" fmla="val 11986287"/>
                <a:gd name="adj2" fmla="val 20073436"/>
                <a:gd name="adj3" fmla="val 25685"/>
              </a:avLst>
            </a:prstGeom>
            <a:solidFill>
              <a:schemeClr val="bg2">
                <a:lumMod val="75000"/>
              </a:schemeClr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3F6D8D6-1E60-8B82-6325-50A306D3E00A}"/>
              </a:ext>
            </a:extLst>
          </p:cNvPr>
          <p:cNvSpPr/>
          <p:nvPr/>
        </p:nvSpPr>
        <p:spPr>
          <a:xfrm>
            <a:off x="710488" y="4483866"/>
            <a:ext cx="2706094" cy="63249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Gene is packaged into viral vector…</a:t>
            </a:r>
          </a:p>
        </p:txBody>
      </p:sp>
      <p:pic>
        <p:nvPicPr>
          <p:cNvPr id="3" name="Graphic 2" descr="Petri Dish outline">
            <a:extLst>
              <a:ext uri="{FF2B5EF4-FFF2-40B4-BE49-F238E27FC236}">
                <a16:creationId xmlns:a16="http://schemas.microsoft.com/office/drawing/2014/main" id="{5C020660-B293-454D-D3AE-15A5EB544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99705" y="4575095"/>
            <a:ext cx="1663743" cy="1663743"/>
          </a:xfrm>
          <a:prstGeom prst="rect">
            <a:avLst/>
          </a:prstGeom>
        </p:spPr>
      </p:pic>
      <p:pic>
        <p:nvPicPr>
          <p:cNvPr id="4" name="Graphic 3" descr="Man with solid fill">
            <a:extLst>
              <a:ext uri="{FF2B5EF4-FFF2-40B4-BE49-F238E27FC236}">
                <a16:creationId xmlns:a16="http://schemas.microsoft.com/office/drawing/2014/main" id="{2D81CE73-2D3A-F8E8-8237-707AE4FDB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86296" y="4671634"/>
            <a:ext cx="914400" cy="91440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0A069E03-F1AB-0BE3-6F27-1636A5723DAC}"/>
              </a:ext>
            </a:extLst>
          </p:cNvPr>
          <p:cNvSpPr/>
          <p:nvPr/>
        </p:nvSpPr>
        <p:spPr>
          <a:xfrm rot="5556305">
            <a:off x="5957547" y="4758681"/>
            <a:ext cx="592234" cy="2928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094D49D-691A-B844-079F-DE5FDBB69932}"/>
              </a:ext>
            </a:extLst>
          </p:cNvPr>
          <p:cNvSpPr/>
          <p:nvPr/>
        </p:nvSpPr>
        <p:spPr>
          <a:xfrm rot="12462453">
            <a:off x="6661865" y="4217655"/>
            <a:ext cx="646128" cy="36150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E269B1E-0810-F731-FBCE-B815382FC773}"/>
              </a:ext>
            </a:extLst>
          </p:cNvPr>
          <p:cNvGrpSpPr/>
          <p:nvPr/>
        </p:nvGrpSpPr>
        <p:grpSpPr>
          <a:xfrm>
            <a:off x="5934430" y="3899260"/>
            <a:ext cx="642644" cy="596059"/>
            <a:chOff x="4445142" y="4156711"/>
            <a:chExt cx="642644" cy="596059"/>
          </a:xfrm>
        </p:grpSpPr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7288D1EC-C354-F58A-D820-B2B8C6E146D5}"/>
                </a:ext>
              </a:extLst>
            </p:cNvPr>
            <p:cNvSpPr/>
            <p:nvPr/>
          </p:nvSpPr>
          <p:spPr>
            <a:xfrm>
              <a:off x="4445142" y="4369698"/>
              <a:ext cx="159488" cy="132907"/>
            </a:xfrm>
            <a:prstGeom prst="flowChartConnector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BAC21BAD-3046-7B2C-D5CE-DEB31257835E}"/>
                </a:ext>
              </a:extLst>
            </p:cNvPr>
            <p:cNvSpPr/>
            <p:nvPr/>
          </p:nvSpPr>
          <p:spPr>
            <a:xfrm>
              <a:off x="4681018" y="4619863"/>
              <a:ext cx="159488" cy="132907"/>
            </a:xfrm>
            <a:prstGeom prst="flowChartConnector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2377A310-84C5-B005-1459-048C860835A6}"/>
                </a:ext>
              </a:extLst>
            </p:cNvPr>
            <p:cNvSpPr/>
            <p:nvPr/>
          </p:nvSpPr>
          <p:spPr>
            <a:xfrm>
              <a:off x="4928298" y="4397431"/>
              <a:ext cx="159488" cy="132907"/>
            </a:xfrm>
            <a:prstGeom prst="flowChartConnector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1B7F5C7B-9C1F-DA8B-514C-7F3EE11190EA}"/>
                </a:ext>
              </a:extLst>
            </p:cNvPr>
            <p:cNvSpPr/>
            <p:nvPr/>
          </p:nvSpPr>
          <p:spPr>
            <a:xfrm>
              <a:off x="4707034" y="4156711"/>
              <a:ext cx="159488" cy="132907"/>
            </a:xfrm>
            <a:prstGeom prst="flowChartConnector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7B1C140A-188B-44B8-3412-5324BFF24212}"/>
              </a:ext>
            </a:extLst>
          </p:cNvPr>
          <p:cNvSpPr/>
          <p:nvPr/>
        </p:nvSpPr>
        <p:spPr>
          <a:xfrm>
            <a:off x="6141204" y="5567130"/>
            <a:ext cx="159488" cy="132907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96504024-45A7-BC50-5C21-85F84162154B}"/>
              </a:ext>
            </a:extLst>
          </p:cNvPr>
          <p:cNvSpPr/>
          <p:nvPr/>
        </p:nvSpPr>
        <p:spPr>
          <a:xfrm>
            <a:off x="5780075" y="5555188"/>
            <a:ext cx="159488" cy="132907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017B5FB9-7433-5878-B893-0F110F5D3352}"/>
              </a:ext>
            </a:extLst>
          </p:cNvPr>
          <p:cNvSpPr/>
          <p:nvPr/>
        </p:nvSpPr>
        <p:spPr>
          <a:xfrm>
            <a:off x="5998043" y="5303404"/>
            <a:ext cx="159488" cy="132907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4EC6ACFF-7E1D-2E7F-52DE-09D9BF818EB4}"/>
              </a:ext>
            </a:extLst>
          </p:cNvPr>
          <p:cNvSpPr/>
          <p:nvPr/>
        </p:nvSpPr>
        <p:spPr>
          <a:xfrm>
            <a:off x="6424801" y="5499068"/>
            <a:ext cx="159488" cy="132907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4D0FDFFA-4770-8167-C08B-4CB0548FAC59}"/>
              </a:ext>
            </a:extLst>
          </p:cNvPr>
          <p:cNvSpPr/>
          <p:nvPr/>
        </p:nvSpPr>
        <p:spPr>
          <a:xfrm>
            <a:off x="6284496" y="5286349"/>
            <a:ext cx="159488" cy="132907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7B4E5F0-F701-892D-DB6B-D87187189D9F}"/>
              </a:ext>
            </a:extLst>
          </p:cNvPr>
          <p:cNvSpPr/>
          <p:nvPr/>
        </p:nvSpPr>
        <p:spPr>
          <a:xfrm>
            <a:off x="7614029" y="4441641"/>
            <a:ext cx="1189434" cy="127909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buClr>
                <a:srgbClr val="FF0066"/>
              </a:buClr>
              <a:buSzPts val="2400"/>
            </a:pPr>
            <a:r>
              <a:rPr lang="en-GB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Cells can be </a:t>
            </a:r>
            <a:r>
              <a:rPr lang="en-GB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taken from the patient.</a:t>
            </a:r>
          </a:p>
        </p:txBody>
      </p:sp>
      <p:sp>
        <p:nvSpPr>
          <p:cNvPr id="33" name="Lightning Bolt 32">
            <a:extLst>
              <a:ext uri="{FF2B5EF4-FFF2-40B4-BE49-F238E27FC236}">
                <a16:creationId xmlns:a16="http://schemas.microsoft.com/office/drawing/2014/main" id="{7458EC1B-B064-01BF-F59F-34CDBEEB44C4}"/>
              </a:ext>
            </a:extLst>
          </p:cNvPr>
          <p:cNvSpPr/>
          <p:nvPr/>
        </p:nvSpPr>
        <p:spPr bwMode="auto">
          <a:xfrm>
            <a:off x="5310357" y="4835345"/>
            <a:ext cx="648072" cy="449105"/>
          </a:xfrm>
          <a:prstGeom prst="lightningBolt">
            <a:avLst/>
          </a:prstGeom>
          <a:solidFill>
            <a:srgbClr val="BBE0E3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1E29366-976E-62E9-A471-702B8F87AD85}"/>
              </a:ext>
            </a:extLst>
          </p:cNvPr>
          <p:cNvSpPr/>
          <p:nvPr/>
        </p:nvSpPr>
        <p:spPr>
          <a:xfrm>
            <a:off x="710487" y="5331133"/>
            <a:ext cx="2663125" cy="109946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buClr>
                <a:srgbClr val="FF0066"/>
              </a:buClr>
              <a:buSzPts val="24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Cells can then be genetically modified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and put back into the patient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7798199D-E1ED-459D-561F-C2FAB2DCF2A9}"/>
              </a:ext>
            </a:extLst>
          </p:cNvPr>
          <p:cNvSpPr/>
          <p:nvPr/>
        </p:nvSpPr>
        <p:spPr>
          <a:xfrm rot="18516241">
            <a:off x="6801776" y="5782233"/>
            <a:ext cx="592234" cy="2928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1810224D-A251-E1B0-5449-898E0BA1362D}"/>
              </a:ext>
            </a:extLst>
          </p:cNvPr>
          <p:cNvSpPr/>
          <p:nvPr/>
        </p:nvSpPr>
        <p:spPr>
          <a:xfrm>
            <a:off x="6651963" y="6206415"/>
            <a:ext cx="159488" cy="132907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BEE07784-D25A-C148-26BB-9627002BDF72}"/>
              </a:ext>
            </a:extLst>
          </p:cNvPr>
          <p:cNvSpPr/>
          <p:nvPr/>
        </p:nvSpPr>
        <p:spPr>
          <a:xfrm>
            <a:off x="7074791" y="6540134"/>
            <a:ext cx="159488" cy="132907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lowchart: Connector 38">
            <a:extLst>
              <a:ext uri="{FF2B5EF4-FFF2-40B4-BE49-F238E27FC236}">
                <a16:creationId xmlns:a16="http://schemas.microsoft.com/office/drawing/2014/main" id="{F2FA529E-EF8D-AFEB-50B2-EEE7FBEC5049}"/>
              </a:ext>
            </a:extLst>
          </p:cNvPr>
          <p:cNvSpPr/>
          <p:nvPr/>
        </p:nvSpPr>
        <p:spPr>
          <a:xfrm>
            <a:off x="6504476" y="6440561"/>
            <a:ext cx="159488" cy="132907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36BD62F0-5537-73C1-E013-C89ED569B962}"/>
              </a:ext>
            </a:extLst>
          </p:cNvPr>
          <p:cNvSpPr/>
          <p:nvPr/>
        </p:nvSpPr>
        <p:spPr>
          <a:xfrm>
            <a:off x="6772170" y="6425289"/>
            <a:ext cx="159488" cy="132907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65D9695D-954E-05BE-C491-9952BE7675A1}"/>
              </a:ext>
            </a:extLst>
          </p:cNvPr>
          <p:cNvSpPr/>
          <p:nvPr/>
        </p:nvSpPr>
        <p:spPr>
          <a:xfrm>
            <a:off x="7074791" y="6208299"/>
            <a:ext cx="159488" cy="132907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751A495-1B09-F625-3A47-01E5CF38B540}"/>
              </a:ext>
            </a:extLst>
          </p:cNvPr>
          <p:cNvSpPr txBox="1"/>
          <p:nvPr/>
        </p:nvSpPr>
        <p:spPr>
          <a:xfrm>
            <a:off x="7582005" y="6148173"/>
            <a:ext cx="15962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e.g. CAR-T for blood cancer </a:t>
            </a:r>
          </a:p>
        </p:txBody>
      </p:sp>
    </p:spTree>
    <p:extLst>
      <p:ext uri="{BB962C8B-B14F-4D97-AF65-F5344CB8AC3E}">
        <p14:creationId xmlns:p14="http://schemas.microsoft.com/office/powerpoint/2010/main" val="393748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D333BF9-EA7C-CE20-0940-3739849F1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0802"/>
            <a:ext cx="9144000" cy="5967197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288A43-50E6-440F-97C5-E4376A28A8C3}"/>
              </a:ext>
            </a:extLst>
          </p:cNvPr>
          <p:cNvSpPr/>
          <p:nvPr/>
        </p:nvSpPr>
        <p:spPr>
          <a:xfrm>
            <a:off x="447956" y="5358263"/>
            <a:ext cx="3354023" cy="104188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 treatment of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blood cancers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with gene therapy begins in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clinic.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66D3C4F-FE7C-42C9-2649-74B8856009A0}"/>
              </a:ext>
            </a:extLst>
          </p:cNvPr>
          <p:cNvSpPr/>
          <p:nvPr/>
        </p:nvSpPr>
        <p:spPr>
          <a:xfrm>
            <a:off x="4138863" y="5358264"/>
            <a:ext cx="4557181" cy="104188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buClr>
                <a:srgbClr val="FF0066"/>
              </a:buClr>
              <a:buSzPts val="24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Blood is taken from the patient and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white blood cells,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including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T cells,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are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filtered out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 </a:t>
            </a:r>
          </a:p>
        </p:txBody>
      </p:sp>
      <p:sp>
        <p:nvSpPr>
          <p:cNvPr id="4" name="Pentagon 20">
            <a:extLst>
              <a:ext uri="{FF2B5EF4-FFF2-40B4-BE49-F238E27FC236}">
                <a16:creationId xmlns:a16="http://schemas.microsoft.com/office/drawing/2014/main" id="{60BD2DAF-0D34-02A5-70A5-4A08B59584AB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5" name="Shape 114">
            <a:extLst>
              <a:ext uri="{FF2B5EF4-FFF2-40B4-BE49-F238E27FC236}">
                <a16:creationId xmlns:a16="http://schemas.microsoft.com/office/drawing/2014/main" id="{4FCF9666-0322-4F3D-9BDB-BD209C7EFE77}"/>
              </a:ext>
            </a:extLst>
          </p:cNvPr>
          <p:cNvSpPr/>
          <p:nvPr/>
        </p:nvSpPr>
        <p:spPr>
          <a:xfrm>
            <a:off x="780385" y="196548"/>
            <a:ext cx="6169884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What is gene therapy?</a:t>
            </a:r>
          </a:p>
        </p:txBody>
      </p:sp>
    </p:spTree>
    <p:extLst>
      <p:ext uri="{BB962C8B-B14F-4D97-AF65-F5344CB8AC3E}">
        <p14:creationId xmlns:p14="http://schemas.microsoft.com/office/powerpoint/2010/main" val="379594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ientist dropping solution into test tubes">
            <a:extLst>
              <a:ext uri="{FF2B5EF4-FFF2-40B4-BE49-F238E27FC236}">
                <a16:creationId xmlns:a16="http://schemas.microsoft.com/office/drawing/2014/main" id="{E7248197-0757-3ED6-B567-1C55C585A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2502"/>
            <a:ext cx="9144000" cy="5975498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6992EFD-A9A8-8599-F234-76CCFC0BD786}"/>
              </a:ext>
            </a:extLst>
          </p:cNvPr>
          <p:cNvSpPr/>
          <p:nvPr/>
        </p:nvSpPr>
        <p:spPr>
          <a:xfrm>
            <a:off x="4235116" y="1306653"/>
            <a:ext cx="4506526" cy="89938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buClr>
                <a:srgbClr val="FF0066"/>
              </a:buClr>
              <a:buSzPts val="24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Next, in the laboratory,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 cells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are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engineered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to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find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and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kill cancer cells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 </a:t>
            </a:r>
            <a:endParaRPr lang="en-GB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Pentagon 20">
            <a:extLst>
              <a:ext uri="{FF2B5EF4-FFF2-40B4-BE49-F238E27FC236}">
                <a16:creationId xmlns:a16="http://schemas.microsoft.com/office/drawing/2014/main" id="{387A9E91-B15C-055C-1B4E-24A37D955965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6" name="Shape 114">
            <a:extLst>
              <a:ext uri="{FF2B5EF4-FFF2-40B4-BE49-F238E27FC236}">
                <a16:creationId xmlns:a16="http://schemas.microsoft.com/office/drawing/2014/main" id="{E6E24288-980E-436C-D724-7C0762EE31FD}"/>
              </a:ext>
            </a:extLst>
          </p:cNvPr>
          <p:cNvSpPr/>
          <p:nvPr/>
        </p:nvSpPr>
        <p:spPr>
          <a:xfrm>
            <a:off x="780385" y="196548"/>
            <a:ext cx="6169884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What is gene therapy?</a:t>
            </a:r>
          </a:p>
        </p:txBody>
      </p:sp>
    </p:spTree>
    <p:extLst>
      <p:ext uri="{BB962C8B-B14F-4D97-AF65-F5344CB8AC3E}">
        <p14:creationId xmlns:p14="http://schemas.microsoft.com/office/powerpoint/2010/main" val="190299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irus cells suspended on air">
            <a:extLst>
              <a:ext uri="{FF2B5EF4-FFF2-40B4-BE49-F238E27FC236}">
                <a16:creationId xmlns:a16="http://schemas.microsoft.com/office/drawing/2014/main" id="{8CAC068F-A948-1CE3-5E4F-7764550E62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2502"/>
            <a:ext cx="9144000" cy="597549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ABA0BE-0ED5-448A-935A-DA4507A20403}"/>
              </a:ext>
            </a:extLst>
          </p:cNvPr>
          <p:cNvSpPr/>
          <p:nvPr/>
        </p:nvSpPr>
        <p:spPr>
          <a:xfrm>
            <a:off x="369530" y="5871411"/>
            <a:ext cx="8404938" cy="621491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On the next few slides, you will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find out more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about them and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work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they do.  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288A43-50E6-440F-97C5-E4376A28A8C3}"/>
              </a:ext>
            </a:extLst>
          </p:cNvPr>
          <p:cNvSpPr/>
          <p:nvPr/>
        </p:nvSpPr>
        <p:spPr>
          <a:xfrm>
            <a:off x="4941529" y="1277823"/>
            <a:ext cx="3832939" cy="104427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Oxford Biomedica were one of the founders for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lentiviruses for gene therapy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826A28-0B4A-671F-E425-E15FB9E4899F}"/>
              </a:ext>
            </a:extLst>
          </p:cNvPr>
          <p:cNvSpPr/>
          <p:nvPr/>
        </p:nvSpPr>
        <p:spPr>
          <a:xfrm>
            <a:off x="369530" y="1277823"/>
            <a:ext cx="4202470" cy="1044272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Have you heard of Oxford Biomedica? Do you know what they do?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Pentagon 20">
            <a:extLst>
              <a:ext uri="{FF2B5EF4-FFF2-40B4-BE49-F238E27FC236}">
                <a16:creationId xmlns:a16="http://schemas.microsoft.com/office/drawing/2014/main" id="{C5D05D68-C7A8-F348-82E1-681A2A7E410E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7" name="Shape 114">
            <a:extLst>
              <a:ext uri="{FF2B5EF4-FFF2-40B4-BE49-F238E27FC236}">
                <a16:creationId xmlns:a16="http://schemas.microsoft.com/office/drawing/2014/main" id="{D27525F3-18A5-7B25-86D4-2CD34DD7374C}"/>
              </a:ext>
            </a:extLst>
          </p:cNvPr>
          <p:cNvSpPr/>
          <p:nvPr/>
        </p:nvSpPr>
        <p:spPr>
          <a:xfrm>
            <a:off x="780385" y="196548"/>
            <a:ext cx="6169884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What is gene therapy?</a:t>
            </a:r>
          </a:p>
        </p:txBody>
      </p:sp>
    </p:spTree>
    <p:extLst>
      <p:ext uri="{BB962C8B-B14F-4D97-AF65-F5344CB8AC3E}">
        <p14:creationId xmlns:p14="http://schemas.microsoft.com/office/powerpoint/2010/main" val="259936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ientists in lab">
            <a:hlinkClick r:id="rId3"/>
            <a:extLst>
              <a:ext uri="{FF2B5EF4-FFF2-40B4-BE49-F238E27FC236}">
                <a16:creationId xmlns:a16="http://schemas.microsoft.com/office/drawing/2014/main" id="{3F675B80-44AB-476C-3C5E-5A9E77FFD5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7854"/>
            <a:ext cx="9144000" cy="559429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C1A3B131-A401-4488-A998-B22569266D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6" name="Pentagon 20">
            <a:extLst>
              <a:ext uri="{FF2B5EF4-FFF2-40B4-BE49-F238E27FC236}">
                <a16:creationId xmlns:a16="http://schemas.microsoft.com/office/drawing/2014/main" id="{39BF016F-2199-4A9D-B30A-AC754588C501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BB2E31-20E2-146D-4FF3-3D5630A2833C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114">
            <a:extLst>
              <a:ext uri="{FF2B5EF4-FFF2-40B4-BE49-F238E27FC236}">
                <a16:creationId xmlns:a16="http://schemas.microsoft.com/office/drawing/2014/main" id="{729EA371-F7D3-AAA0-4A71-51D7DF12E087}"/>
              </a:ext>
            </a:extLst>
          </p:cNvPr>
          <p:cNvSpPr/>
          <p:nvPr/>
        </p:nvSpPr>
        <p:spPr>
          <a:xfrm>
            <a:off x="780385" y="196548"/>
            <a:ext cx="6169884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Who are Oxford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Biomedica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FB37A01-A407-7C5B-8461-3E942CF81D9D}"/>
              </a:ext>
            </a:extLst>
          </p:cNvPr>
          <p:cNvSpPr/>
          <p:nvPr/>
        </p:nvSpPr>
        <p:spPr>
          <a:xfrm>
            <a:off x="501805" y="4757003"/>
            <a:ext cx="7950820" cy="1320411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Find out more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Click on the image below to go to Oxford </a:t>
            </a:r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Biomedica’s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website where you will find out much more about who they are and what they do.  </a:t>
            </a:r>
          </a:p>
        </p:txBody>
      </p:sp>
    </p:spTree>
    <p:extLst>
      <p:ext uri="{BB962C8B-B14F-4D97-AF65-F5344CB8AC3E}">
        <p14:creationId xmlns:p14="http://schemas.microsoft.com/office/powerpoint/2010/main" val="2110232345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29EF43-D362-EFC6-EF2B-C5F950886D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4028"/>
            <a:ext cx="9144000" cy="5975497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C1A3B131-A401-4488-A998-B22569266D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BB2E31-20E2-146D-4FF3-3D5630A2833C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AEDECF-E0C5-87CF-DDAC-EF0F72FDA419}"/>
              </a:ext>
            </a:extLst>
          </p:cNvPr>
          <p:cNvSpPr/>
          <p:nvPr/>
        </p:nvSpPr>
        <p:spPr>
          <a:xfrm>
            <a:off x="3765833" y="2959364"/>
            <a:ext cx="5086947" cy="195420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Oxford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Biomedica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(also known as OXB) is a quality and innovation led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contract development and manufacturing organisation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(CDMO)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specialising in the development and manufacturing of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viral vectors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Viral vectors are used by pharmaceutical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deliver life-changing therapies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to patients. 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6" name="Pentagon 20">
            <a:extLst>
              <a:ext uri="{FF2B5EF4-FFF2-40B4-BE49-F238E27FC236}">
                <a16:creationId xmlns:a16="http://schemas.microsoft.com/office/drawing/2014/main" id="{77174136-0526-9C8A-1326-4F135AB19AA7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4276216-FB7F-B574-DD1F-82DEA65ED282}"/>
              </a:ext>
            </a:extLst>
          </p:cNvPr>
          <p:cNvSpPr/>
          <p:nvPr/>
        </p:nvSpPr>
        <p:spPr>
          <a:xfrm>
            <a:off x="152361" y="3429000"/>
            <a:ext cx="3152987" cy="1308818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47BE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You may have heard of them during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pandemic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when they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produced 100 million vaccination doses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7A3B0E-80A8-97D4-8377-4F385AE89F5A}"/>
              </a:ext>
            </a:extLst>
          </p:cNvPr>
          <p:cNvSpPr/>
          <p:nvPr/>
        </p:nvSpPr>
        <p:spPr>
          <a:xfrm>
            <a:off x="4571999" y="1207787"/>
            <a:ext cx="4241129" cy="988124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Pair discussion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Talk to a partner: have you heard of Oxford </a:t>
            </a:r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Biomedica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? What do they do?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24742D-8E06-392C-DD1A-0DB59C3B1A9E}"/>
              </a:ext>
            </a:extLst>
          </p:cNvPr>
          <p:cNvSpPr/>
          <p:nvPr/>
        </p:nvSpPr>
        <p:spPr>
          <a:xfrm>
            <a:off x="369531" y="5221705"/>
            <a:ext cx="5672523" cy="1129031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They are based in Oxfordshire and have facilities in the US and in France too.  They work with some of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most innovative pharmaceutical and biotechnology companies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in the world.</a:t>
            </a:r>
            <a:endParaRPr lang="en-GB" sz="1600" b="1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12" name="Picture 2" descr="Oxford Biomedica">
            <a:extLst>
              <a:ext uri="{FF2B5EF4-FFF2-40B4-BE49-F238E27FC236}">
                <a16:creationId xmlns:a16="http://schemas.microsoft.com/office/drawing/2014/main" id="{8CF187ED-8A37-8E23-02BC-C2CEBD68F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9307" y="5295969"/>
            <a:ext cx="2465162" cy="98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hape 114">
            <a:extLst>
              <a:ext uri="{FF2B5EF4-FFF2-40B4-BE49-F238E27FC236}">
                <a16:creationId xmlns:a16="http://schemas.microsoft.com/office/drawing/2014/main" id="{B8CD0BE8-32F5-0B8A-101A-A4BFDAEF8BF2}"/>
              </a:ext>
            </a:extLst>
          </p:cNvPr>
          <p:cNvSpPr/>
          <p:nvPr/>
        </p:nvSpPr>
        <p:spPr>
          <a:xfrm>
            <a:off x="780385" y="196548"/>
            <a:ext cx="6169884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Who are Oxford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Biomedica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45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F73FE2-5F4B-D709-6A79-B92FB39ECA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2503"/>
            <a:ext cx="9144000" cy="597549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B3CCAA2-F211-4B1A-8E2A-33BB18B64B89}"/>
              </a:ext>
            </a:extLst>
          </p:cNvPr>
          <p:cNvSpPr/>
          <p:nvPr/>
        </p:nvSpPr>
        <p:spPr>
          <a:xfrm>
            <a:off x="369531" y="3682716"/>
            <a:ext cx="3588858" cy="1308818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47BE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You may have heard about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Oxford Biomedica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during the pandemic, when they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produced 100 million vaccination doses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C1A3B131-A401-4488-A998-B22569266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BB2E31-20E2-146D-4FF3-3D5630A2833C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8180634-097A-915B-5B84-C3640621B8A1}"/>
              </a:ext>
            </a:extLst>
          </p:cNvPr>
          <p:cNvSpPr/>
          <p:nvPr/>
        </p:nvSpPr>
        <p:spPr>
          <a:xfrm>
            <a:off x="4571999" y="1207787"/>
            <a:ext cx="4241129" cy="822789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 (2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Have you had a COVID-19 vaccine?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AEDECF-E0C5-87CF-DDAC-EF0F72FDA419}"/>
              </a:ext>
            </a:extLst>
          </p:cNvPr>
          <p:cNvSpPr/>
          <p:nvPr/>
        </p:nvSpPr>
        <p:spPr>
          <a:xfrm>
            <a:off x="319762" y="5221703"/>
            <a:ext cx="5672523" cy="1271198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They are based in Oxfordshire and have facilities in the US and in France too.  They work with some of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most innovative pharmaceutical and biotechnology companies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in the world.</a:t>
            </a:r>
            <a:endParaRPr lang="en-GB" sz="1600" b="1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algn="ctr"/>
            <a:endParaRPr lang="en-GB" sz="1600" b="1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9" name="Picture 2" descr="Oxford Biomedica">
            <a:extLst>
              <a:ext uri="{FF2B5EF4-FFF2-40B4-BE49-F238E27FC236}">
                <a16:creationId xmlns:a16="http://schemas.microsoft.com/office/drawing/2014/main" id="{A876631E-46D9-30F4-D02D-CA899B0B8A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9307" y="5295969"/>
            <a:ext cx="2465162" cy="98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entagon 20">
            <a:extLst>
              <a:ext uri="{FF2B5EF4-FFF2-40B4-BE49-F238E27FC236}">
                <a16:creationId xmlns:a16="http://schemas.microsoft.com/office/drawing/2014/main" id="{12D6885C-E8A4-00BA-E003-A5472E32841A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</a:p>
        </p:txBody>
      </p:sp>
      <p:sp>
        <p:nvSpPr>
          <p:cNvPr id="11" name="Shape 114">
            <a:extLst>
              <a:ext uri="{FF2B5EF4-FFF2-40B4-BE49-F238E27FC236}">
                <a16:creationId xmlns:a16="http://schemas.microsoft.com/office/drawing/2014/main" id="{B3725616-3878-6812-A899-783D930B2615}"/>
              </a:ext>
            </a:extLst>
          </p:cNvPr>
          <p:cNvSpPr/>
          <p:nvPr/>
        </p:nvSpPr>
        <p:spPr>
          <a:xfrm>
            <a:off x="780385" y="196548"/>
            <a:ext cx="6169884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Who are Oxford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Biomedica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7989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DDB981-6864-1448-5B2F-8BF2AD0C1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9536"/>
            <a:ext cx="9144000" cy="597846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D90D1B1-2F78-F9BE-7442-32892C226FF6}"/>
              </a:ext>
            </a:extLst>
          </p:cNvPr>
          <p:cNvSpPr/>
          <p:nvPr/>
        </p:nvSpPr>
        <p:spPr>
          <a:xfrm>
            <a:off x="369531" y="5461166"/>
            <a:ext cx="5672523" cy="75425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 next two slides explain how something can be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upscaled.   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C1A3B131-A401-4488-A998-B22569266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BB2E31-20E2-146D-4FF3-3D5630A2833C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69624D9-70D5-030E-CAD7-CB534522CBE3}"/>
              </a:ext>
            </a:extLst>
          </p:cNvPr>
          <p:cNvSpPr/>
          <p:nvPr/>
        </p:nvSpPr>
        <p:spPr>
          <a:xfrm>
            <a:off x="369531" y="2721058"/>
            <a:ext cx="3817458" cy="75425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Creating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100 million vaccines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quickly was not easy!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B0C55F1-4A25-E2A9-AAAA-454F1EB7451D}"/>
              </a:ext>
            </a:extLst>
          </p:cNvPr>
          <p:cNvSpPr/>
          <p:nvPr/>
        </p:nvSpPr>
        <p:spPr>
          <a:xfrm>
            <a:off x="369531" y="1204820"/>
            <a:ext cx="8404938" cy="980501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Pair discussion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 do you think the process of making vaccines is upscaled to make enough doses for a nationwide vaccination scheme?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F28590F-8774-BD1A-C32A-799B1AED66A8}"/>
              </a:ext>
            </a:extLst>
          </p:cNvPr>
          <p:cNvSpPr/>
          <p:nvPr/>
        </p:nvSpPr>
        <p:spPr>
          <a:xfrm>
            <a:off x="369531" y="4011052"/>
            <a:ext cx="5020616" cy="914378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Oxford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Biomedica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had to upscale their process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make large amounts of vaccine.   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EF31A304-CEB6-7BB6-B3D7-0546191DFF47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</a:p>
        </p:txBody>
      </p:sp>
      <p:sp>
        <p:nvSpPr>
          <p:cNvPr id="10" name="Shape 114">
            <a:extLst>
              <a:ext uri="{FF2B5EF4-FFF2-40B4-BE49-F238E27FC236}">
                <a16:creationId xmlns:a16="http://schemas.microsoft.com/office/drawing/2014/main" id="{F514A76E-F0BC-A7E0-ACD9-AFC707E64CCC}"/>
              </a:ext>
            </a:extLst>
          </p:cNvPr>
          <p:cNvSpPr/>
          <p:nvPr/>
        </p:nvSpPr>
        <p:spPr>
          <a:xfrm>
            <a:off x="780385" y="196548"/>
            <a:ext cx="6169884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Who are Oxford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Biomedica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?</a:t>
            </a:r>
          </a:p>
        </p:txBody>
      </p:sp>
      <p:pic>
        <p:nvPicPr>
          <p:cNvPr id="13" name="Picture 2" descr="Oxford Biomedica">
            <a:extLst>
              <a:ext uri="{FF2B5EF4-FFF2-40B4-BE49-F238E27FC236}">
                <a16:creationId xmlns:a16="http://schemas.microsoft.com/office/drawing/2014/main" id="{79EFCDE4-9145-AEFD-2603-A5C5A5B6A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9307" y="5295969"/>
            <a:ext cx="2465162" cy="98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83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C1A3B131-A401-4488-A998-B22569266D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BB2E31-20E2-146D-4FF3-3D5630A2833C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6D63561-8406-3E41-301A-DD3FF258E856}"/>
              </a:ext>
            </a:extLst>
          </p:cNvPr>
          <p:cNvSpPr/>
          <p:nvPr/>
        </p:nvSpPr>
        <p:spPr>
          <a:xfrm>
            <a:off x="4883886" y="5035249"/>
            <a:ext cx="3856942" cy="1437740"/>
          </a:xfrm>
          <a:prstGeom prst="roundRect">
            <a:avLst/>
          </a:prstGeom>
          <a:solidFill>
            <a:srgbClr val="262262"/>
          </a:solidFill>
          <a:ln w="28575">
            <a:solidFill>
              <a:srgbClr val="C2D2E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Challenge: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So, what would you do if you needed to cook it for 110,000 people?</a:t>
            </a:r>
          </a:p>
        </p:txBody>
      </p:sp>
      <p:sp>
        <p:nvSpPr>
          <p:cNvPr id="3" name="Pentagon 20">
            <a:extLst>
              <a:ext uri="{FF2B5EF4-FFF2-40B4-BE49-F238E27FC236}">
                <a16:creationId xmlns:a16="http://schemas.microsoft.com/office/drawing/2014/main" id="{96357A23-7D72-4C56-3D66-6303CB4B2B51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</a:p>
        </p:txBody>
      </p:sp>
      <p:sp>
        <p:nvSpPr>
          <p:cNvPr id="4" name="Shape 114">
            <a:extLst>
              <a:ext uri="{FF2B5EF4-FFF2-40B4-BE49-F238E27FC236}">
                <a16:creationId xmlns:a16="http://schemas.microsoft.com/office/drawing/2014/main" id="{E79A729A-BC2D-76AB-7E14-82E6BB53D783}"/>
              </a:ext>
            </a:extLst>
          </p:cNvPr>
          <p:cNvSpPr/>
          <p:nvPr/>
        </p:nvSpPr>
        <p:spPr>
          <a:xfrm>
            <a:off x="780385" y="196548"/>
            <a:ext cx="6169884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Who are Oxford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Biomedica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891BCE-EFD7-51D2-42A6-3E8CE50E076B}"/>
              </a:ext>
            </a:extLst>
          </p:cNvPr>
          <p:cNvGrpSpPr/>
          <p:nvPr/>
        </p:nvGrpSpPr>
        <p:grpSpPr>
          <a:xfrm rot="21357962">
            <a:off x="397634" y="1247829"/>
            <a:ext cx="3886846" cy="5143395"/>
            <a:chOff x="355832" y="1188656"/>
            <a:chExt cx="4556258" cy="540523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28590F-8774-BD1A-C32A-799B1AED66A8}"/>
                </a:ext>
              </a:extLst>
            </p:cNvPr>
            <p:cNvSpPr/>
            <p:nvPr/>
          </p:nvSpPr>
          <p:spPr>
            <a:xfrm>
              <a:off x="355832" y="1188656"/>
              <a:ext cx="4556258" cy="540523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4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C72033C-C1DB-5715-6617-8D665BFCD090}"/>
                </a:ext>
              </a:extLst>
            </p:cNvPr>
            <p:cNvSpPr txBox="1"/>
            <p:nvPr/>
          </p:nvSpPr>
          <p:spPr>
            <a:xfrm>
              <a:off x="533993" y="1376545"/>
              <a:ext cx="4146361" cy="50457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Below are the </a:t>
              </a:r>
              <a:r>
                <a:rPr lang="en-GB" sz="18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ingredients </a:t>
              </a: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needed to make paella for </a:t>
              </a:r>
              <a:r>
                <a:rPr lang="en-GB" sz="18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4 people</a:t>
              </a: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.</a:t>
              </a:r>
              <a:endParaRPr lang="en-GB" sz="18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endParaRPr lang="en-GB" sz="18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500g chicken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250g rice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1 onion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3 cloves of garlic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1 red pepper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4 tomatoes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3 tbsp. olive oil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1 tsp of salt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A pinch of saffron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650 ml water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1 chef</a:t>
              </a:r>
            </a:p>
            <a:p>
              <a:endParaRPr lang="en-GB" sz="18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r>
                <a:rPr lang="en-GB" sz="18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Total time: approx. 2 hours</a:t>
              </a:r>
              <a:endPara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 descr="A pan of food on a plate&#10;&#10;Description automatically generated">
            <a:extLst>
              <a:ext uri="{FF2B5EF4-FFF2-40B4-BE49-F238E27FC236}">
                <a16:creationId xmlns:a16="http://schemas.microsoft.com/office/drawing/2014/main" id="{FDFE3AEB-61D0-F2A8-CE9C-8FC8822205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6878">
            <a:off x="4078669" y="1453145"/>
            <a:ext cx="4723382" cy="3086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4733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" name="Picture 1086" descr="A pan of food on a plate&#10;&#10;Description automatically generated">
            <a:extLst>
              <a:ext uri="{FF2B5EF4-FFF2-40B4-BE49-F238E27FC236}">
                <a16:creationId xmlns:a16="http://schemas.microsoft.com/office/drawing/2014/main" id="{F8AE33BD-B6D4-E919-6763-DDF69D8B5A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228" y="996660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88" name="Picture 1087" descr="A pan of food on a plate&#10;&#10;Description automatically generated">
            <a:extLst>
              <a:ext uri="{FF2B5EF4-FFF2-40B4-BE49-F238E27FC236}">
                <a16:creationId xmlns:a16="http://schemas.microsoft.com/office/drawing/2014/main" id="{43BEC005-D596-8854-74FD-33AD022A12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4563865" y="1724749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89" name="Picture 1088" descr="A pan of food on a plate&#10;&#10;Description automatically generated">
            <a:extLst>
              <a:ext uri="{FF2B5EF4-FFF2-40B4-BE49-F238E27FC236}">
                <a16:creationId xmlns:a16="http://schemas.microsoft.com/office/drawing/2014/main" id="{81395DAB-D26A-1AB8-BA59-35A8C7307A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4572725" y="2452838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90" name="Picture 1089" descr="A pan of food on a plate&#10;&#10;Description automatically generated">
            <a:extLst>
              <a:ext uri="{FF2B5EF4-FFF2-40B4-BE49-F238E27FC236}">
                <a16:creationId xmlns:a16="http://schemas.microsoft.com/office/drawing/2014/main" id="{78E297CC-F473-8174-5AD5-CFA7820BC0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234" y="3180927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91" name="Picture 1090" descr="A pan of food on a plate&#10;&#10;Description automatically generated">
            <a:extLst>
              <a:ext uri="{FF2B5EF4-FFF2-40B4-BE49-F238E27FC236}">
                <a16:creationId xmlns:a16="http://schemas.microsoft.com/office/drawing/2014/main" id="{E67940A1-5ED0-3989-F779-0699886175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4593871" y="3909016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92" name="Picture 1091" descr="A pan of food on a plate&#10;&#10;Description automatically generated">
            <a:extLst>
              <a:ext uri="{FF2B5EF4-FFF2-40B4-BE49-F238E27FC236}">
                <a16:creationId xmlns:a16="http://schemas.microsoft.com/office/drawing/2014/main" id="{C3536AFE-0633-C96C-AC21-321ABDBFA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4602731" y="4637105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93" name="Picture 1092" descr="A pan of food on a plate&#10;&#10;Description automatically generated">
            <a:extLst>
              <a:ext uri="{FF2B5EF4-FFF2-40B4-BE49-F238E27FC236}">
                <a16:creationId xmlns:a16="http://schemas.microsoft.com/office/drawing/2014/main" id="{2CA90B72-BED1-A133-AAD1-CB8CA0331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363" y="5365194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94" name="Picture 1093" descr="A pan of food on a plate&#10;&#10;Description automatically generated">
            <a:extLst>
              <a:ext uri="{FF2B5EF4-FFF2-40B4-BE49-F238E27FC236}">
                <a16:creationId xmlns:a16="http://schemas.microsoft.com/office/drawing/2014/main" id="{26C9FC28-85C1-942D-D0B3-EFE286DCEA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4610000" y="6093284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95" name="Picture 1094" descr="A pan of food on a plate&#10;&#10;Description automatically generated">
            <a:extLst>
              <a:ext uri="{FF2B5EF4-FFF2-40B4-BE49-F238E27FC236}">
                <a16:creationId xmlns:a16="http://schemas.microsoft.com/office/drawing/2014/main" id="{F46DFAB6-CCB4-B79A-779C-D2B6FC2809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5723626" y="1075034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96" name="Picture 1095" descr="A pan of food on a plate&#10;&#10;Description automatically generated">
            <a:extLst>
              <a:ext uri="{FF2B5EF4-FFF2-40B4-BE49-F238E27FC236}">
                <a16:creationId xmlns:a16="http://schemas.microsoft.com/office/drawing/2014/main" id="{DE2E23F3-E29E-C8A1-58F4-61F471FC4A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258" y="1815544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97" name="Picture 1096" descr="A pan of food on a plate&#10;&#10;Description automatically generated">
            <a:extLst>
              <a:ext uri="{FF2B5EF4-FFF2-40B4-BE49-F238E27FC236}">
                <a16:creationId xmlns:a16="http://schemas.microsoft.com/office/drawing/2014/main" id="{0F6BF230-31CD-A54C-9485-082C5DF937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5730895" y="2556054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98" name="Picture 1097" descr="A pan of food on a plate&#10;&#10;Description automatically generated">
            <a:extLst>
              <a:ext uri="{FF2B5EF4-FFF2-40B4-BE49-F238E27FC236}">
                <a16:creationId xmlns:a16="http://schemas.microsoft.com/office/drawing/2014/main" id="{3D85EC37-E81B-6C5B-4EAF-D630E30DA0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8538" y="3296564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99" name="Picture 1098" descr="A pan of food on a plate&#10;&#10;Description automatically generated">
            <a:extLst>
              <a:ext uri="{FF2B5EF4-FFF2-40B4-BE49-F238E27FC236}">
                <a16:creationId xmlns:a16="http://schemas.microsoft.com/office/drawing/2014/main" id="{776C4406-90DD-05B6-3ADA-B9CBC59913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5713175" y="4037074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00" name="Picture 1099" descr="A pan of food on a plate&#10;&#10;Description automatically generated">
            <a:extLst>
              <a:ext uri="{FF2B5EF4-FFF2-40B4-BE49-F238E27FC236}">
                <a16:creationId xmlns:a16="http://schemas.microsoft.com/office/drawing/2014/main" id="{5F283778-FD41-8926-A014-3A871E1735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5722035" y="4777584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01" name="Picture 1100" descr="A pan of food on a plate&#10;&#10;Description automatically generated">
            <a:extLst>
              <a:ext uri="{FF2B5EF4-FFF2-40B4-BE49-F238E27FC236}">
                <a16:creationId xmlns:a16="http://schemas.microsoft.com/office/drawing/2014/main" id="{26842E73-A1D2-7DEE-CB56-D6D0D27065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5770772" y="5518094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02" name="Picture 1101" descr="A pan of food on a plate&#10;&#10;Description automatically generated">
            <a:extLst>
              <a:ext uri="{FF2B5EF4-FFF2-40B4-BE49-F238E27FC236}">
                <a16:creationId xmlns:a16="http://schemas.microsoft.com/office/drawing/2014/main" id="{40D9B807-23DF-0225-2E41-12622BDC3B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5779632" y="6258602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04" name="Picture 1103" descr="A pan of food on a plate&#10;&#10;Description automatically generated">
            <a:extLst>
              <a:ext uri="{FF2B5EF4-FFF2-40B4-BE49-F238E27FC236}">
                <a16:creationId xmlns:a16="http://schemas.microsoft.com/office/drawing/2014/main" id="{2CAAB487-A91E-58F6-B214-6AD5A54A17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8287" y="958886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05" name="Picture 1104" descr="A pan of food on a plate&#10;&#10;Description automatically generated">
            <a:extLst>
              <a:ext uri="{FF2B5EF4-FFF2-40B4-BE49-F238E27FC236}">
                <a16:creationId xmlns:a16="http://schemas.microsoft.com/office/drawing/2014/main" id="{38714CF6-5CB9-23AC-D452-87C72407BF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6762924" y="1686975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06" name="Picture 1105" descr="A pan of food on a plate&#10;&#10;Description automatically generated">
            <a:extLst>
              <a:ext uri="{FF2B5EF4-FFF2-40B4-BE49-F238E27FC236}">
                <a16:creationId xmlns:a16="http://schemas.microsoft.com/office/drawing/2014/main" id="{BA8B5611-F232-CE95-9870-DB65E360D7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6771784" y="2415064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07" name="Picture 1106" descr="A pan of food on a plate&#10;&#10;Description automatically generated">
            <a:extLst>
              <a:ext uri="{FF2B5EF4-FFF2-40B4-BE49-F238E27FC236}">
                <a16:creationId xmlns:a16="http://schemas.microsoft.com/office/drawing/2014/main" id="{0E2F3228-0072-BD12-5693-9786628990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293" y="3143153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08" name="Picture 1107" descr="A pan of food on a plate&#10;&#10;Description automatically generated">
            <a:extLst>
              <a:ext uri="{FF2B5EF4-FFF2-40B4-BE49-F238E27FC236}">
                <a16:creationId xmlns:a16="http://schemas.microsoft.com/office/drawing/2014/main" id="{4DE9E119-526C-2780-E7CF-516E9CE003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6792930" y="3871242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09" name="Picture 1108" descr="A pan of food on a plate&#10;&#10;Description automatically generated">
            <a:extLst>
              <a:ext uri="{FF2B5EF4-FFF2-40B4-BE49-F238E27FC236}">
                <a16:creationId xmlns:a16="http://schemas.microsoft.com/office/drawing/2014/main" id="{8928BB43-CD16-C136-672B-93FC91AA89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6801790" y="4599331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10" name="Picture 1109" descr="A pan of food on a plate&#10;&#10;Description automatically generated">
            <a:extLst>
              <a:ext uri="{FF2B5EF4-FFF2-40B4-BE49-F238E27FC236}">
                <a16:creationId xmlns:a16="http://schemas.microsoft.com/office/drawing/2014/main" id="{5BCCEDFA-51AB-076A-ED81-658F7F7858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422" y="5327420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12" name="Picture 1111" descr="A pan of food on a plate&#10;&#10;Description automatically generated">
            <a:extLst>
              <a:ext uri="{FF2B5EF4-FFF2-40B4-BE49-F238E27FC236}">
                <a16:creationId xmlns:a16="http://schemas.microsoft.com/office/drawing/2014/main" id="{644BE5B1-00C9-C8A8-0084-836074DC8E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7922685" y="1037260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13" name="Picture 1112" descr="A pan of food on a plate&#10;&#10;Description automatically generated">
            <a:extLst>
              <a:ext uri="{FF2B5EF4-FFF2-40B4-BE49-F238E27FC236}">
                <a16:creationId xmlns:a16="http://schemas.microsoft.com/office/drawing/2014/main" id="{755375C3-14B6-B4CD-310C-5670995E4E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5317" y="1777770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14" name="Picture 1113" descr="A pan of food on a plate&#10;&#10;Description automatically generated">
            <a:extLst>
              <a:ext uri="{FF2B5EF4-FFF2-40B4-BE49-F238E27FC236}">
                <a16:creationId xmlns:a16="http://schemas.microsoft.com/office/drawing/2014/main" id="{EAB60DC8-00A9-085A-4FA0-B6774DB5C1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7929954" y="2518280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15" name="Picture 1114" descr="A pan of food on a plate&#10;&#10;Description automatically generated">
            <a:extLst>
              <a:ext uri="{FF2B5EF4-FFF2-40B4-BE49-F238E27FC236}">
                <a16:creationId xmlns:a16="http://schemas.microsoft.com/office/drawing/2014/main" id="{23DD13B4-1E3A-E95B-692C-0EB6CB19FB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7597" y="3258790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16" name="Picture 1115" descr="A pan of food on a plate&#10;&#10;Description automatically generated">
            <a:extLst>
              <a:ext uri="{FF2B5EF4-FFF2-40B4-BE49-F238E27FC236}">
                <a16:creationId xmlns:a16="http://schemas.microsoft.com/office/drawing/2014/main" id="{C2F77DDE-B8CF-783E-7809-C9C78E9582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7912234" y="3999300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17" name="Picture 1116" descr="A pan of food on a plate&#10;&#10;Description automatically generated">
            <a:extLst>
              <a:ext uri="{FF2B5EF4-FFF2-40B4-BE49-F238E27FC236}">
                <a16:creationId xmlns:a16="http://schemas.microsoft.com/office/drawing/2014/main" id="{3261AF30-6051-9C3D-9F21-DBBD7A090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7921094" y="4739810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18" name="Picture 1117" descr="A pan of food on a plate&#10;&#10;Description automatically generated">
            <a:extLst>
              <a:ext uri="{FF2B5EF4-FFF2-40B4-BE49-F238E27FC236}">
                <a16:creationId xmlns:a16="http://schemas.microsoft.com/office/drawing/2014/main" id="{E750CE79-3083-BCBC-91E8-DE10EECA6E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7969831" y="5480320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19" name="Picture 1118" descr="A pan of food on a plate&#10;&#10;Description automatically generated">
            <a:extLst>
              <a:ext uri="{FF2B5EF4-FFF2-40B4-BE49-F238E27FC236}">
                <a16:creationId xmlns:a16="http://schemas.microsoft.com/office/drawing/2014/main" id="{F859621C-5F9F-8ED4-B130-886B781C1E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7978691" y="6220828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BB2E31-20E2-146D-4FF3-3D5630A2833C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30" name="Rectangle: Rounded Corners 1029">
            <a:extLst>
              <a:ext uri="{FF2B5EF4-FFF2-40B4-BE49-F238E27FC236}">
                <a16:creationId xmlns:a16="http://schemas.microsoft.com/office/drawing/2014/main" id="{F2EEF9E4-56EA-3EAD-9C53-5640EE35F983}"/>
              </a:ext>
            </a:extLst>
          </p:cNvPr>
          <p:cNvSpPr/>
          <p:nvPr/>
        </p:nvSpPr>
        <p:spPr>
          <a:xfrm>
            <a:off x="4970400" y="1916751"/>
            <a:ext cx="3704189" cy="959380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Do you scale-up and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make one dish big enough to make 110,000 meals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12BB58C-BCE4-E4BD-8A4B-8B1B34D182F8}"/>
              </a:ext>
            </a:extLst>
          </p:cNvPr>
          <p:cNvSpPr/>
          <p:nvPr/>
        </p:nvSpPr>
        <p:spPr>
          <a:xfrm>
            <a:off x="4962196" y="3566313"/>
            <a:ext cx="3704189" cy="90728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Do you scale-out and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hire 27,500 chefs to cook multiple meals of 4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? </a:t>
            </a:r>
            <a:endParaRPr lang="en-GB" sz="1600" b="1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1047" name="Picture 1046" descr="A pan of food on a plate&#10;&#10;Description automatically generated">
            <a:extLst>
              <a:ext uri="{FF2B5EF4-FFF2-40B4-BE49-F238E27FC236}">
                <a16:creationId xmlns:a16="http://schemas.microsoft.com/office/drawing/2014/main" id="{88077A0D-D1D6-4A76-F620-C977990D42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34435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53" name="Picture 1052" descr="A pan of food on a plate&#10;&#10;Description automatically generated">
            <a:extLst>
              <a:ext uri="{FF2B5EF4-FFF2-40B4-BE49-F238E27FC236}">
                <a16:creationId xmlns:a16="http://schemas.microsoft.com/office/drawing/2014/main" id="{9E07833B-1138-49E2-495C-E74B5C0BAA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-55363" y="1762524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54" name="Picture 1053" descr="A pan of food on a plate&#10;&#10;Description automatically generated">
            <a:extLst>
              <a:ext uri="{FF2B5EF4-FFF2-40B4-BE49-F238E27FC236}">
                <a16:creationId xmlns:a16="http://schemas.microsoft.com/office/drawing/2014/main" id="{11B07DB5-2ABB-CC8D-A3C9-E356339FE6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-46503" y="2490613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55" name="Picture 1054" descr="A pan of food on a plate&#10;&#10;Description automatically generated">
            <a:extLst>
              <a:ext uri="{FF2B5EF4-FFF2-40B4-BE49-F238E27FC236}">
                <a16:creationId xmlns:a16="http://schemas.microsoft.com/office/drawing/2014/main" id="{56F8493B-F82A-FA43-FF1A-AFD60B316A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6" y="3218702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56" name="Picture 1055" descr="A pan of food on a plate&#10;&#10;Description automatically generated">
            <a:extLst>
              <a:ext uri="{FF2B5EF4-FFF2-40B4-BE49-F238E27FC236}">
                <a16:creationId xmlns:a16="http://schemas.microsoft.com/office/drawing/2014/main" id="{CD6AA9E0-CFE4-C357-D42E-153B88D86F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-25357" y="3946791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57" name="Picture 1056" descr="A pan of food on a plate&#10;&#10;Description automatically generated">
            <a:extLst>
              <a:ext uri="{FF2B5EF4-FFF2-40B4-BE49-F238E27FC236}">
                <a16:creationId xmlns:a16="http://schemas.microsoft.com/office/drawing/2014/main" id="{416DFF59-603E-12A5-53B3-46D54409ED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-16497" y="4674880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58" name="Picture 1057" descr="A pan of food on a plate&#10;&#10;Description automatically generated">
            <a:extLst>
              <a:ext uri="{FF2B5EF4-FFF2-40B4-BE49-F238E27FC236}">
                <a16:creationId xmlns:a16="http://schemas.microsoft.com/office/drawing/2014/main" id="{BD1719F1-F63B-4BD4-FE6B-94263F9A71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5" y="5402969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59" name="Picture 1058" descr="A pan of food on a plate&#10;&#10;Description automatically generated">
            <a:extLst>
              <a:ext uri="{FF2B5EF4-FFF2-40B4-BE49-F238E27FC236}">
                <a16:creationId xmlns:a16="http://schemas.microsoft.com/office/drawing/2014/main" id="{09F0750A-600C-012E-3AD6-AA6DEE6CC5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-9228" y="6131059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61" name="Picture 1060" descr="A pan of food on a plate&#10;&#10;Description automatically generated">
            <a:extLst>
              <a:ext uri="{FF2B5EF4-FFF2-40B4-BE49-F238E27FC236}">
                <a16:creationId xmlns:a16="http://schemas.microsoft.com/office/drawing/2014/main" id="{086D24E3-FCF5-D493-DA5B-2912BBE8A0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1104398" y="1112809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62" name="Picture 1061" descr="A pan of food on a plate&#10;&#10;Description automatically generated">
            <a:extLst>
              <a:ext uri="{FF2B5EF4-FFF2-40B4-BE49-F238E27FC236}">
                <a16:creationId xmlns:a16="http://schemas.microsoft.com/office/drawing/2014/main" id="{8FE6E0FA-5625-49CF-D55A-856AFDC71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30" y="1853319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63" name="Picture 1062" descr="A pan of food on a plate&#10;&#10;Description automatically generated">
            <a:extLst>
              <a:ext uri="{FF2B5EF4-FFF2-40B4-BE49-F238E27FC236}">
                <a16:creationId xmlns:a16="http://schemas.microsoft.com/office/drawing/2014/main" id="{1FA12DD6-A7C7-736F-C465-E1919EB58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1111667" y="2593829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64" name="Picture 1063" descr="A pan of food on a plate&#10;&#10;Description automatically generated">
            <a:extLst>
              <a:ext uri="{FF2B5EF4-FFF2-40B4-BE49-F238E27FC236}">
                <a16:creationId xmlns:a16="http://schemas.microsoft.com/office/drawing/2014/main" id="{F05BC0F8-DA1D-D494-2DF4-CD7E22F96D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310" y="3334339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65" name="Picture 1064" descr="A pan of food on a plate&#10;&#10;Description automatically generated">
            <a:extLst>
              <a:ext uri="{FF2B5EF4-FFF2-40B4-BE49-F238E27FC236}">
                <a16:creationId xmlns:a16="http://schemas.microsoft.com/office/drawing/2014/main" id="{6B8C6307-3BF8-546A-374C-CD438DB4A6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1093947" y="4074849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66" name="Picture 1065" descr="A pan of food on a plate&#10;&#10;Description automatically generated">
            <a:extLst>
              <a:ext uri="{FF2B5EF4-FFF2-40B4-BE49-F238E27FC236}">
                <a16:creationId xmlns:a16="http://schemas.microsoft.com/office/drawing/2014/main" id="{6BDAD8AB-14F2-D174-A5D4-B2016767F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1102807" y="4815359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67" name="Picture 1066" descr="A pan of food on a plate&#10;&#10;Description automatically generated">
            <a:extLst>
              <a:ext uri="{FF2B5EF4-FFF2-40B4-BE49-F238E27FC236}">
                <a16:creationId xmlns:a16="http://schemas.microsoft.com/office/drawing/2014/main" id="{5DB67107-A036-9B79-B6D1-08D0B0EE2C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1151544" y="5555869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68" name="Picture 1067" descr="A pan of food on a plate&#10;&#10;Description automatically generated">
            <a:extLst>
              <a:ext uri="{FF2B5EF4-FFF2-40B4-BE49-F238E27FC236}">
                <a16:creationId xmlns:a16="http://schemas.microsoft.com/office/drawing/2014/main" id="{A0CF8E9B-030C-859F-4C7E-D58E884FF5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1160404" y="6296377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69" name="TextBox 1068">
            <a:extLst>
              <a:ext uri="{FF2B5EF4-FFF2-40B4-BE49-F238E27FC236}">
                <a16:creationId xmlns:a16="http://schemas.microsoft.com/office/drawing/2014/main" id="{8CA42FC5-F4F9-A57A-12D5-BDBDEB4F9CA8}"/>
              </a:ext>
            </a:extLst>
          </p:cNvPr>
          <p:cNvSpPr txBox="1"/>
          <p:nvPr/>
        </p:nvSpPr>
        <p:spPr>
          <a:xfrm>
            <a:off x="2199059" y="6602474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70" name="Picture 1069" descr="A pan of food on a plate&#10;&#10;Description automatically generated">
            <a:extLst>
              <a:ext uri="{FF2B5EF4-FFF2-40B4-BE49-F238E27FC236}">
                <a16:creationId xmlns:a16="http://schemas.microsoft.com/office/drawing/2014/main" id="{D8940B2E-A499-E63B-E562-675E1F9AFE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059" y="996661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71" name="Picture 1070" descr="A pan of food on a plate&#10;&#10;Description automatically generated">
            <a:extLst>
              <a:ext uri="{FF2B5EF4-FFF2-40B4-BE49-F238E27FC236}">
                <a16:creationId xmlns:a16="http://schemas.microsoft.com/office/drawing/2014/main" id="{742CFD40-20BD-A88C-EF8C-7571CBA16A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2143696" y="1724750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72" name="Picture 1071" descr="A pan of food on a plate&#10;&#10;Description automatically generated">
            <a:extLst>
              <a:ext uri="{FF2B5EF4-FFF2-40B4-BE49-F238E27FC236}">
                <a16:creationId xmlns:a16="http://schemas.microsoft.com/office/drawing/2014/main" id="{278A4BBE-9F5B-590C-45B0-F1F33D8E27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2152556" y="2452839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73" name="Picture 1072" descr="A pan of food on a plate&#10;&#10;Description automatically generated">
            <a:extLst>
              <a:ext uri="{FF2B5EF4-FFF2-40B4-BE49-F238E27FC236}">
                <a16:creationId xmlns:a16="http://schemas.microsoft.com/office/drawing/2014/main" id="{4DC4B8D9-06E0-FD3B-0A09-C173DEB077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065" y="3180928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74" name="Picture 1073" descr="A pan of food on a plate&#10;&#10;Description automatically generated">
            <a:extLst>
              <a:ext uri="{FF2B5EF4-FFF2-40B4-BE49-F238E27FC236}">
                <a16:creationId xmlns:a16="http://schemas.microsoft.com/office/drawing/2014/main" id="{90BDB384-D1B2-255F-9907-D497561988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2173702" y="3909017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75" name="Picture 1074" descr="A pan of food on a plate&#10;&#10;Description automatically generated">
            <a:extLst>
              <a:ext uri="{FF2B5EF4-FFF2-40B4-BE49-F238E27FC236}">
                <a16:creationId xmlns:a16="http://schemas.microsoft.com/office/drawing/2014/main" id="{D0D4C1BD-2D5A-C240-26CF-5FDCD3F50A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2182562" y="4637106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76" name="Picture 1075" descr="A pan of food on a plate&#10;&#10;Description automatically generated">
            <a:extLst>
              <a:ext uri="{FF2B5EF4-FFF2-40B4-BE49-F238E27FC236}">
                <a16:creationId xmlns:a16="http://schemas.microsoft.com/office/drawing/2014/main" id="{945DA115-1935-2BFA-8413-B5D0B92804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194" y="5365195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77" name="Picture 1076" descr="A pan of food on a plate&#10;&#10;Description automatically generated">
            <a:extLst>
              <a:ext uri="{FF2B5EF4-FFF2-40B4-BE49-F238E27FC236}">
                <a16:creationId xmlns:a16="http://schemas.microsoft.com/office/drawing/2014/main" id="{C1F3765A-0674-3394-496A-BB88FB69D8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2189831" y="6093285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78" name="Picture 1077" descr="A pan of food on a plate&#10;&#10;Description automatically generated">
            <a:extLst>
              <a:ext uri="{FF2B5EF4-FFF2-40B4-BE49-F238E27FC236}">
                <a16:creationId xmlns:a16="http://schemas.microsoft.com/office/drawing/2014/main" id="{8910C95B-B3A1-CDAA-667C-3088E73FA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3303457" y="1075035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79" name="Picture 1078" descr="A pan of food on a plate&#10;&#10;Description automatically generated">
            <a:extLst>
              <a:ext uri="{FF2B5EF4-FFF2-40B4-BE49-F238E27FC236}">
                <a16:creationId xmlns:a16="http://schemas.microsoft.com/office/drawing/2014/main" id="{992A7427-ACFB-00BD-563C-CD4DDDD222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89" y="1815545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80" name="Picture 1079" descr="A pan of food on a plate&#10;&#10;Description automatically generated">
            <a:extLst>
              <a:ext uri="{FF2B5EF4-FFF2-40B4-BE49-F238E27FC236}">
                <a16:creationId xmlns:a16="http://schemas.microsoft.com/office/drawing/2014/main" id="{945371FE-7E99-6CAF-EEA3-78F909F995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3310726" y="2556055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81" name="Picture 1080" descr="A pan of food on a plate&#10;&#10;Description automatically generated">
            <a:extLst>
              <a:ext uri="{FF2B5EF4-FFF2-40B4-BE49-F238E27FC236}">
                <a16:creationId xmlns:a16="http://schemas.microsoft.com/office/drawing/2014/main" id="{2DEB2ED8-F814-8095-5561-29F5563C5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8369" y="3296565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82" name="Picture 1081" descr="A pan of food on a plate&#10;&#10;Description automatically generated">
            <a:extLst>
              <a:ext uri="{FF2B5EF4-FFF2-40B4-BE49-F238E27FC236}">
                <a16:creationId xmlns:a16="http://schemas.microsoft.com/office/drawing/2014/main" id="{2B740C0D-55E5-B645-98B5-CE7F4420D2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3293006" y="4037075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83" name="Picture 1082" descr="A pan of food on a plate&#10;&#10;Description automatically generated">
            <a:extLst>
              <a:ext uri="{FF2B5EF4-FFF2-40B4-BE49-F238E27FC236}">
                <a16:creationId xmlns:a16="http://schemas.microsoft.com/office/drawing/2014/main" id="{A2445A7F-53B7-EA42-9E61-E1882CDFEA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3301866" y="4777585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84" name="Picture 1083" descr="A pan of food on a plate&#10;&#10;Description automatically generated">
            <a:extLst>
              <a:ext uri="{FF2B5EF4-FFF2-40B4-BE49-F238E27FC236}">
                <a16:creationId xmlns:a16="http://schemas.microsoft.com/office/drawing/2014/main" id="{7F35E6C1-D0C0-16A7-DF23-8E84C3BAF9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3350603" y="5518095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85" name="Picture 1084" descr="A pan of food on a plate&#10;&#10;Description automatically generated">
            <a:extLst>
              <a:ext uri="{FF2B5EF4-FFF2-40B4-BE49-F238E27FC236}">
                <a16:creationId xmlns:a16="http://schemas.microsoft.com/office/drawing/2014/main" id="{E5E9DADC-27B8-BC8B-0028-8D127FB627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4167">
            <a:off x="3359463" y="6258603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86" name="TextBox 1085">
            <a:extLst>
              <a:ext uri="{FF2B5EF4-FFF2-40B4-BE49-F238E27FC236}">
                <a16:creationId xmlns:a16="http://schemas.microsoft.com/office/drawing/2014/main" id="{B94F313D-7BCF-C707-760E-B27079DE5B73}"/>
              </a:ext>
            </a:extLst>
          </p:cNvPr>
          <p:cNvSpPr txBox="1"/>
          <p:nvPr/>
        </p:nvSpPr>
        <p:spPr>
          <a:xfrm>
            <a:off x="4619228" y="6602473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11" name="Picture 1110" descr="A pan of food on a plate&#10;&#10;Description automatically generated">
            <a:extLst>
              <a:ext uri="{FF2B5EF4-FFF2-40B4-BE49-F238E27FC236}">
                <a16:creationId xmlns:a16="http://schemas.microsoft.com/office/drawing/2014/main" id="{A301C7CA-4E57-199E-6A09-9693241926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3082">
            <a:off x="6809059" y="6055510"/>
            <a:ext cx="1239403" cy="8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06EA649-FC45-55DE-13F7-ECABE0C848BD}"/>
              </a:ext>
            </a:extLst>
          </p:cNvPr>
          <p:cNvGrpSpPr/>
          <p:nvPr/>
        </p:nvGrpSpPr>
        <p:grpSpPr>
          <a:xfrm>
            <a:off x="201096" y="1073138"/>
            <a:ext cx="4238059" cy="5528407"/>
            <a:chOff x="355832" y="784044"/>
            <a:chExt cx="4967959" cy="580984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43E11C2-2588-135A-8187-0C9871E3A001}"/>
                </a:ext>
              </a:extLst>
            </p:cNvPr>
            <p:cNvSpPr/>
            <p:nvPr/>
          </p:nvSpPr>
          <p:spPr>
            <a:xfrm>
              <a:off x="355832" y="784044"/>
              <a:ext cx="4967959" cy="5809842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4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69E4C85-61B5-25E5-63D2-52A1E724BB6C}"/>
                </a:ext>
              </a:extLst>
            </p:cNvPr>
            <p:cNvSpPr txBox="1"/>
            <p:nvPr/>
          </p:nvSpPr>
          <p:spPr>
            <a:xfrm>
              <a:off x="551615" y="1006953"/>
              <a:ext cx="4146361" cy="53368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Below are the </a:t>
              </a:r>
              <a:r>
                <a:rPr lang="en-GB" sz="18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ingredients </a:t>
              </a: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needed to make paella for </a:t>
              </a:r>
              <a:r>
                <a:rPr lang="en-GB" sz="18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110,000 people</a:t>
              </a: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.</a:t>
              </a:r>
              <a:endParaRPr lang="en-GB" sz="18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endParaRPr lang="en-GB" sz="18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13,750 kg chicken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6,875 kg rice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27,500 onions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82,500 cloves of garlic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27,500 red peppers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110,000 tomatoes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1238 litres olive oil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193 kg of salt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27,500 pinches of saffron (approx. 3.5kg)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18,000 litres water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27,500 chefs</a:t>
              </a:r>
            </a:p>
            <a:p>
              <a:endParaRPr lang="en-GB" sz="18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r>
                <a:rPr lang="en-GB" sz="18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Total time: difficult to estimate!</a:t>
              </a:r>
              <a:endPara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69624D9-70D5-030E-CAD7-CB534522CBE3}"/>
              </a:ext>
            </a:extLst>
          </p:cNvPr>
          <p:cNvSpPr/>
          <p:nvPr/>
        </p:nvSpPr>
        <p:spPr>
          <a:xfrm>
            <a:off x="4962196" y="5163778"/>
            <a:ext cx="3712393" cy="90728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 very simple terms, this is how you go from producing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100 vaccines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100 million vaccines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1103" name="TextBox 1102">
            <a:extLst>
              <a:ext uri="{FF2B5EF4-FFF2-40B4-BE49-F238E27FC236}">
                <a16:creationId xmlns:a16="http://schemas.microsoft.com/office/drawing/2014/main" id="{1FE19B64-8E0C-3695-04BC-3B6DB9F0AADD}"/>
              </a:ext>
            </a:extLst>
          </p:cNvPr>
          <p:cNvSpPr txBox="1"/>
          <p:nvPr/>
        </p:nvSpPr>
        <p:spPr>
          <a:xfrm>
            <a:off x="6818287" y="6564699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C1A3B131-A401-4488-A998-B22569266D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35" name="Pentagon 20">
            <a:extLst>
              <a:ext uri="{FF2B5EF4-FFF2-40B4-BE49-F238E27FC236}">
                <a16:creationId xmlns:a16="http://schemas.microsoft.com/office/drawing/2014/main" id="{23B3CF4D-EFBB-6224-00F6-E9522492FF07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</a:p>
        </p:txBody>
      </p:sp>
      <p:sp>
        <p:nvSpPr>
          <p:cNvPr id="36" name="Shape 114">
            <a:extLst>
              <a:ext uri="{FF2B5EF4-FFF2-40B4-BE49-F238E27FC236}">
                <a16:creationId xmlns:a16="http://schemas.microsoft.com/office/drawing/2014/main" id="{37E101EC-47EC-248A-5CB9-12E0ABC423F6}"/>
              </a:ext>
            </a:extLst>
          </p:cNvPr>
          <p:cNvSpPr/>
          <p:nvPr/>
        </p:nvSpPr>
        <p:spPr>
          <a:xfrm>
            <a:off x="780385" y="196548"/>
            <a:ext cx="6169884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Who are Oxford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Biomedica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19686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" grpId="0" animBg="1"/>
      <p:bldP spid="4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ientist holding DNA gel in front of samples for testing in laboratory">
            <a:extLst>
              <a:ext uri="{FF2B5EF4-FFF2-40B4-BE49-F238E27FC236}">
                <a16:creationId xmlns:a16="http://schemas.microsoft.com/office/drawing/2014/main" id="{4536036F-08C0-9C4D-A067-E75F03542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800" y="893135"/>
            <a:ext cx="9153800" cy="596486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ABA0BE-0ED5-448A-935A-DA4507A20403}"/>
              </a:ext>
            </a:extLst>
          </p:cNvPr>
          <p:cNvSpPr/>
          <p:nvPr/>
        </p:nvSpPr>
        <p:spPr>
          <a:xfrm>
            <a:off x="324465" y="2183157"/>
            <a:ext cx="5859767" cy="606241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 gene is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short length of DNA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found on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chromosome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  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17" name="Pentagon 20">
            <a:extLst>
              <a:ext uri="{FF2B5EF4-FFF2-40B4-BE49-F238E27FC236}">
                <a16:creationId xmlns:a16="http://schemas.microsoft.com/office/drawing/2014/main" id="{5873B1CE-90AC-4214-B2E8-3AEC65A211E9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826A28-0B4A-671F-E425-E15FB9E4899F}"/>
              </a:ext>
            </a:extLst>
          </p:cNvPr>
          <p:cNvSpPr/>
          <p:nvPr/>
        </p:nvSpPr>
        <p:spPr>
          <a:xfrm>
            <a:off x="324465" y="1192796"/>
            <a:ext cx="6280872" cy="696454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Pair discussion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Talk to a partner: what do you already know about genes?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2FFD7D-A0DA-2B75-93A1-EC548CC0DCC5}"/>
              </a:ext>
            </a:extLst>
          </p:cNvPr>
          <p:cNvSpPr/>
          <p:nvPr/>
        </p:nvSpPr>
        <p:spPr>
          <a:xfrm>
            <a:off x="324465" y="3083305"/>
            <a:ext cx="5414598" cy="967289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Definition: DNA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Carries genetic code for a characteristic of a living thing.  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D9FA7C-317C-6C4B-73E9-06C9682FFD8C}"/>
              </a:ext>
            </a:extLst>
          </p:cNvPr>
          <p:cNvSpPr/>
          <p:nvPr/>
        </p:nvSpPr>
        <p:spPr>
          <a:xfrm>
            <a:off x="324465" y="4344502"/>
            <a:ext cx="4800988" cy="967289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Definition: Chromosome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Chromosomes are thin strands of DNA (deoxyribonucleic acid).   </a:t>
            </a:r>
          </a:p>
        </p:txBody>
      </p:sp>
      <p:sp>
        <p:nvSpPr>
          <p:cNvPr id="5" name="Shape 114">
            <a:extLst>
              <a:ext uri="{FF2B5EF4-FFF2-40B4-BE49-F238E27FC236}">
                <a16:creationId xmlns:a16="http://schemas.microsoft.com/office/drawing/2014/main" id="{56642D72-A616-844D-040F-C27A459FD1A1}"/>
              </a:ext>
            </a:extLst>
          </p:cNvPr>
          <p:cNvSpPr/>
          <p:nvPr/>
        </p:nvSpPr>
        <p:spPr>
          <a:xfrm>
            <a:off x="772899" y="199516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What are genes?</a:t>
            </a:r>
          </a:p>
        </p:txBody>
      </p:sp>
    </p:spTree>
    <p:extLst>
      <p:ext uri="{BB962C8B-B14F-4D97-AF65-F5344CB8AC3E}">
        <p14:creationId xmlns:p14="http://schemas.microsoft.com/office/powerpoint/2010/main" val="378853446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lass and digital lights">
            <a:extLst>
              <a:ext uri="{FF2B5EF4-FFF2-40B4-BE49-F238E27FC236}">
                <a16:creationId xmlns:a16="http://schemas.microsoft.com/office/drawing/2014/main" id="{662C78F3-DCD1-86F7-037F-0DE21B4B2B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6568"/>
            <a:ext cx="9144000" cy="5981432"/>
          </a:xfrm>
          <a:prstGeom prst="rect">
            <a:avLst/>
          </a:prstGeom>
        </p:spPr>
      </p:pic>
      <p:sp>
        <p:nvSpPr>
          <p:cNvPr id="6" name="AutoShape 12" descr="Image result for translator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350"/>
          </a:p>
        </p:txBody>
      </p:sp>
      <p:sp>
        <p:nvSpPr>
          <p:cNvPr id="3" name="Shape 114">
            <a:extLst>
              <a:ext uri="{FF2B5EF4-FFF2-40B4-BE49-F238E27FC236}">
                <a16:creationId xmlns:a16="http://schemas.microsoft.com/office/drawing/2014/main" id="{32ECFB67-6277-1D5D-217A-59363D49CF7B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Which career pathways are there?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ADFBD27-65A1-3FBE-65ED-71752A1FB4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8" name="Pentagon 20">
            <a:extLst>
              <a:ext uri="{FF2B5EF4-FFF2-40B4-BE49-F238E27FC236}">
                <a16:creationId xmlns:a16="http://schemas.microsoft.com/office/drawing/2014/main" id="{6D6DFED6-A49B-057C-19F1-D50D1E3D3C62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38F793-1116-4840-D1E7-F244655C7E25}"/>
              </a:ext>
            </a:extLst>
          </p:cNvPr>
          <p:cNvSpPr txBox="1"/>
          <p:nvPr/>
        </p:nvSpPr>
        <p:spPr>
          <a:xfrm>
            <a:off x="7626970" y="4923450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Scientist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CE0A40-A3B6-5C77-EB15-81006B2371B0}"/>
              </a:ext>
            </a:extLst>
          </p:cNvPr>
          <p:cNvSpPr txBox="1"/>
          <p:nvPr/>
        </p:nvSpPr>
        <p:spPr>
          <a:xfrm>
            <a:off x="5679783" y="6103703"/>
            <a:ext cx="3102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Laboratory technician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8B8A27-C9BC-93A5-7983-8902C6D18632}"/>
              </a:ext>
            </a:extLst>
          </p:cNvPr>
          <p:cNvSpPr txBox="1"/>
          <p:nvPr/>
        </p:nvSpPr>
        <p:spPr>
          <a:xfrm>
            <a:off x="0" y="2397549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Nurse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C6FAE3-0625-3736-36BE-9AA00FDE292E}"/>
              </a:ext>
            </a:extLst>
          </p:cNvPr>
          <p:cNvSpPr txBox="1"/>
          <p:nvPr/>
        </p:nvSpPr>
        <p:spPr>
          <a:xfrm>
            <a:off x="6622120" y="3257582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Dentist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055F99-FC49-55B7-406A-E3E02BF74DC9}"/>
              </a:ext>
            </a:extLst>
          </p:cNvPr>
          <p:cNvSpPr txBox="1"/>
          <p:nvPr/>
        </p:nvSpPr>
        <p:spPr>
          <a:xfrm>
            <a:off x="2444868" y="2957933"/>
            <a:ext cx="2131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Veterinarian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289BF8-96BD-7F71-B73B-0F68BFC2EDAE}"/>
              </a:ext>
            </a:extLst>
          </p:cNvPr>
          <p:cNvSpPr txBox="1"/>
          <p:nvPr/>
        </p:nvSpPr>
        <p:spPr>
          <a:xfrm>
            <a:off x="275556" y="5324776"/>
            <a:ext cx="2195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Microbiologist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32112D-D7F2-22CC-92D9-4340F7B0E572}"/>
              </a:ext>
            </a:extLst>
          </p:cNvPr>
          <p:cNvSpPr txBox="1"/>
          <p:nvPr/>
        </p:nvSpPr>
        <p:spPr>
          <a:xfrm>
            <a:off x="345281" y="4309130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Doctor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CBE01A-E569-7A80-5168-8F32A376A490}"/>
              </a:ext>
            </a:extLst>
          </p:cNvPr>
          <p:cNvSpPr txBox="1"/>
          <p:nvPr/>
        </p:nvSpPr>
        <p:spPr>
          <a:xfrm>
            <a:off x="2073748" y="2210856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Teacher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545AFE-5FD7-750D-89D0-7B3615C977EB}"/>
              </a:ext>
            </a:extLst>
          </p:cNvPr>
          <p:cNvSpPr txBox="1"/>
          <p:nvPr/>
        </p:nvSpPr>
        <p:spPr>
          <a:xfrm>
            <a:off x="6978347" y="2450704"/>
            <a:ext cx="2033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Geneticist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74F57D-AA54-42D4-6C83-2E86FAE22946}"/>
              </a:ext>
            </a:extLst>
          </p:cNvPr>
          <p:cNvSpPr txBox="1"/>
          <p:nvPr/>
        </p:nvSpPr>
        <p:spPr>
          <a:xfrm>
            <a:off x="2583265" y="4777172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Pathologist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88D0A0-A4E9-3782-D4DC-9766D98FB0E8}"/>
              </a:ext>
            </a:extLst>
          </p:cNvPr>
          <p:cNvSpPr txBox="1"/>
          <p:nvPr/>
        </p:nvSpPr>
        <p:spPr>
          <a:xfrm>
            <a:off x="4147496" y="2081757"/>
            <a:ext cx="1564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Pharmacist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E51EA6-9DE9-5FB8-0162-4479BD27BF79}"/>
              </a:ext>
            </a:extLst>
          </p:cNvPr>
          <p:cNvSpPr txBox="1"/>
          <p:nvPr/>
        </p:nvSpPr>
        <p:spPr>
          <a:xfrm>
            <a:off x="508352" y="1144027"/>
            <a:ext cx="8127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Which careers do you think need Biology?</a:t>
            </a:r>
          </a:p>
        </p:txBody>
      </p:sp>
    </p:spTree>
    <p:extLst>
      <p:ext uri="{BB962C8B-B14F-4D97-AF65-F5344CB8AC3E}">
        <p14:creationId xmlns:p14="http://schemas.microsoft.com/office/powerpoint/2010/main" val="84328192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2" grpId="0"/>
      <p:bldP spid="23" grpId="0"/>
      <p:bldP spid="25" grpId="0"/>
      <p:bldP spid="26" grpId="0"/>
      <p:bldP spid="27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lass and digital lights">
            <a:extLst>
              <a:ext uri="{FF2B5EF4-FFF2-40B4-BE49-F238E27FC236}">
                <a16:creationId xmlns:a16="http://schemas.microsoft.com/office/drawing/2014/main" id="{03FE8792-2321-C1C4-F9D0-0CB3B2E657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6568"/>
            <a:ext cx="9144000" cy="5981432"/>
          </a:xfrm>
          <a:prstGeom prst="rect">
            <a:avLst/>
          </a:prstGeom>
        </p:spPr>
      </p:pic>
      <p:sp>
        <p:nvSpPr>
          <p:cNvPr id="6" name="AutoShape 12" descr="Image result for translator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350"/>
          </a:p>
        </p:txBody>
      </p:sp>
      <p:sp>
        <p:nvSpPr>
          <p:cNvPr id="3" name="Shape 114">
            <a:extLst>
              <a:ext uri="{FF2B5EF4-FFF2-40B4-BE49-F238E27FC236}">
                <a16:creationId xmlns:a16="http://schemas.microsoft.com/office/drawing/2014/main" id="{32ECFB67-6277-1D5D-217A-59363D49CF7B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Which career pathways are there?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ADFBD27-65A1-3FBE-65ED-71752A1FB4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8" name="Pentagon 20">
            <a:extLst>
              <a:ext uri="{FF2B5EF4-FFF2-40B4-BE49-F238E27FC236}">
                <a16:creationId xmlns:a16="http://schemas.microsoft.com/office/drawing/2014/main" id="{6D6DFED6-A49B-057C-19F1-D50D1E3D3C62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6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3BEE11-4FD1-4425-9016-F901DB588144}"/>
              </a:ext>
            </a:extLst>
          </p:cNvPr>
          <p:cNvSpPr/>
          <p:nvPr/>
        </p:nvSpPr>
        <p:spPr>
          <a:xfrm>
            <a:off x="412808" y="1483529"/>
            <a:ext cx="8318384" cy="861354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200"/>
              </a:spcAft>
            </a:pP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Final reflection (2-3 mins)</a:t>
            </a:r>
          </a:p>
          <a:p>
            <a:pPr algn="ctr">
              <a:spcAft>
                <a:spcPts val="200"/>
              </a:spcAft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If this lesson has inspired you to explore a future in Biology, why not find out more?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410025-6725-6B3D-1A3A-5275EB38AD41}"/>
              </a:ext>
            </a:extLst>
          </p:cNvPr>
          <p:cNvSpPr/>
          <p:nvPr/>
        </p:nvSpPr>
        <p:spPr>
          <a:xfrm>
            <a:off x="906104" y="5374471"/>
            <a:ext cx="7331793" cy="86135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 could have a look at the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5"/>
              </a:rPr>
              <a:t>Oxford </a:t>
            </a:r>
            <a:r>
              <a:rPr lang="en-GB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5"/>
              </a:rPr>
              <a:t>Biomedica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5"/>
              </a:rPr>
              <a:t> website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 find out more about what they do and if there is a future there for you. 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153654D-31CB-5807-9440-45333EF31378}"/>
              </a:ext>
            </a:extLst>
          </p:cNvPr>
          <p:cNvSpPr/>
          <p:nvPr/>
        </p:nvSpPr>
        <p:spPr>
          <a:xfrm>
            <a:off x="609046" y="3429000"/>
            <a:ext cx="7925905" cy="86135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 could talk to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family, friends and teachers 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about more careers using Biology.</a:t>
            </a:r>
          </a:p>
        </p:txBody>
      </p:sp>
    </p:spTree>
    <p:extLst>
      <p:ext uri="{BB962C8B-B14F-4D97-AF65-F5344CB8AC3E}">
        <p14:creationId xmlns:p14="http://schemas.microsoft.com/office/powerpoint/2010/main" val="28389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0BA2C01-D5EB-4CB0-856F-6D99861C9305}"/>
              </a:ext>
            </a:extLst>
          </p:cNvPr>
          <p:cNvSpPr txBox="1">
            <a:spLocks/>
          </p:cNvSpPr>
          <p:nvPr/>
        </p:nvSpPr>
        <p:spPr>
          <a:xfrm>
            <a:off x="594852" y="3821290"/>
            <a:ext cx="7954296" cy="803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i="1" dirty="0">
                <a:latin typeface="Century Gothic" panose="020B0502020202020204" pitchFamily="34" charset="0"/>
                <a:cs typeface="Arial" panose="020B0604020202020204" pitchFamily="34" charset="0"/>
              </a:rPr>
              <a:t>In association with Oxford Biomedica</a:t>
            </a:r>
          </a:p>
          <a:p>
            <a:pPr algn="ctr"/>
            <a:r>
              <a:rPr lang="en-GB" sz="2000" i="1" dirty="0">
                <a:latin typeface="Century Gothic" panose="020B0502020202020204" pitchFamily="34" charset="0"/>
                <a:cs typeface="Arial" panose="020B0604020202020204" pitchFamily="34" charset="0"/>
              </a:rPr>
              <a:t>Written by VotesforSchools  </a:t>
            </a:r>
            <a:endParaRPr lang="en-GB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F9E1BA-74CC-974E-2D4D-64CE499CBA11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BCF8E8-9C41-2E61-5013-798645F06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766" y="752531"/>
            <a:ext cx="6127896" cy="149093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91FF421-3526-7064-D279-A811651296B9}"/>
              </a:ext>
            </a:extLst>
          </p:cNvPr>
          <p:cNvSpPr txBox="1">
            <a:spLocks/>
          </p:cNvSpPr>
          <p:nvPr/>
        </p:nvSpPr>
        <p:spPr>
          <a:xfrm>
            <a:off x="594852" y="2801547"/>
            <a:ext cx="7954296" cy="1063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What is the future of genetics?</a:t>
            </a:r>
            <a:b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KS3</a:t>
            </a:r>
          </a:p>
        </p:txBody>
      </p:sp>
      <p:pic>
        <p:nvPicPr>
          <p:cNvPr id="7" name="Picture 2" descr="Oxford Biomedica">
            <a:extLst>
              <a:ext uri="{FF2B5EF4-FFF2-40B4-BE49-F238E27FC236}">
                <a16:creationId xmlns:a16="http://schemas.microsoft.com/office/drawing/2014/main" id="{38E8CC59-261F-2C45-5915-F2763BB40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5664" y="4538562"/>
            <a:ext cx="4123446" cy="2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29;p2" descr="Logo&#10;&#10;Description automatically generated">
            <a:extLst>
              <a:ext uri="{FF2B5EF4-FFF2-40B4-BE49-F238E27FC236}">
                <a16:creationId xmlns:a16="http://schemas.microsoft.com/office/drawing/2014/main" id="{EE7C6AB8-D930-AD20-A9D6-AAA92B5DA313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57" y="5018763"/>
            <a:ext cx="2698596" cy="1319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6535972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1DFB5EB-95A0-4A61-B600-2CA507C795C7}"/>
              </a:ext>
            </a:extLst>
          </p:cNvPr>
          <p:cNvSpPr/>
          <p:nvPr/>
        </p:nvSpPr>
        <p:spPr>
          <a:xfrm>
            <a:off x="494880" y="1535280"/>
            <a:ext cx="3735658" cy="158371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Oxfordshire's new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careers platform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hlinkClick r:id="rId3"/>
              </a:rPr>
              <a:t>Find Your Future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is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next step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for you to find out more and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plan your future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here in Oxfordshire.   </a:t>
            </a:r>
          </a:p>
        </p:txBody>
      </p:sp>
      <p:sp>
        <p:nvSpPr>
          <p:cNvPr id="15" name="Shape 114">
            <a:extLst>
              <a:ext uri="{FF2B5EF4-FFF2-40B4-BE49-F238E27FC236}">
                <a16:creationId xmlns:a16="http://schemas.microsoft.com/office/drawing/2014/main" id="{B826E480-9D2D-4565-824B-87C1121E9D97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Finding help &amp; information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3D2CAFAF-3058-4F21-96AE-CC7792036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1" name="Pentagon 20">
            <a:extLst>
              <a:ext uri="{FF2B5EF4-FFF2-40B4-BE49-F238E27FC236}">
                <a16:creationId xmlns:a16="http://schemas.microsoft.com/office/drawing/2014/main" id="{FADEB494-AAD6-4796-93DC-90C2AFCD4CC8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3" name="Graphic 22" descr="Badge Question Mark with solid fill">
            <a:extLst>
              <a:ext uri="{FF2B5EF4-FFF2-40B4-BE49-F238E27FC236}">
                <a16:creationId xmlns:a16="http://schemas.microsoft.com/office/drawing/2014/main" id="{3C5736E4-4053-4B53-B521-90790C751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193055"/>
            <a:ext cx="538608" cy="538608"/>
          </a:xfrm>
          <a:prstGeom prst="rect">
            <a:avLst/>
          </a:prstGeom>
        </p:spPr>
      </p:pic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2B21D9E2-AA8A-472C-A3FB-4717C14507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398645"/>
            <a:ext cx="4107874" cy="18569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FBEB48-1F07-9DF2-ECFD-BFC854540931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r>
              <a:rPr lang="en-GB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VotesforSchools</a:t>
            </a:r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rId8"/>
            <a:extLst>
              <a:ext uri="{FF2B5EF4-FFF2-40B4-BE49-F238E27FC236}">
                <a16:creationId xmlns:a16="http://schemas.microsoft.com/office/drawing/2014/main" id="{696F710A-095F-12CC-BC00-2D36D86336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052" y="4607081"/>
            <a:ext cx="6127896" cy="149093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5CED60E-3008-323C-45F8-3BF8F2E0032C}"/>
              </a:ext>
            </a:extLst>
          </p:cNvPr>
          <p:cNvSpPr/>
          <p:nvPr/>
        </p:nvSpPr>
        <p:spPr>
          <a:xfrm>
            <a:off x="748863" y="3681020"/>
            <a:ext cx="7609421" cy="635853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Navigate your way around the links by clicking on the logo.</a:t>
            </a:r>
          </a:p>
        </p:txBody>
      </p:sp>
    </p:spTree>
    <p:extLst>
      <p:ext uri="{BB962C8B-B14F-4D97-AF65-F5344CB8AC3E}">
        <p14:creationId xmlns:p14="http://schemas.microsoft.com/office/powerpoint/2010/main" val="2180839097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114">
            <a:extLst>
              <a:ext uri="{FF2B5EF4-FFF2-40B4-BE49-F238E27FC236}">
                <a16:creationId xmlns:a16="http://schemas.microsoft.com/office/drawing/2014/main" id="{9CF50137-97BE-7BF3-D92D-AC775D5998FC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Appendix</a:t>
            </a:r>
          </a:p>
        </p:txBody>
      </p:sp>
      <p:sp>
        <p:nvSpPr>
          <p:cNvPr id="6" name="Pentagon 20">
            <a:extLst>
              <a:ext uri="{FF2B5EF4-FFF2-40B4-BE49-F238E27FC236}">
                <a16:creationId xmlns:a16="http://schemas.microsoft.com/office/drawing/2014/main" id="{8FE77E11-2A0F-3CD1-D8F5-6B8B7472AF6D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0" name="Graphic 9" descr="Information with solid fill">
            <a:extLst>
              <a:ext uri="{FF2B5EF4-FFF2-40B4-BE49-F238E27FC236}">
                <a16:creationId xmlns:a16="http://schemas.microsoft.com/office/drawing/2014/main" id="{503847D9-DE0B-1183-D0FC-9A0FA2E84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9800" y="186594"/>
            <a:ext cx="540000" cy="540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B4C93B7-4B31-0C0B-EDB1-C5E9AD70929F}"/>
              </a:ext>
            </a:extLst>
          </p:cNvPr>
          <p:cNvSpPr/>
          <p:nvPr/>
        </p:nvSpPr>
        <p:spPr>
          <a:xfrm>
            <a:off x="154803" y="1002485"/>
            <a:ext cx="1589776" cy="468000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Heredity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0120CE7-5915-0077-CED5-B966C7572B29}"/>
              </a:ext>
            </a:extLst>
          </p:cNvPr>
          <p:cNvSpPr/>
          <p:nvPr/>
        </p:nvSpPr>
        <p:spPr>
          <a:xfrm>
            <a:off x="1913021" y="1002485"/>
            <a:ext cx="7076176" cy="4680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 study of inheritance.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36D1BEE-EFF2-F819-16C6-2E9A94D687E4}"/>
              </a:ext>
            </a:extLst>
          </p:cNvPr>
          <p:cNvSpPr/>
          <p:nvPr/>
        </p:nvSpPr>
        <p:spPr>
          <a:xfrm>
            <a:off x="154803" y="1578250"/>
            <a:ext cx="1589776" cy="468000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Inheritance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39F6024-9184-2E4B-9CE1-3FDFA86FF956}"/>
              </a:ext>
            </a:extLst>
          </p:cNvPr>
          <p:cNvSpPr/>
          <p:nvPr/>
        </p:nvSpPr>
        <p:spPr>
          <a:xfrm>
            <a:off x="1913021" y="1577004"/>
            <a:ext cx="7076176" cy="4680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 passing of characteristics determined by genes from parents to offspring.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F8B86F1-415C-D068-0E09-45A72CB3CCCE}"/>
              </a:ext>
            </a:extLst>
          </p:cNvPr>
          <p:cNvSpPr/>
          <p:nvPr/>
        </p:nvSpPr>
        <p:spPr>
          <a:xfrm>
            <a:off x="154803" y="6184373"/>
            <a:ext cx="1589776" cy="468000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Homozygous recessive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784104-B4A3-19E8-0199-42D462AF999D}"/>
              </a:ext>
            </a:extLst>
          </p:cNvPr>
          <p:cNvSpPr/>
          <p:nvPr/>
        </p:nvSpPr>
        <p:spPr>
          <a:xfrm>
            <a:off x="1913021" y="6173155"/>
            <a:ext cx="7076176" cy="4680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 genotype with two recessive genes.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B512415-B267-BEC1-F48A-3984F005057F}"/>
              </a:ext>
            </a:extLst>
          </p:cNvPr>
          <p:cNvSpPr/>
          <p:nvPr/>
        </p:nvSpPr>
        <p:spPr>
          <a:xfrm>
            <a:off x="154803" y="2154015"/>
            <a:ext cx="1589776" cy="468000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Gene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FFF967C-5814-FF44-C514-638C2ABF9B64}"/>
              </a:ext>
            </a:extLst>
          </p:cNvPr>
          <p:cNvSpPr/>
          <p:nvPr/>
        </p:nvSpPr>
        <p:spPr>
          <a:xfrm>
            <a:off x="1913021" y="2151523"/>
            <a:ext cx="7076176" cy="4680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 short section of DNA, which is the genetic code for a characteristic.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AD57433-0D48-D8EB-ACB8-5C151FEE95AF}"/>
              </a:ext>
            </a:extLst>
          </p:cNvPr>
          <p:cNvSpPr/>
          <p:nvPr/>
        </p:nvSpPr>
        <p:spPr>
          <a:xfrm>
            <a:off x="154803" y="2729780"/>
            <a:ext cx="1589776" cy="468000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Genotype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80BBD52-FA82-18E5-C587-71385D70BC3A}"/>
              </a:ext>
            </a:extLst>
          </p:cNvPr>
          <p:cNvSpPr/>
          <p:nvPr/>
        </p:nvSpPr>
        <p:spPr>
          <a:xfrm>
            <a:off x="1913021" y="2726042"/>
            <a:ext cx="7076176" cy="4680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 combination of alleles in an organism - genotypes are often written as pairs of letters, one for each gene.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F37132B-ED8F-97BF-5145-ADD7E24DA502}"/>
              </a:ext>
            </a:extLst>
          </p:cNvPr>
          <p:cNvSpPr/>
          <p:nvPr/>
        </p:nvSpPr>
        <p:spPr>
          <a:xfrm>
            <a:off x="154803" y="3305545"/>
            <a:ext cx="1589776" cy="468000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Phenotype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0B9F552-FCB0-5E8D-D95D-470C9E56E07E}"/>
              </a:ext>
            </a:extLst>
          </p:cNvPr>
          <p:cNvSpPr/>
          <p:nvPr/>
        </p:nvSpPr>
        <p:spPr>
          <a:xfrm>
            <a:off x="1913021" y="3300561"/>
            <a:ext cx="7076176" cy="4680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 appearance of the organism's genotype - phenotypes are often written as words, not letters.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26C217D-4EF0-CF6E-8F4E-8121DA822CA6}"/>
              </a:ext>
            </a:extLst>
          </p:cNvPr>
          <p:cNvSpPr/>
          <p:nvPr/>
        </p:nvSpPr>
        <p:spPr>
          <a:xfrm>
            <a:off x="154803" y="3881310"/>
            <a:ext cx="1589776" cy="468000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Dominant gene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62A46A4-2A76-C9D3-132F-EF292F0CFB07}"/>
              </a:ext>
            </a:extLst>
          </p:cNvPr>
          <p:cNvSpPr/>
          <p:nvPr/>
        </p:nvSpPr>
        <p:spPr>
          <a:xfrm>
            <a:off x="1913021" y="3875080"/>
            <a:ext cx="7076176" cy="4680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Just one dominant gene in the genotype means that its appearance is seen in the phenotype.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59BFD12-32CC-75E6-56C4-D37942331660}"/>
              </a:ext>
            </a:extLst>
          </p:cNvPr>
          <p:cNvSpPr/>
          <p:nvPr/>
        </p:nvSpPr>
        <p:spPr>
          <a:xfrm>
            <a:off x="154803" y="4457075"/>
            <a:ext cx="1589776" cy="468000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Recessive gene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647FD4B-185C-37D4-C53B-C5A7563E9C51}"/>
              </a:ext>
            </a:extLst>
          </p:cNvPr>
          <p:cNvSpPr/>
          <p:nvPr/>
        </p:nvSpPr>
        <p:spPr>
          <a:xfrm>
            <a:off x="1913021" y="4449599"/>
            <a:ext cx="7076176" cy="4680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 recessive gene is only observed in the phenotype if no dominant gene is present.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66D748F-E053-88D1-89E7-4682DBA50FA2}"/>
              </a:ext>
            </a:extLst>
          </p:cNvPr>
          <p:cNvSpPr/>
          <p:nvPr/>
        </p:nvSpPr>
        <p:spPr>
          <a:xfrm>
            <a:off x="154803" y="5032840"/>
            <a:ext cx="1589776" cy="468000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Heterozygous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B0F9882-BDA0-A1CE-3FC8-926383FE9CF3}"/>
              </a:ext>
            </a:extLst>
          </p:cNvPr>
          <p:cNvSpPr/>
          <p:nvPr/>
        </p:nvSpPr>
        <p:spPr>
          <a:xfrm>
            <a:off x="1913021" y="5024118"/>
            <a:ext cx="7076176" cy="4680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 genotype with one dominant and one recessive gene.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982F366-F181-F246-FDCF-91DEC9C519BB}"/>
              </a:ext>
            </a:extLst>
          </p:cNvPr>
          <p:cNvSpPr/>
          <p:nvPr/>
        </p:nvSpPr>
        <p:spPr>
          <a:xfrm>
            <a:off x="154803" y="5608605"/>
            <a:ext cx="1589776" cy="468000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Homozygous dominant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80B7934-6C79-8401-55B6-500B59432998}"/>
              </a:ext>
            </a:extLst>
          </p:cNvPr>
          <p:cNvSpPr/>
          <p:nvPr/>
        </p:nvSpPr>
        <p:spPr>
          <a:xfrm>
            <a:off x="1913021" y="5598637"/>
            <a:ext cx="7076176" cy="4680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 genotype with two dominant genes.</a:t>
            </a:r>
          </a:p>
        </p:txBody>
      </p:sp>
    </p:spTree>
    <p:extLst>
      <p:ext uri="{BB962C8B-B14F-4D97-AF65-F5344CB8AC3E}">
        <p14:creationId xmlns:p14="http://schemas.microsoft.com/office/powerpoint/2010/main" val="270488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NA helix in abstract form">
            <a:extLst>
              <a:ext uri="{FF2B5EF4-FFF2-40B4-BE49-F238E27FC236}">
                <a16:creationId xmlns:a16="http://schemas.microsoft.com/office/drawing/2014/main" id="{CF48D048-32F0-9C86-9EEC-2A5759747B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789" y="2689016"/>
            <a:ext cx="8412422" cy="3856545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288A43-50E6-440F-97C5-E4376A28A8C3}"/>
              </a:ext>
            </a:extLst>
          </p:cNvPr>
          <p:cNvSpPr/>
          <p:nvPr/>
        </p:nvSpPr>
        <p:spPr>
          <a:xfrm>
            <a:off x="5209674" y="1145142"/>
            <a:ext cx="3564794" cy="128523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It has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all the instructions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that a living organism needs. DNA is passed on from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parents to     their children.  </a:t>
            </a:r>
          </a:p>
        </p:txBody>
      </p:sp>
      <p:sp>
        <p:nvSpPr>
          <p:cNvPr id="11" name="Shape 114">
            <a:extLst>
              <a:ext uri="{FF2B5EF4-FFF2-40B4-BE49-F238E27FC236}">
                <a16:creationId xmlns:a16="http://schemas.microsoft.com/office/drawing/2014/main" id="{6EC7AE4E-65A6-498F-8456-7849AF35A12F}"/>
              </a:ext>
            </a:extLst>
          </p:cNvPr>
          <p:cNvSpPr/>
          <p:nvPr/>
        </p:nvSpPr>
        <p:spPr>
          <a:xfrm>
            <a:off x="772899" y="199516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What are genes?</a:t>
            </a:r>
          </a:p>
        </p:txBody>
      </p:sp>
      <p:sp>
        <p:nvSpPr>
          <p:cNvPr id="17" name="Pentagon 20">
            <a:extLst>
              <a:ext uri="{FF2B5EF4-FFF2-40B4-BE49-F238E27FC236}">
                <a16:creationId xmlns:a16="http://schemas.microsoft.com/office/drawing/2014/main" id="{5873B1CE-90AC-4214-B2E8-3AEC65A211E9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E8BD72-C324-7584-B002-1F068189C2BC}"/>
              </a:ext>
            </a:extLst>
          </p:cNvPr>
          <p:cNvSpPr/>
          <p:nvPr/>
        </p:nvSpPr>
        <p:spPr>
          <a:xfrm>
            <a:off x="369532" y="1145143"/>
            <a:ext cx="4539352" cy="128523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DNA stands for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deoxyribonucleic acid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It is a spiral,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double-helix structure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that carries genetic information: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the genetic code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3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rtrait of woman with dark hair on blue background">
            <a:extLst>
              <a:ext uri="{FF2B5EF4-FFF2-40B4-BE49-F238E27FC236}">
                <a16:creationId xmlns:a16="http://schemas.microsoft.com/office/drawing/2014/main" id="{2A9B5D70-CC4D-4BED-D353-B8A5B7A745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136"/>
            <a:ext cx="9144000" cy="596486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ABA0BE-0ED5-448A-935A-DA4507A20403}"/>
              </a:ext>
            </a:extLst>
          </p:cNvPr>
          <p:cNvSpPr/>
          <p:nvPr/>
        </p:nvSpPr>
        <p:spPr>
          <a:xfrm>
            <a:off x="369530" y="1152306"/>
            <a:ext cx="8412421" cy="805573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Genes are responsible for things like your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hair or eye colour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 Around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23,000 genes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make up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 person.  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288A43-50E6-440F-97C5-E4376A28A8C3}"/>
              </a:ext>
            </a:extLst>
          </p:cNvPr>
          <p:cNvSpPr/>
          <p:nvPr/>
        </p:nvSpPr>
        <p:spPr>
          <a:xfrm>
            <a:off x="5919537" y="3085223"/>
            <a:ext cx="2862415" cy="103170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Genes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are arranged into larger coiled structures called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chromosomes. </a:t>
            </a:r>
          </a:p>
        </p:txBody>
      </p:sp>
      <p:sp>
        <p:nvSpPr>
          <p:cNvPr id="11" name="Shape 114">
            <a:extLst>
              <a:ext uri="{FF2B5EF4-FFF2-40B4-BE49-F238E27FC236}">
                <a16:creationId xmlns:a16="http://schemas.microsoft.com/office/drawing/2014/main" id="{6EC7AE4E-65A6-498F-8456-7849AF35A12F}"/>
              </a:ext>
            </a:extLst>
          </p:cNvPr>
          <p:cNvSpPr/>
          <p:nvPr/>
        </p:nvSpPr>
        <p:spPr>
          <a:xfrm>
            <a:off x="780382" y="195913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are genes important?</a:t>
            </a:r>
          </a:p>
        </p:txBody>
      </p:sp>
      <p:sp>
        <p:nvSpPr>
          <p:cNvPr id="17" name="Pentagon 20">
            <a:extLst>
              <a:ext uri="{FF2B5EF4-FFF2-40B4-BE49-F238E27FC236}">
                <a16:creationId xmlns:a16="http://schemas.microsoft.com/office/drawing/2014/main" id="{5873B1CE-90AC-4214-B2E8-3AEC65A211E9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826A28-0B4A-671F-E425-E15FB9E4899F}"/>
              </a:ext>
            </a:extLst>
          </p:cNvPr>
          <p:cNvSpPr/>
          <p:nvPr/>
        </p:nvSpPr>
        <p:spPr>
          <a:xfrm>
            <a:off x="2177625" y="5627631"/>
            <a:ext cx="4788751" cy="805573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Pair discussion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Talk to a partner: what do genes do?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391525-E353-21E5-67D2-13BD7B9B3771}"/>
              </a:ext>
            </a:extLst>
          </p:cNvPr>
          <p:cNvSpPr/>
          <p:nvPr/>
        </p:nvSpPr>
        <p:spPr>
          <a:xfrm>
            <a:off x="369530" y="3058121"/>
            <a:ext cx="2469923" cy="211761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We have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46 chromosomes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: we inherit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23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from each of our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parents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 Other organisms have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different amounts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251376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DNA test tubes">
            <a:extLst>
              <a:ext uri="{FF2B5EF4-FFF2-40B4-BE49-F238E27FC236}">
                <a16:creationId xmlns:a16="http://schemas.microsoft.com/office/drawing/2014/main" id="{499140E1-669F-02F4-E39A-A5D45C940E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6738"/>
            <a:ext cx="9144000" cy="596126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ABA0BE-0ED5-448A-935A-DA4507A20403}"/>
              </a:ext>
            </a:extLst>
          </p:cNvPr>
          <p:cNvSpPr/>
          <p:nvPr/>
        </p:nvSpPr>
        <p:spPr>
          <a:xfrm>
            <a:off x="4332003" y="5552156"/>
            <a:ext cx="4486512" cy="967290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There are advances in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genetic engineering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that can help with these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mutations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  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288A43-50E6-440F-97C5-E4376A28A8C3}"/>
              </a:ext>
            </a:extLst>
          </p:cNvPr>
          <p:cNvSpPr/>
          <p:nvPr/>
        </p:nvSpPr>
        <p:spPr>
          <a:xfrm>
            <a:off x="325486" y="5552156"/>
            <a:ext cx="3681030" cy="967290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Oxford Biomedica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is one of the first companies to create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cell and gene therapy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 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7" name="Pentagon 20">
            <a:extLst>
              <a:ext uri="{FF2B5EF4-FFF2-40B4-BE49-F238E27FC236}">
                <a16:creationId xmlns:a16="http://schemas.microsoft.com/office/drawing/2014/main" id="{5873B1CE-90AC-4214-B2E8-3AEC65A211E9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826A28-0B4A-671F-E425-E15FB9E4899F}"/>
              </a:ext>
            </a:extLst>
          </p:cNvPr>
          <p:cNvSpPr/>
          <p:nvPr/>
        </p:nvSpPr>
        <p:spPr>
          <a:xfrm>
            <a:off x="325486" y="1143787"/>
            <a:ext cx="3440398" cy="979424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 you know what happens when genes go wrong?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E8D6AE-2CD0-48FC-F481-EF504C5F296F}"/>
              </a:ext>
            </a:extLst>
          </p:cNvPr>
          <p:cNvSpPr/>
          <p:nvPr/>
        </p:nvSpPr>
        <p:spPr>
          <a:xfrm>
            <a:off x="4231756" y="1143787"/>
            <a:ext cx="4586758" cy="976827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Definition: Genetic mutation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Genetic conditions passed from the parent to the child.    </a:t>
            </a:r>
          </a:p>
        </p:txBody>
      </p:sp>
      <p:sp>
        <p:nvSpPr>
          <p:cNvPr id="3" name="Shape 114">
            <a:extLst>
              <a:ext uri="{FF2B5EF4-FFF2-40B4-BE49-F238E27FC236}">
                <a16:creationId xmlns:a16="http://schemas.microsoft.com/office/drawing/2014/main" id="{76B7A993-193E-6A7F-7D3C-5A0D47B9923D}"/>
              </a:ext>
            </a:extLst>
          </p:cNvPr>
          <p:cNvSpPr/>
          <p:nvPr/>
        </p:nvSpPr>
        <p:spPr>
          <a:xfrm>
            <a:off x="780382" y="195913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are genes important?</a:t>
            </a:r>
          </a:p>
        </p:txBody>
      </p:sp>
    </p:spTree>
    <p:extLst>
      <p:ext uri="{BB962C8B-B14F-4D97-AF65-F5344CB8AC3E}">
        <p14:creationId xmlns:p14="http://schemas.microsoft.com/office/powerpoint/2010/main" val="132795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appy doctor examining girl with stethoscope">
            <a:extLst>
              <a:ext uri="{FF2B5EF4-FFF2-40B4-BE49-F238E27FC236}">
                <a16:creationId xmlns:a16="http://schemas.microsoft.com/office/drawing/2014/main" id="{C6F667A1-A05D-857C-DBF5-6509F61A9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770"/>
            <a:ext cx="9144000" cy="5964229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288A43-50E6-440F-97C5-E4376A28A8C3}"/>
              </a:ext>
            </a:extLst>
          </p:cNvPr>
          <p:cNvSpPr/>
          <p:nvPr/>
        </p:nvSpPr>
        <p:spPr>
          <a:xfrm>
            <a:off x="4259179" y="5363181"/>
            <a:ext cx="4599511" cy="120209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They are not like a cold;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genetic   conditions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cannot be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caught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by others.  This makes genetic conditions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non-communicable diseases.</a:t>
            </a:r>
            <a:endParaRPr lang="en-GB" sz="1600" b="1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1" name="Shape 114">
            <a:extLst>
              <a:ext uri="{FF2B5EF4-FFF2-40B4-BE49-F238E27FC236}">
                <a16:creationId xmlns:a16="http://schemas.microsoft.com/office/drawing/2014/main" id="{6EC7AE4E-65A6-498F-8456-7849AF35A12F}"/>
              </a:ext>
            </a:extLst>
          </p:cNvPr>
          <p:cNvSpPr/>
          <p:nvPr/>
        </p:nvSpPr>
        <p:spPr>
          <a:xfrm>
            <a:off x="780385" y="196548"/>
            <a:ext cx="6169884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What is a genetic condition?</a:t>
            </a:r>
          </a:p>
        </p:txBody>
      </p:sp>
      <p:sp>
        <p:nvSpPr>
          <p:cNvPr id="17" name="Pentagon 20">
            <a:extLst>
              <a:ext uri="{FF2B5EF4-FFF2-40B4-BE49-F238E27FC236}">
                <a16:creationId xmlns:a16="http://schemas.microsoft.com/office/drawing/2014/main" id="{5873B1CE-90AC-4214-B2E8-3AEC65A211E9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826A28-0B4A-671F-E425-E15FB9E4899F}"/>
              </a:ext>
            </a:extLst>
          </p:cNvPr>
          <p:cNvSpPr/>
          <p:nvPr/>
        </p:nvSpPr>
        <p:spPr>
          <a:xfrm>
            <a:off x="369531" y="1284994"/>
            <a:ext cx="4695764" cy="712250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 (3-4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 you know what a genetic condition is?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EE7E766-733E-78A8-43C5-E9482799E0FB}"/>
              </a:ext>
            </a:extLst>
          </p:cNvPr>
          <p:cNvSpPr/>
          <p:nvPr/>
        </p:nvSpPr>
        <p:spPr>
          <a:xfrm>
            <a:off x="285310" y="5363181"/>
            <a:ext cx="3588857" cy="120209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buClr>
                <a:srgbClr val="FF0066"/>
              </a:buClr>
              <a:buSzPts val="2400"/>
            </a:pP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 genetic condition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is a condition or disease that is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passed from one or both parents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to their children. </a:t>
            </a:r>
          </a:p>
        </p:txBody>
      </p:sp>
    </p:spTree>
    <p:extLst>
      <p:ext uri="{BB962C8B-B14F-4D97-AF65-F5344CB8AC3E}">
        <p14:creationId xmlns:p14="http://schemas.microsoft.com/office/powerpoint/2010/main" val="177995907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288A43-50E6-440F-97C5-E4376A28A8C3}"/>
              </a:ext>
            </a:extLst>
          </p:cNvPr>
          <p:cNvSpPr/>
          <p:nvPr/>
        </p:nvSpPr>
        <p:spPr>
          <a:xfrm>
            <a:off x="369531" y="5067089"/>
            <a:ext cx="3413754" cy="119397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It can also affect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digestive system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and make it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difficult to digest food.  </a:t>
            </a:r>
          </a:p>
        </p:txBody>
      </p:sp>
      <p:sp>
        <p:nvSpPr>
          <p:cNvPr id="17" name="Pentagon 20">
            <a:extLst>
              <a:ext uri="{FF2B5EF4-FFF2-40B4-BE49-F238E27FC236}">
                <a16:creationId xmlns:a16="http://schemas.microsoft.com/office/drawing/2014/main" id="{5873B1CE-90AC-4214-B2E8-3AEC65A211E9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826A28-0B4A-671F-E425-E15FB9E4899F}"/>
              </a:ext>
            </a:extLst>
          </p:cNvPr>
          <p:cNvSpPr/>
          <p:nvPr/>
        </p:nvSpPr>
        <p:spPr>
          <a:xfrm>
            <a:off x="369531" y="1484663"/>
            <a:ext cx="3413754" cy="1133688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Have you heard of Cystic Fibrosis? What do you know about it?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EE7E766-733E-78A8-43C5-E9482799E0FB}"/>
              </a:ext>
            </a:extLst>
          </p:cNvPr>
          <p:cNvSpPr/>
          <p:nvPr/>
        </p:nvSpPr>
        <p:spPr>
          <a:xfrm>
            <a:off x="369531" y="3126828"/>
            <a:ext cx="3413754" cy="143178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buClr>
                <a:srgbClr val="FF0066"/>
              </a:buClr>
              <a:buSzPts val="2400"/>
            </a:pP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Cystic Fibrosis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causes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sticky build up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in the lungs that make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air exchange difficult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and can cause lots of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chest infections.  </a:t>
            </a:r>
          </a:p>
        </p:txBody>
      </p:sp>
      <p:pic>
        <p:nvPicPr>
          <p:cNvPr id="7" name="Picture 6" descr="Chest x-ray">
            <a:extLst>
              <a:ext uri="{FF2B5EF4-FFF2-40B4-BE49-F238E27FC236}">
                <a16:creationId xmlns:a16="http://schemas.microsoft.com/office/drawing/2014/main" id="{1DD16DD5-ACE0-37E3-B3C1-D6A29D4C39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965" y="1118239"/>
            <a:ext cx="4602504" cy="5515290"/>
          </a:xfrm>
          <a:prstGeom prst="rect">
            <a:avLst/>
          </a:prstGeom>
        </p:spPr>
      </p:pic>
      <p:sp>
        <p:nvSpPr>
          <p:cNvPr id="5" name="Shape 114">
            <a:extLst>
              <a:ext uri="{FF2B5EF4-FFF2-40B4-BE49-F238E27FC236}">
                <a16:creationId xmlns:a16="http://schemas.microsoft.com/office/drawing/2014/main" id="{35BAEE34-1419-9E1F-A01C-F2A240FC1C25}"/>
              </a:ext>
            </a:extLst>
          </p:cNvPr>
          <p:cNvSpPr/>
          <p:nvPr/>
        </p:nvSpPr>
        <p:spPr>
          <a:xfrm>
            <a:off x="780385" y="196548"/>
            <a:ext cx="6169884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What is a genetic condition?</a:t>
            </a:r>
          </a:p>
        </p:txBody>
      </p:sp>
    </p:spTree>
    <p:extLst>
      <p:ext uri="{BB962C8B-B14F-4D97-AF65-F5344CB8AC3E}">
        <p14:creationId xmlns:p14="http://schemas.microsoft.com/office/powerpoint/2010/main" val="313383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288A43-50E6-440F-97C5-E4376A28A8C3}"/>
              </a:ext>
            </a:extLst>
          </p:cNvPr>
          <p:cNvSpPr/>
          <p:nvPr/>
        </p:nvSpPr>
        <p:spPr>
          <a:xfrm>
            <a:off x="595423" y="1293392"/>
            <a:ext cx="7953154" cy="75492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Cystic Fibrosis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is a genetic disease affecting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 in 2,500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babies in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UK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It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damages the lung tissue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and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reduces a person’s life expectancy. 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D68BF1-3C42-88A0-28C4-CBBBCF5CE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23" y="2294965"/>
            <a:ext cx="3825203" cy="3113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F3DA98-6015-C0CE-93E6-E88AA0A6B2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38"/>
          <a:stretch/>
        </p:blipFill>
        <p:spPr>
          <a:xfrm>
            <a:off x="4723374" y="2294965"/>
            <a:ext cx="3825203" cy="31137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335740-A2A4-788E-7327-28E472400F94}"/>
              </a:ext>
            </a:extLst>
          </p:cNvPr>
          <p:cNvSpPr txBox="1"/>
          <p:nvPr/>
        </p:nvSpPr>
        <p:spPr>
          <a:xfrm>
            <a:off x="1273388" y="4795923"/>
            <a:ext cx="246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Healthy lung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6F2263-3A1F-00F9-A5E6-E0120CE764E9}"/>
              </a:ext>
            </a:extLst>
          </p:cNvPr>
          <p:cNvSpPr txBox="1"/>
          <p:nvPr/>
        </p:nvSpPr>
        <p:spPr>
          <a:xfrm>
            <a:off x="5097191" y="4795923"/>
            <a:ext cx="3077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Cystic Fibrosis lung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91CC210-D65C-F21A-8958-8CC8156ED07C}"/>
              </a:ext>
            </a:extLst>
          </p:cNvPr>
          <p:cNvSpPr/>
          <p:nvPr/>
        </p:nvSpPr>
        <p:spPr>
          <a:xfrm>
            <a:off x="595423" y="5655340"/>
            <a:ext cx="7953154" cy="75492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buClr>
                <a:srgbClr val="FF0066"/>
              </a:buClr>
              <a:buSzPts val="2400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 theory of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gene therapy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is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recover function and prevent the disease developing.  </a:t>
            </a:r>
          </a:p>
        </p:txBody>
      </p:sp>
      <p:sp>
        <p:nvSpPr>
          <p:cNvPr id="3" name="Pentagon 20">
            <a:extLst>
              <a:ext uri="{FF2B5EF4-FFF2-40B4-BE49-F238E27FC236}">
                <a16:creationId xmlns:a16="http://schemas.microsoft.com/office/drawing/2014/main" id="{37DEB944-CC57-521F-A8F6-FE3F3BE1F4CF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  <p:sp>
        <p:nvSpPr>
          <p:cNvPr id="10" name="Shape 114">
            <a:extLst>
              <a:ext uri="{FF2B5EF4-FFF2-40B4-BE49-F238E27FC236}">
                <a16:creationId xmlns:a16="http://schemas.microsoft.com/office/drawing/2014/main" id="{DDA6E1A3-288A-421E-787E-443B93625035}"/>
              </a:ext>
            </a:extLst>
          </p:cNvPr>
          <p:cNvSpPr/>
          <p:nvPr/>
        </p:nvSpPr>
        <p:spPr>
          <a:xfrm>
            <a:off x="780385" y="196548"/>
            <a:ext cx="6169884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What is a genetic condition?</a:t>
            </a:r>
          </a:p>
        </p:txBody>
      </p:sp>
    </p:spTree>
    <p:extLst>
      <p:ext uri="{BB962C8B-B14F-4D97-AF65-F5344CB8AC3E}">
        <p14:creationId xmlns:p14="http://schemas.microsoft.com/office/powerpoint/2010/main" val="47389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17" name="Pentagon 20">
            <a:extLst>
              <a:ext uri="{FF2B5EF4-FFF2-40B4-BE49-F238E27FC236}">
                <a16:creationId xmlns:a16="http://schemas.microsoft.com/office/drawing/2014/main" id="{5873B1CE-90AC-4214-B2E8-3AEC65A211E9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826A28-0B4A-671F-E425-E15FB9E4899F}"/>
              </a:ext>
            </a:extLst>
          </p:cNvPr>
          <p:cNvSpPr/>
          <p:nvPr/>
        </p:nvSpPr>
        <p:spPr>
          <a:xfrm>
            <a:off x="823329" y="1204036"/>
            <a:ext cx="3476928" cy="984839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 do you think gene therapy aims to achieve?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B437AF-1631-E96F-5CB5-4564983F8A3B}"/>
              </a:ext>
            </a:extLst>
          </p:cNvPr>
          <p:cNvSpPr/>
          <p:nvPr/>
        </p:nvSpPr>
        <p:spPr>
          <a:xfrm>
            <a:off x="4518545" y="1197453"/>
            <a:ext cx="3802125" cy="988375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Definition: Gene Therapy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 technique that uses genes to treat or prevent diseases.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ABA0BE-0ED5-448A-935A-DA4507A20403}"/>
              </a:ext>
            </a:extLst>
          </p:cNvPr>
          <p:cNvSpPr/>
          <p:nvPr/>
        </p:nvSpPr>
        <p:spPr>
          <a:xfrm>
            <a:off x="780385" y="5754316"/>
            <a:ext cx="7583230" cy="739398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0" algn="ctr">
              <a:buClr>
                <a:srgbClr val="FF0066"/>
              </a:buClr>
              <a:buSzPts val="2400"/>
            </a:pP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Gene therapy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can be used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turn off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correct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or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add genes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to address the mutations that cause certain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genetic diseases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en-GB" sz="1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hape 114">
            <a:extLst>
              <a:ext uri="{FF2B5EF4-FFF2-40B4-BE49-F238E27FC236}">
                <a16:creationId xmlns:a16="http://schemas.microsoft.com/office/drawing/2014/main" id="{6AC0B5AB-B679-3A31-D4C4-7A7B1BAD9E41}"/>
              </a:ext>
            </a:extLst>
          </p:cNvPr>
          <p:cNvSpPr/>
          <p:nvPr/>
        </p:nvSpPr>
        <p:spPr>
          <a:xfrm>
            <a:off x="780385" y="196548"/>
            <a:ext cx="6169884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What is gene therapy?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288A43-50E6-440F-97C5-E4376A28A8C3}"/>
              </a:ext>
            </a:extLst>
          </p:cNvPr>
          <p:cNvSpPr/>
          <p:nvPr/>
        </p:nvSpPr>
        <p:spPr>
          <a:xfrm>
            <a:off x="823330" y="1182440"/>
            <a:ext cx="7497341" cy="538608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There are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three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main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gene therapy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approaches: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4B22D9C-077C-B0A9-C83C-1130A1E07B9A}"/>
              </a:ext>
            </a:extLst>
          </p:cNvPr>
          <p:cNvGrpSpPr/>
          <p:nvPr/>
        </p:nvGrpSpPr>
        <p:grpSpPr>
          <a:xfrm>
            <a:off x="1391050" y="2135365"/>
            <a:ext cx="6361901" cy="792000"/>
            <a:chOff x="953298" y="2379664"/>
            <a:chExt cx="6361901" cy="792000"/>
          </a:xfrm>
        </p:grpSpPr>
        <p:pic>
          <p:nvPicPr>
            <p:cNvPr id="18" name="Graphic 17" descr="Power with solid fill">
              <a:extLst>
                <a:ext uri="{FF2B5EF4-FFF2-40B4-BE49-F238E27FC236}">
                  <a16:creationId xmlns:a16="http://schemas.microsoft.com/office/drawing/2014/main" id="{8D3C113E-7CE8-766E-4496-E4D71947E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3298" y="2379664"/>
              <a:ext cx="792000" cy="792000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06A4679-D38C-EB0B-2691-A96A2B775AD5}"/>
                </a:ext>
              </a:extLst>
            </p:cNvPr>
            <p:cNvSpPr/>
            <p:nvPr/>
          </p:nvSpPr>
          <p:spPr>
            <a:xfrm>
              <a:off x="2103703" y="2506360"/>
              <a:ext cx="5211496" cy="538608"/>
            </a:xfrm>
            <a:prstGeom prst="roundRect">
              <a:avLst/>
            </a:prstGeom>
            <a:solidFill>
              <a:srgbClr val="B9DBF5"/>
            </a:solidFill>
            <a:ln w="28575">
              <a:solidFill>
                <a:srgbClr val="38BE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Gene Inactivation </a:t>
              </a:r>
              <a:r>
                <a:rPr lang="en-GB" sz="16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(turn the gene off)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368F96E-923F-F91E-F821-D8FCBC79D5C4}"/>
              </a:ext>
            </a:extLst>
          </p:cNvPr>
          <p:cNvGrpSpPr/>
          <p:nvPr/>
        </p:nvGrpSpPr>
        <p:grpSpPr>
          <a:xfrm>
            <a:off x="1391050" y="3341682"/>
            <a:ext cx="6361901" cy="792000"/>
            <a:chOff x="953298" y="3477839"/>
            <a:chExt cx="6361901" cy="792000"/>
          </a:xfrm>
        </p:grpSpPr>
        <p:pic>
          <p:nvPicPr>
            <p:cNvPr id="19" name="Graphic 18" descr="Refresh with solid fill">
              <a:extLst>
                <a:ext uri="{FF2B5EF4-FFF2-40B4-BE49-F238E27FC236}">
                  <a16:creationId xmlns:a16="http://schemas.microsoft.com/office/drawing/2014/main" id="{DD8635C5-58BB-0787-467E-A83EAECE5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3298" y="3477839"/>
              <a:ext cx="792000" cy="792000"/>
            </a:xfrm>
            <a:prstGeom prst="rect">
              <a:avLst/>
            </a:prstGeom>
          </p:spPr>
        </p:pic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6095FBE-7323-B6B5-BB75-5D49AE439D66}"/>
                </a:ext>
              </a:extLst>
            </p:cNvPr>
            <p:cNvSpPr/>
            <p:nvPr/>
          </p:nvSpPr>
          <p:spPr>
            <a:xfrm>
              <a:off x="2103703" y="3604535"/>
              <a:ext cx="5211496" cy="538608"/>
            </a:xfrm>
            <a:prstGeom prst="roundRect">
              <a:avLst/>
            </a:prstGeom>
            <a:solidFill>
              <a:srgbClr val="B9DBF5"/>
            </a:solidFill>
            <a:ln w="28575">
              <a:solidFill>
                <a:srgbClr val="38BE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Gene Correction </a:t>
              </a:r>
              <a:r>
                <a:rPr lang="en-GB" sz="16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(replace the faulty gene)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F2A0468-1701-E0C0-67EA-759ADD567F78}"/>
              </a:ext>
            </a:extLst>
          </p:cNvPr>
          <p:cNvGrpSpPr/>
          <p:nvPr/>
        </p:nvGrpSpPr>
        <p:grpSpPr>
          <a:xfrm>
            <a:off x="1391050" y="4547999"/>
            <a:ext cx="6361901" cy="792000"/>
            <a:chOff x="953298" y="4657511"/>
            <a:chExt cx="6361901" cy="792000"/>
          </a:xfrm>
        </p:grpSpPr>
        <p:pic>
          <p:nvPicPr>
            <p:cNvPr id="22" name="Graphic 21" descr="Badge Follow with solid fill">
              <a:extLst>
                <a:ext uri="{FF2B5EF4-FFF2-40B4-BE49-F238E27FC236}">
                  <a16:creationId xmlns:a16="http://schemas.microsoft.com/office/drawing/2014/main" id="{EB92464C-9DB5-05BD-B7F7-C13F8B30A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3298" y="4657511"/>
              <a:ext cx="792000" cy="792000"/>
            </a:xfrm>
            <a:prstGeom prst="rect">
              <a:avLst/>
            </a:prstGeom>
          </p:spPr>
        </p:pic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3480DC62-8FAD-EBBE-9CEC-50AC085C0DC9}"/>
                </a:ext>
              </a:extLst>
            </p:cNvPr>
            <p:cNvSpPr/>
            <p:nvPr/>
          </p:nvSpPr>
          <p:spPr>
            <a:xfrm>
              <a:off x="2103702" y="4784207"/>
              <a:ext cx="5211497" cy="538608"/>
            </a:xfrm>
            <a:prstGeom prst="roundRect">
              <a:avLst/>
            </a:prstGeom>
            <a:solidFill>
              <a:srgbClr val="B9DBF5"/>
            </a:solidFill>
            <a:ln w="28575">
              <a:solidFill>
                <a:srgbClr val="38BE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Gene Addition </a:t>
              </a:r>
              <a:r>
                <a:rPr lang="en-GB" sz="16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(add a healthy gene)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471632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3" grpId="1" animBg="1"/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28017</TotalTime>
  <Words>1883</Words>
  <Application>Microsoft Office PowerPoint</Application>
  <PresentationFormat>On-screen Show (4:3)</PresentationFormat>
  <Paragraphs>346</Paragraphs>
  <Slides>24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Jude Hadfield</dc:creator>
  <cp:lastModifiedBy>Ledgard-Hoile, Susan - Oxfordshire LEP</cp:lastModifiedBy>
  <cp:revision>476</cp:revision>
  <cp:lastPrinted>2023-04-12T14:10:12Z</cp:lastPrinted>
  <dcterms:created xsi:type="dcterms:W3CDTF">2021-01-18T09:44:21Z</dcterms:created>
  <dcterms:modified xsi:type="dcterms:W3CDTF">2024-07-08T12:35:01Z</dcterms:modified>
</cp:coreProperties>
</file>