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omments/modernComment_20F_1198CD5.xml" ContentType="application/vnd.ms-powerpoint.comments+xml"/>
  <Override PartName="/ppt/notesSlides/notesSlide15.xml" ContentType="application/vnd.openxmlformats-officedocument.presentationml.notesSlide+xml"/>
  <Override PartName="/ppt/comments/modernComment_1DC_B3AA7AF5.xml" ContentType="application/vnd.ms-powerpoint.comments+xml"/>
  <Override PartName="/ppt/notesSlides/notesSlide16.xml" ContentType="application/vnd.openxmlformats-officedocument.presentationml.notesSlide+xml"/>
  <Override PartName="/ppt/comments/modernComment_1F6_2772C06A.xml" ContentType="application/vnd.ms-powerpoint.comments+xml"/>
  <Override PartName="/ppt/notesSlides/notesSlide17.xml" ContentType="application/vnd.openxmlformats-officedocument.presentationml.notesSlide+xml"/>
  <Override PartName="/ppt/comments/modernComment_1F7_DF5BC81E.xml" ContentType="application/vnd.ms-powerpoint.comment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omments/modernComment_1F9_F2099B4.xml" ContentType="application/vnd.ms-powerpoint.comment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519" r:id="rId2"/>
    <p:sldId id="266" r:id="rId3"/>
    <p:sldId id="474" r:id="rId4"/>
    <p:sldId id="515" r:id="rId5"/>
    <p:sldId id="452" r:id="rId6"/>
    <p:sldId id="506" r:id="rId7"/>
    <p:sldId id="514" r:id="rId8"/>
    <p:sldId id="522" r:id="rId9"/>
    <p:sldId id="523" r:id="rId10"/>
    <p:sldId id="509" r:id="rId11"/>
    <p:sldId id="510" r:id="rId12"/>
    <p:sldId id="511" r:id="rId13"/>
    <p:sldId id="500" r:id="rId14"/>
    <p:sldId id="526" r:id="rId15"/>
    <p:sldId id="527" r:id="rId16"/>
    <p:sldId id="476" r:id="rId17"/>
    <p:sldId id="502" r:id="rId18"/>
    <p:sldId id="503" r:id="rId19"/>
    <p:sldId id="521" r:id="rId20"/>
    <p:sldId id="262" r:id="rId21"/>
    <p:sldId id="518" r:id="rId22"/>
    <p:sldId id="505" r:id="rId23"/>
    <p:sldId id="459" r:id="rId24"/>
    <p:sldId id="345" r:id="rId25"/>
    <p:sldId id="512" r:id="rId26"/>
    <p:sldId id="501" r:id="rId27"/>
    <p:sldId id="483" r:id="rId28"/>
    <p:sldId id="485" r:id="rId29"/>
    <p:sldId id="513" r:id="rId30"/>
    <p:sldId id="524" r:id="rId31"/>
    <p:sldId id="525" r:id="rId32"/>
    <p:sldId id="493" r:id="rId33"/>
    <p:sldId id="494" r:id="rId34"/>
    <p:sldId id="495" r:id="rId35"/>
    <p:sldId id="496" r:id="rId36"/>
  </p:sldIdLst>
  <p:sldSz cx="9144000" cy="6858000" type="screen4x3"/>
  <p:notesSz cx="6888163" cy="100203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BEE29E7-C968-E206-8D08-9280CB875174}" name="Aurelie Charpentier" initials="AC" userId="S::A.Charpentier@oxb.com::5b6fbd5c-b956-49ab-bd3d-26965095199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BEAB"/>
    <a:srgbClr val="262262"/>
    <a:srgbClr val="B9DBF5"/>
    <a:srgbClr val="BBE0E3"/>
    <a:srgbClr val="96DAD3"/>
    <a:srgbClr val="FF5050"/>
    <a:srgbClr val="DAE3F3"/>
    <a:srgbClr val="F2C704"/>
    <a:srgbClr val="B6DAF2"/>
    <a:srgbClr val="7194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5" autoAdjust="0"/>
    <p:restoredTop sz="83656" autoAdjust="0"/>
  </p:normalViewPr>
  <p:slideViewPr>
    <p:cSldViewPr snapToGrid="0">
      <p:cViewPr varScale="1">
        <p:scale>
          <a:sx n="56" d="100"/>
          <a:sy n="56" d="100"/>
        </p:scale>
        <p:origin x="1584" y="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8/10/relationships/authors" Target="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omments/modernComment_1DC_B3AA7AF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F2DA990-59E1-42DE-B785-CB150E157616}" authorId="{FBEE29E7-C968-E206-8D08-9280CB875174}" created="2024-06-12T10:31:29.33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014294261" sldId="476"/>
      <ac:spMk id="9" creationId="{4AF5F030-FF49-28F8-CDD0-975A80A4A1F5}"/>
    </ac:deMkLst>
    <p188:txBody>
      <a:bodyPr/>
      <a:lstStyle/>
      <a:p>
        <a:r>
          <a:rPr lang="en-GB"/>
          <a:t>Change the title. This is about cell and gene therapy</a:t>
        </a:r>
      </a:p>
    </p188:txBody>
  </p188:cm>
</p188:cmLst>
</file>

<file path=ppt/comments/modernComment_1F6_2772C06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E051535-969C-44C2-B794-0F25A39E4E50}" authorId="{FBEE29E7-C968-E206-8D08-9280CB875174}" created="2024-06-12T10:32:28.477">
    <pc:sldMkLst xmlns:pc="http://schemas.microsoft.com/office/powerpoint/2013/main/command">
      <pc:docMk/>
      <pc:sldMk cId="661831786" sldId="502"/>
    </pc:sldMkLst>
    <p188:txBody>
      <a:bodyPr/>
      <a:lstStyle/>
      <a:p>
        <a:r>
          <a:rPr lang="en-GB"/>
          <a:t>Change title - How to make vaccines for hundred millions of people? For example</a:t>
        </a:r>
      </a:p>
    </p188:txBody>
  </p188:cm>
</p188:cmLst>
</file>

<file path=ppt/comments/modernComment_1F7_DF5BC81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CE48D82-9A4E-4BB0-A509-B043A8650370}" authorId="{FBEE29E7-C968-E206-8D08-9280CB875174}" created="2024-06-12T10:32:56.126">
    <pc:sldMkLst xmlns:pc="http://schemas.microsoft.com/office/powerpoint/2013/main/command">
      <pc:docMk/>
      <pc:sldMk cId="3747334174" sldId="503"/>
    </pc:sldMkLst>
    <p188:txBody>
      <a:bodyPr/>
      <a:lstStyle/>
      <a:p>
        <a:r>
          <a:rPr lang="en-GB"/>
          <a:t>Change title</a:t>
        </a:r>
      </a:p>
    </p188:txBody>
  </p188:cm>
</p188:cmLst>
</file>

<file path=ppt/comments/modernComment_1F9_F2099B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18AFE0D-D8C8-443F-9197-582401C8F624}" authorId="{FBEE29E7-C968-E206-8D08-9280CB875174}" created="2024-06-12T10:41:47.483">
    <pc:sldMkLst xmlns:pc="http://schemas.microsoft.com/office/powerpoint/2013/main/command">
      <pc:docMk/>
      <pc:sldMk cId="253794740" sldId="505"/>
    </pc:sldMkLst>
    <p188:txBody>
      <a:bodyPr/>
      <a:lstStyle/>
      <a:p>
        <a:r>
          <a:rPr lang="en-GB"/>
          <a:t>Could add tagline
Let's do something life-changing together</a:t>
        </a:r>
      </a:p>
    </p188:txBody>
  </p188:cm>
  <p188:cm id="{D34D2780-78B9-47F5-A591-E72202BD4B30}" authorId="{FBEE29E7-C968-E206-8D08-9280CB875174}" created="2024-06-12T10:42:16.483">
    <pc:sldMkLst xmlns:pc="http://schemas.microsoft.com/office/powerpoint/2013/main/command">
      <pc:docMk/>
      <pc:sldMk cId="253794740" sldId="505"/>
    </pc:sldMkLst>
    <p188:txBody>
      <a:bodyPr/>
      <a:lstStyle/>
      <a:p>
        <a:r>
          <a:rPr lang="en-GB"/>
          <a:t>Could add email address to contact recruitment team</a:t>
        </a:r>
      </a:p>
    </p188:txBody>
  </p188:cm>
  <p188:cm id="{D6F25167-A22A-460E-B98F-371DCF608B52}" authorId="{FBEE29E7-C968-E206-8D08-9280CB875174}" created="2024-06-12T10:42:27.519">
    <pc:sldMkLst xmlns:pc="http://schemas.microsoft.com/office/powerpoint/2013/main/command">
      <pc:docMk/>
      <pc:sldMk cId="253794740" sldId="505"/>
    </pc:sldMkLst>
    <p188:txBody>
      <a:bodyPr/>
      <a:lstStyle/>
      <a:p>
        <a:r>
          <a:rPr lang="en-GB"/>
          <a:t>I would add a map with all our locations</a:t>
        </a:r>
      </a:p>
    </p188:txBody>
  </p188:cm>
</p188:cmLst>
</file>

<file path=ppt/comments/modernComment_20F_1198CD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84D3C0D-5869-4BFD-AACE-D9939E4960A3}" authorId="{FBEE29E7-C968-E206-8D08-9280CB875174}" created="2024-06-12T10:29:18.866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8451669" sldId="527"/>
      <ac:spMk id="11" creationId="{A424742D-8E06-392C-DD1A-0DB59C3B1A9E}"/>
      <ac:txMk cp="79" len="99">
        <ac:context len="180" hash="1928333969"/>
      </ac:txMk>
    </ac:txMkLst>
    <p188:pos x="5610164" y="481263"/>
    <p188:txBody>
      <a:bodyPr/>
      <a:lstStyle/>
      <a:p>
        <a:r>
          <a:rPr lang="en-GB"/>
          <a:t>They are based in Oxfordshire and have facilities in the US and in France too. They work with some of the most innovative pharmaceutical and biotechnology companies in the world.</a:t>
        </a:r>
      </a:p>
    </p188:txBody>
  </p188:cm>
  <p188:cm id="{1429E271-8140-458F-B483-8D6FDE7CE9F6}" authorId="{FBEE29E7-C968-E206-8D08-9280CB875174}" created="2024-06-12T10:30:51.944">
    <pc:sldMkLst xmlns:pc="http://schemas.microsoft.com/office/powerpoint/2013/main/command">
      <pc:docMk/>
      <pc:sldMk cId="3679894638" sldId="343"/>
    </pc:sldMkLst>
    <p188:txBody>
      <a:bodyPr/>
      <a:lstStyle/>
      <a:p>
        <a:r>
          <a:rPr lang="en-GB"/>
          <a:t>Can we not use our template and colours here?</a:t>
        </a:r>
      </a:p>
    </p188:txBody>
  </p188:cm>
  <p188:cm id="{3F0977C5-A419-44F3-B0FB-3E67EF297F6D}" authorId="{FBEE29E7-C968-E206-8D08-9280CB875174}" created="2024-06-12T10:40:48.868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8451669" sldId="527"/>
      <ac:spMk id="5" creationId="{95AEDECF-E0C5-87CF-DDAC-EF0F72FDA419}"/>
      <ac:txMk cp="0" len="285">
        <ac:context len="286" hash="543794122"/>
      </ac:txMk>
    </ac:txMkLst>
    <p188:pos x="4854910" y="445579"/>
    <p188:txBody>
      <a:bodyPr/>
      <a:lstStyle/>
      <a:p>
        <a:r>
          <a:rPr lang="en-GB"/>
          <a:t>Oxford Biomedia (also known as OXB) is a quality and innovation led CDMO specialising in the development and manufacturing of viral vectors. 
Viral vectors are used by pharmaceutical to deliver life-changing therapies to patients.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55E37E32-F93B-4BB2-8776-7FC0F5CFD7A1}" type="datetimeFigureOut">
              <a:rPr lang="en-GB" smtClean="0"/>
              <a:t>08/07/2024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0625" y="1252538"/>
            <a:ext cx="4506913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F8D81B7C-BC5E-4E16-B045-EB0A45CAAF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4430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  <a:endParaRPr lang="en-GB" dirty="0"/>
          </a:p>
          <a:p>
            <a:pPr marL="241539" marR="0" lvl="0" indent="-24153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dirty="0"/>
              <a:t>Microsoft Office 365</a:t>
            </a:r>
          </a:p>
          <a:p>
            <a:endParaRPr lang="en-GB" b="1" dirty="0"/>
          </a:p>
          <a:p>
            <a:r>
              <a:rPr lang="en-GB" b="1" dirty="0"/>
              <a:t>References</a:t>
            </a:r>
          </a:p>
          <a:p>
            <a:pPr marL="228600" indent="-228600">
              <a:buAutoNum type="arabicParenR"/>
            </a:pPr>
            <a:r>
              <a:rPr lang="en-GB" dirty="0"/>
              <a:t>www.oxb.com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62851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References:</a:t>
            </a:r>
          </a:p>
          <a:p>
            <a:pPr marL="228600" indent="-228600">
              <a:buAutoNum type="arabicParenR"/>
            </a:pPr>
            <a:r>
              <a:rPr lang="en-GB" b="1" dirty="0"/>
              <a:t>www.oxb.com</a:t>
            </a:r>
          </a:p>
          <a:p>
            <a:pPr marL="228600" indent="-228600">
              <a:buAutoNum type="arabicParenR"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Images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241539" marR="0" lvl="0" indent="-24153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dirty="0"/>
              <a:t>Microsoft 365</a:t>
            </a:r>
          </a:p>
          <a:p>
            <a:pPr marL="241539" indent="-241539">
              <a:buAutoNum type="arabicParenR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31468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  <a:endParaRPr lang="en-GB" dirty="0"/>
          </a:p>
          <a:p>
            <a:pPr marL="241539" marR="0" lvl="0" indent="-24153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dirty="0"/>
              <a:t>iStock</a:t>
            </a:r>
          </a:p>
          <a:p>
            <a:endParaRPr lang="en-GB" b="1" dirty="0"/>
          </a:p>
          <a:p>
            <a:r>
              <a:rPr lang="en-GB" b="1" dirty="0"/>
              <a:t>References</a:t>
            </a:r>
          </a:p>
          <a:p>
            <a:pPr marL="228600" indent="-228600">
              <a:buAutoNum type="arabicParenR"/>
            </a:pPr>
            <a:r>
              <a:rPr lang="en-GB" b="0" dirty="0"/>
              <a:t>www.oxb.com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10391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  <a:endParaRPr lang="en-GB" dirty="0"/>
          </a:p>
          <a:p>
            <a:pPr marL="241539" marR="0" lvl="0" indent="-24153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dirty="0"/>
              <a:t>Microsoft Office 365</a:t>
            </a:r>
          </a:p>
          <a:p>
            <a:endParaRPr lang="en-GB" b="1" dirty="0"/>
          </a:p>
          <a:p>
            <a:r>
              <a:rPr lang="en-GB" b="1" dirty="0"/>
              <a:t>References</a:t>
            </a:r>
          </a:p>
          <a:p>
            <a:pPr marL="228600" indent="-228600">
              <a:buAutoNum type="arabicParenR"/>
            </a:pPr>
            <a:r>
              <a:rPr lang="en-GB" b="0" dirty="0"/>
              <a:t>www.oxb.com</a:t>
            </a:r>
            <a:endParaRPr lang="en-GB" dirty="0"/>
          </a:p>
          <a:p>
            <a:pPr marL="241539" indent="-241539">
              <a:buAutoNum type="arabicParenR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0268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References</a:t>
            </a:r>
          </a:p>
          <a:p>
            <a:pPr marL="228600" indent="-228600">
              <a:buAutoNum type="arabicParenR"/>
            </a:pPr>
            <a:r>
              <a:rPr lang="en-GB" b="0" dirty="0"/>
              <a:t>https://oxb.com/</a:t>
            </a:r>
          </a:p>
          <a:p>
            <a:pPr marL="228600" indent="-228600">
              <a:buAutoNum type="arabicParenR"/>
            </a:pPr>
            <a:endParaRPr lang="en-GB" b="1" dirty="0"/>
          </a:p>
          <a:p>
            <a:r>
              <a:rPr lang="en-GB" b="1" dirty="0"/>
              <a:t>Images</a:t>
            </a:r>
          </a:p>
          <a:p>
            <a:pPr marL="228600" indent="-228600">
              <a:buAutoNum type="arabicParenR"/>
            </a:pPr>
            <a:r>
              <a:rPr lang="en-GB" b="0" dirty="0"/>
              <a:t>Microsoft Office 365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89256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</a:p>
          <a:p>
            <a:pPr marL="241539" indent="-241539">
              <a:buAutoNum type="arabicParenR"/>
            </a:pPr>
            <a:r>
              <a:rPr lang="en-GB" b="0" dirty="0" err="1"/>
              <a:t>Unsplash</a:t>
            </a:r>
            <a:endParaRPr lang="en-GB" b="0" dirty="0"/>
          </a:p>
          <a:p>
            <a:endParaRPr lang="en-GB" b="1" dirty="0"/>
          </a:p>
          <a:p>
            <a:r>
              <a:rPr lang="en-GB" b="1" dirty="0"/>
              <a:t>References</a:t>
            </a:r>
          </a:p>
          <a:p>
            <a:pPr marL="228600" indent="-228600">
              <a:buAutoNum type="arabicParenR"/>
            </a:pPr>
            <a:r>
              <a:rPr lang="en-GB" dirty="0"/>
              <a:t>www.oxb.com</a:t>
            </a:r>
          </a:p>
          <a:p>
            <a:pPr marL="241539" indent="-241539">
              <a:buAutoNum type="arabicParenR"/>
            </a:pPr>
            <a:endParaRPr lang="en-GB" b="0" dirty="0"/>
          </a:p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90156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</a:p>
          <a:p>
            <a:pPr marL="241539" indent="-241539">
              <a:buAutoNum type="arabicParenR"/>
            </a:pPr>
            <a:r>
              <a:rPr lang="en-GB" b="0" dirty="0" err="1"/>
              <a:t>Unsplash</a:t>
            </a:r>
            <a:endParaRPr lang="en-GB" b="0" dirty="0"/>
          </a:p>
          <a:p>
            <a:endParaRPr lang="en-GB" b="1" dirty="0"/>
          </a:p>
          <a:p>
            <a:r>
              <a:rPr lang="en-GB" b="1" dirty="0"/>
              <a:t>References</a:t>
            </a:r>
          </a:p>
          <a:p>
            <a:pPr marL="228600" indent="-228600">
              <a:buAutoNum type="arabicParenR"/>
            </a:pPr>
            <a:r>
              <a:rPr lang="en-GB" dirty="0"/>
              <a:t>www.oxb.com</a:t>
            </a:r>
          </a:p>
          <a:p>
            <a:pPr marL="241539" indent="-241539">
              <a:buAutoNum type="arabicParenR"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73715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References</a:t>
            </a:r>
          </a:p>
          <a:p>
            <a:pPr marL="228600" indent="-228600">
              <a:buAutoNum type="arabicParenR"/>
            </a:pPr>
            <a:r>
              <a:rPr lang="en-GB" dirty="0"/>
              <a:t>www.oxb.com</a:t>
            </a:r>
          </a:p>
          <a:p>
            <a:endParaRPr lang="en-GB" b="1" dirty="0"/>
          </a:p>
          <a:p>
            <a:r>
              <a:rPr lang="en-GB" b="1" dirty="0"/>
              <a:t>Images</a:t>
            </a:r>
          </a:p>
          <a:p>
            <a:pPr marL="241539" indent="-241539">
              <a:buAutoNum type="arabicParenR"/>
            </a:pPr>
            <a:r>
              <a:rPr lang="en-GB" b="0" dirty="0"/>
              <a:t>iStock</a:t>
            </a:r>
          </a:p>
          <a:p>
            <a:pPr marL="241539" indent="-241539">
              <a:buAutoNum type="arabicParenR"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99413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</a:p>
          <a:p>
            <a:pPr marL="241539" indent="-241539">
              <a:buAutoNum type="arabicParenR"/>
            </a:pPr>
            <a:r>
              <a:rPr lang="en-GB" b="0" dirty="0" err="1"/>
              <a:t>Unsplash</a:t>
            </a:r>
            <a:endParaRPr lang="en-GB" b="0" dirty="0"/>
          </a:p>
          <a:p>
            <a:endParaRPr lang="en-GB" b="1" dirty="0"/>
          </a:p>
          <a:p>
            <a:r>
              <a:rPr lang="en-GB" b="1" dirty="0"/>
              <a:t>References</a:t>
            </a:r>
          </a:p>
          <a:p>
            <a:pPr marL="228600" indent="-228600">
              <a:buAutoNum type="arabicParenR"/>
            </a:pPr>
            <a:r>
              <a:rPr lang="en-GB" dirty="0"/>
              <a:t>www.oxb.com</a:t>
            </a:r>
          </a:p>
          <a:p>
            <a:pPr marL="241539" indent="-241539">
              <a:buAutoNum type="arabicParenR"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45443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</a:p>
          <a:p>
            <a:pPr marL="241539" indent="-241539">
              <a:buAutoNum type="arabicParenR"/>
            </a:pPr>
            <a:r>
              <a:rPr lang="en-GB" b="0" dirty="0" err="1"/>
              <a:t>Unsplash</a:t>
            </a:r>
            <a:endParaRPr lang="en-GB" b="0" dirty="0"/>
          </a:p>
          <a:p>
            <a:pPr marL="241539" indent="-241539">
              <a:buAutoNum type="arabicParenR"/>
            </a:pPr>
            <a:r>
              <a:rPr lang="en-GB" b="0" dirty="0"/>
              <a:t>Guinness book of World Records – Valencian restauranteur Jaun </a:t>
            </a:r>
            <a:r>
              <a:rPr lang="en-GB" b="0" dirty="0" err="1"/>
              <a:t>Galbis</a:t>
            </a:r>
            <a:r>
              <a:rPr lang="en-GB" b="0" dirty="0"/>
              <a:t> set the record in 1992 -</a:t>
            </a:r>
          </a:p>
          <a:p>
            <a:endParaRPr lang="en-GB" b="1" dirty="0"/>
          </a:p>
          <a:p>
            <a:r>
              <a:rPr lang="en-GB" b="1" dirty="0"/>
              <a:t>References</a:t>
            </a:r>
          </a:p>
          <a:p>
            <a:pPr marL="228600" indent="-228600">
              <a:buAutoNum type="arabicParenR"/>
            </a:pPr>
            <a:r>
              <a:rPr lang="en-GB" dirty="0"/>
              <a:t>www.oxb.com</a:t>
            </a:r>
          </a:p>
          <a:p>
            <a:pPr marL="228600" indent="-228600">
              <a:buAutoNum type="arabicParenR"/>
            </a:pPr>
            <a:r>
              <a:rPr lang="en-GB" b="0" dirty="0"/>
              <a:t>https://fabianab89.wordpress.com/2013/11/10/paella/ </a:t>
            </a:r>
            <a:endParaRPr lang="en-GB" dirty="0"/>
          </a:p>
          <a:p>
            <a:pPr marL="0" indent="0">
              <a:buNone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87858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  <a:endParaRPr lang="en-GB" dirty="0"/>
          </a:p>
          <a:p>
            <a:pPr marL="241539" marR="0" lvl="0" indent="-24153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dirty="0"/>
              <a:t>Microsoft Office 365</a:t>
            </a:r>
          </a:p>
          <a:p>
            <a:endParaRPr lang="en-GB" b="1" dirty="0"/>
          </a:p>
          <a:p>
            <a:r>
              <a:rPr lang="en-GB" b="1" dirty="0"/>
              <a:t>References</a:t>
            </a:r>
          </a:p>
          <a:p>
            <a:pPr marL="228600" indent="-228600">
              <a:buAutoNum type="arabicParenR"/>
            </a:pPr>
            <a:r>
              <a:rPr lang="en-GB" b="0" dirty="0"/>
              <a:t>www.oxb.com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7083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References</a:t>
            </a:r>
          </a:p>
          <a:p>
            <a:pPr marL="228600" indent="-228600">
              <a:buAutoNum type="arabicParenR"/>
            </a:pPr>
            <a:r>
              <a:rPr lang="en-GB" b="0" dirty="0"/>
              <a:t>https://dictionary.cambridge.org/dictionary/english/mutation</a:t>
            </a:r>
          </a:p>
          <a:p>
            <a:pPr marL="228600" indent="-228600">
              <a:buAutoNum type="arabicParenR"/>
            </a:pPr>
            <a:r>
              <a:rPr lang="en-GB" b="0" dirty="0"/>
              <a:t>https://dictionary.cambridge.org/spellcheck/english/?q=genetic+mutation</a:t>
            </a:r>
          </a:p>
          <a:p>
            <a:pPr marL="228600" indent="-228600">
              <a:buAutoNum type="arabicParenR"/>
            </a:pPr>
            <a:endParaRPr lang="en-GB" b="1" dirty="0"/>
          </a:p>
          <a:p>
            <a:r>
              <a:rPr lang="en-GB" b="1" dirty="0"/>
              <a:t>Images</a:t>
            </a:r>
            <a:endParaRPr lang="en-GB" dirty="0"/>
          </a:p>
          <a:p>
            <a:pPr marL="241539" marR="0" lvl="0" indent="-24153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dirty="0"/>
              <a:t>Microsoft Office 365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45812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  <a:endParaRPr lang="en-GB" dirty="0"/>
          </a:p>
          <a:p>
            <a:pPr marL="241539" marR="0" lvl="0" indent="-24153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dirty="0"/>
              <a:t>Microsoft Office 365</a:t>
            </a:r>
          </a:p>
          <a:p>
            <a:endParaRPr lang="en-GB" b="1" dirty="0"/>
          </a:p>
          <a:p>
            <a:r>
              <a:rPr lang="en-GB" b="1" dirty="0"/>
              <a:t>References</a:t>
            </a:r>
          </a:p>
          <a:p>
            <a:pPr marL="228600" indent="-228600">
              <a:buAutoNum type="arabicParenR"/>
            </a:pPr>
            <a:r>
              <a:rPr lang="en-GB" b="0" dirty="0"/>
              <a:t>www.oxb.com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00972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  <a:endParaRPr lang="en-GB" dirty="0"/>
          </a:p>
          <a:p>
            <a:pPr marL="228600" indent="-228600">
              <a:buAutoNum type="arabicParenR"/>
            </a:pPr>
            <a:r>
              <a:rPr lang="en-GB" b="0" dirty="0"/>
              <a:t>www.oxb.com</a:t>
            </a:r>
          </a:p>
          <a:p>
            <a:pPr marL="228600" indent="-228600">
              <a:buAutoNum type="arabicParenR"/>
            </a:pPr>
            <a:endParaRPr lang="en-GB" b="1" dirty="0"/>
          </a:p>
          <a:p>
            <a:r>
              <a:rPr lang="en-GB" b="1" dirty="0"/>
              <a:t>References</a:t>
            </a:r>
          </a:p>
          <a:p>
            <a:pPr marL="228600" indent="-228600">
              <a:buAutoNum type="arabicParenR"/>
            </a:pPr>
            <a:r>
              <a:rPr lang="en-GB" b="0" dirty="0"/>
              <a:t>www.oxb.com</a:t>
            </a:r>
            <a:endParaRPr lang="en-GB" dirty="0"/>
          </a:p>
          <a:p>
            <a:pPr marL="0" indent="0"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10185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  <a:endParaRPr lang="en-GB" b="0" dirty="0"/>
          </a:p>
          <a:p>
            <a:pPr marL="228600" indent="-228600">
              <a:buAutoNum type="arabicParenR"/>
            </a:pPr>
            <a:r>
              <a:rPr lang="en-GB" b="0" dirty="0"/>
              <a:t>https://www.oxfordshirelep.com/findyourfuture</a:t>
            </a:r>
          </a:p>
          <a:p>
            <a:endParaRPr lang="en-GB" b="1" dirty="0"/>
          </a:p>
          <a:p>
            <a:r>
              <a:rPr lang="en-GB" b="1" dirty="0"/>
              <a:t>References </a:t>
            </a:r>
          </a:p>
          <a:p>
            <a:pPr marL="228600" indent="-228600">
              <a:buAutoNum type="arabicParenR"/>
            </a:pPr>
            <a:r>
              <a:rPr lang="en-GB" b="0" dirty="0"/>
              <a:t>https://www.oxfordshirelep.com/findyourfuture</a:t>
            </a:r>
          </a:p>
          <a:p>
            <a:pPr marL="228600" indent="-228600">
              <a:buAutoNum type="arabicParenR"/>
            </a:pPr>
            <a:r>
              <a:rPr lang="en-GB" b="0" dirty="0"/>
              <a:t>https://www.oxfordshirelep.com/sites/default/files/uploads/FindYourFutureParentsGuide.pdf</a:t>
            </a:r>
          </a:p>
          <a:p>
            <a:pPr marL="228600" indent="-228600">
              <a:buAutoNum type="arabicParenR"/>
            </a:pPr>
            <a:endParaRPr lang="en-GB" b="0" dirty="0"/>
          </a:p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03356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References</a:t>
            </a:r>
          </a:p>
          <a:p>
            <a:pPr marL="228600" indent="-228600">
              <a:buAutoNum type="arabicParenR"/>
            </a:pPr>
            <a:r>
              <a:rPr lang="en-GB" b="0" dirty="0"/>
              <a:t>https://www.who.int/health-topics/human-genome-editing</a:t>
            </a:r>
          </a:p>
          <a:p>
            <a:pPr marL="228600" indent="-228600">
              <a:buAutoNum type="arabicParenR"/>
            </a:pPr>
            <a:r>
              <a:rPr lang="en-GB" dirty="0"/>
              <a:t>https://www.aqa.org.uk/</a:t>
            </a:r>
          </a:p>
          <a:p>
            <a:pPr marL="228600" indent="-228600">
              <a:buAutoNum type="arabicParenR"/>
            </a:pPr>
            <a:r>
              <a:rPr lang="en-GB" dirty="0"/>
              <a:t>https://www.biologyonline.com/dictionary</a:t>
            </a:r>
          </a:p>
          <a:p>
            <a:pPr marL="228600" indent="-228600">
              <a:buAutoNum type="arabicParenR"/>
            </a:pPr>
            <a:r>
              <a:rPr lang="en-GB" dirty="0"/>
              <a:t>OxLEP teacher encounters</a:t>
            </a:r>
          </a:p>
          <a:p>
            <a:pPr marL="228600" indent="-228600">
              <a:buAutoNum type="arabicParenR"/>
            </a:pPr>
            <a:endParaRPr lang="en-GB" b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53187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References</a:t>
            </a:r>
          </a:p>
          <a:p>
            <a:pPr marL="228600" indent="-228600">
              <a:buAutoNum type="arabicParenR"/>
            </a:pPr>
            <a:r>
              <a:rPr lang="en-GB" dirty="0"/>
              <a:t>https://www.aqa.org.uk/</a:t>
            </a:r>
          </a:p>
          <a:p>
            <a:pPr marL="228600" indent="-228600">
              <a:buAutoNum type="arabicParenR"/>
            </a:pPr>
            <a:r>
              <a:rPr lang="en-GB" dirty="0"/>
              <a:t>https://www.biologyonline.com/dictionary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dirty="0"/>
              <a:t>OxLEP teacher encounters</a:t>
            </a:r>
          </a:p>
          <a:p>
            <a:pPr marL="228600" indent="-228600">
              <a:buAutoNum type="arabicParenR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33450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References</a:t>
            </a:r>
          </a:p>
          <a:p>
            <a:pPr marL="228600" indent="-228600">
              <a:buAutoNum type="arabicParenR"/>
            </a:pPr>
            <a:r>
              <a:rPr lang="en-GB" dirty="0"/>
              <a:t>https://www.aqa.org.uk/</a:t>
            </a:r>
          </a:p>
          <a:p>
            <a:pPr marL="228600" indent="-228600">
              <a:buAutoNum type="arabicParenR"/>
            </a:pPr>
            <a:r>
              <a:rPr lang="en-GB" dirty="0"/>
              <a:t>https://www.biologyonline.com/dictionary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dirty="0"/>
              <a:t>OxLEP teacher encounters</a:t>
            </a:r>
          </a:p>
          <a:p>
            <a:pPr marL="228600" indent="-228600">
              <a:buAutoNum type="arabicParenR"/>
            </a:pP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8099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References</a:t>
            </a:r>
          </a:p>
          <a:p>
            <a:pPr marL="228600" indent="-228600">
              <a:buAutoNum type="arabicParenR"/>
            </a:pPr>
            <a:r>
              <a:rPr lang="en-GB" dirty="0"/>
              <a:t>https://www.aqa.org.uk/</a:t>
            </a:r>
          </a:p>
          <a:p>
            <a:pPr marL="228600" indent="-228600">
              <a:buAutoNum type="arabicParenR"/>
            </a:pPr>
            <a:r>
              <a:rPr lang="en-GB" dirty="0"/>
              <a:t>https://www.biologyonline.com/dictionary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dirty="0"/>
              <a:t>OxLEP teacher encounters</a:t>
            </a:r>
          </a:p>
          <a:p>
            <a:pPr marL="228600" indent="-228600">
              <a:buAutoNum type="arabicParenR"/>
            </a:pP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04149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References</a:t>
            </a:r>
          </a:p>
          <a:p>
            <a:pPr marL="228600" indent="-228600">
              <a:buAutoNum type="arabicParenR"/>
            </a:pPr>
            <a:r>
              <a:rPr lang="en-GB" dirty="0"/>
              <a:t>https://www.aqa.org.uk/</a:t>
            </a:r>
          </a:p>
          <a:p>
            <a:pPr marL="228600" indent="-228600">
              <a:buAutoNum type="arabicParenR"/>
            </a:pPr>
            <a:r>
              <a:rPr lang="en-GB" dirty="0"/>
              <a:t>https://www.biologyonline.com/dictionary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dirty="0"/>
              <a:t>OxLEP teacher encounters</a:t>
            </a:r>
          </a:p>
          <a:p>
            <a:pPr marL="228600" indent="-228600">
              <a:buAutoNum type="arabicParenR"/>
            </a:pP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53252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References</a:t>
            </a:r>
          </a:p>
          <a:p>
            <a:pPr marL="228600" indent="-228600">
              <a:buAutoNum type="arabicParenR"/>
            </a:pPr>
            <a:r>
              <a:rPr lang="en-GB" dirty="0"/>
              <a:t>https://www.aqa.org.uk/</a:t>
            </a:r>
          </a:p>
          <a:p>
            <a:pPr marL="228600" indent="-228600">
              <a:buAutoNum type="arabicParenR"/>
            </a:pPr>
            <a:r>
              <a:rPr lang="en-GB" dirty="0"/>
              <a:t>https://www.biologyonline.com/dictionary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dirty="0"/>
              <a:t>OxLEP teacher encounters</a:t>
            </a:r>
          </a:p>
          <a:p>
            <a:pPr marL="228600" indent="-228600">
              <a:buAutoNum type="arabicParenR"/>
            </a:pPr>
            <a:endParaRPr lang="en-GB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33439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References</a:t>
            </a:r>
          </a:p>
          <a:p>
            <a:pPr marL="228600" indent="-228600">
              <a:buAutoNum type="arabicParenR"/>
            </a:pPr>
            <a:r>
              <a:rPr lang="en-GB" dirty="0"/>
              <a:t>https://www.aqa.org.uk/</a:t>
            </a:r>
          </a:p>
          <a:p>
            <a:pPr marL="228600" indent="-228600">
              <a:buAutoNum type="arabicParenR"/>
            </a:pPr>
            <a:r>
              <a:rPr lang="en-GB" dirty="0"/>
              <a:t>https://www.biologyonline.com/dictionary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dirty="0"/>
              <a:t>OxLEP teacher encounters</a:t>
            </a:r>
          </a:p>
          <a:p>
            <a:pPr marL="228600" indent="-228600">
              <a:buAutoNum type="arabicParenR"/>
            </a:pP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3583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  <a:endParaRPr lang="en-GB" dirty="0"/>
          </a:p>
          <a:p>
            <a:pPr marL="241539" marR="0" lvl="0" indent="-24153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dirty="0"/>
              <a:t>Microsoft Office 365</a:t>
            </a:r>
          </a:p>
          <a:p>
            <a:endParaRPr lang="en-GB" b="1" dirty="0"/>
          </a:p>
          <a:p>
            <a:r>
              <a:rPr lang="en-GB" b="1" dirty="0"/>
              <a:t>References</a:t>
            </a:r>
          </a:p>
          <a:p>
            <a:pPr marL="228600" indent="-228600">
              <a:buAutoNum type="arabicParenR"/>
            </a:pPr>
            <a:r>
              <a:rPr lang="en-GB" dirty="0"/>
              <a:t>www.oxb.com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71117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References</a:t>
            </a:r>
          </a:p>
          <a:p>
            <a:pPr marL="228600" indent="-228600">
              <a:buAutoNum type="arabicParenR"/>
            </a:pPr>
            <a:r>
              <a:rPr lang="en-GB" dirty="0"/>
              <a:t>https://www.aqa.org.uk/</a:t>
            </a:r>
          </a:p>
          <a:p>
            <a:pPr marL="228600" indent="-228600">
              <a:buAutoNum type="arabicParenR"/>
            </a:pPr>
            <a:r>
              <a:rPr lang="en-GB" dirty="0"/>
              <a:t>https://www.biologyonline.com/dictionary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dirty="0"/>
              <a:t>OxLEP teacher encounters</a:t>
            </a:r>
          </a:p>
          <a:p>
            <a:pPr marL="228600" indent="-228600">
              <a:buAutoNum type="arabicParenR"/>
            </a:pP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79555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References</a:t>
            </a:r>
          </a:p>
          <a:p>
            <a:pPr marL="228600" indent="-228600">
              <a:buAutoNum type="arabicParenR"/>
            </a:pPr>
            <a:r>
              <a:rPr lang="en-GB" dirty="0"/>
              <a:t>https://www.aqa.org.uk/</a:t>
            </a:r>
          </a:p>
          <a:p>
            <a:pPr marL="228600" indent="-228600">
              <a:buAutoNum type="arabicParenR"/>
            </a:pPr>
            <a:r>
              <a:rPr lang="en-GB" dirty="0"/>
              <a:t>https://www.biologyonline.com/dictionary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dirty="0"/>
              <a:t>OxLEP teacher encounters</a:t>
            </a:r>
          </a:p>
          <a:p>
            <a:pPr marL="228600" indent="-228600">
              <a:buAutoNum type="arabicParenR"/>
            </a:pP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50627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References</a:t>
            </a:r>
          </a:p>
          <a:p>
            <a:pPr marL="228600" indent="-228600">
              <a:buAutoNum type="arabicParenR"/>
            </a:pPr>
            <a:r>
              <a:rPr lang="en-GB" dirty="0"/>
              <a:t>https://www.aqa.org.uk/</a:t>
            </a:r>
          </a:p>
          <a:p>
            <a:pPr marL="228600" indent="-228600">
              <a:buAutoNum type="arabicParenR"/>
            </a:pPr>
            <a:r>
              <a:rPr lang="en-GB" dirty="0"/>
              <a:t>https://www.biologyonline.com/dictionary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21352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References</a:t>
            </a:r>
          </a:p>
          <a:p>
            <a:pPr marL="228600" indent="-228600">
              <a:buAutoNum type="arabicParenR"/>
            </a:pPr>
            <a:r>
              <a:rPr lang="en-GB" b="0" dirty="0"/>
              <a:t>https://www.who.int/health-topics/human-genome-editing</a:t>
            </a:r>
          </a:p>
          <a:p>
            <a:pPr marL="228600" indent="-228600">
              <a:buAutoNum type="arabicParenR"/>
            </a:pPr>
            <a:endParaRPr lang="en-GB" b="1" dirty="0"/>
          </a:p>
          <a:p>
            <a:r>
              <a:rPr lang="en-GB" b="1" dirty="0"/>
              <a:t>Images</a:t>
            </a:r>
            <a:endParaRPr lang="en-GB" dirty="0"/>
          </a:p>
          <a:p>
            <a:pPr marL="241539" marR="0" lvl="0" indent="-24153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dirty="0"/>
              <a:t>Microsoft Office 365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18633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  <a:endParaRPr lang="en-GB" dirty="0"/>
          </a:p>
          <a:p>
            <a:pPr marL="241539" marR="0" lvl="0" indent="-24153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dirty="0"/>
              <a:t>Microsoft Office 365</a:t>
            </a:r>
          </a:p>
          <a:p>
            <a:endParaRPr lang="en-GB" b="1" dirty="0"/>
          </a:p>
          <a:p>
            <a:r>
              <a:rPr lang="en-GB" b="1" dirty="0"/>
              <a:t>References</a:t>
            </a:r>
          </a:p>
          <a:p>
            <a:pPr marL="228600" indent="-228600">
              <a:buAutoNum type="arabicParenR"/>
            </a:pPr>
            <a:r>
              <a:rPr lang="en-GB" dirty="0"/>
              <a:t>www.oxb.com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21726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  <a:endParaRPr lang="en-GB" dirty="0"/>
          </a:p>
          <a:p>
            <a:pPr marL="241539" marR="0" lvl="0" indent="-24153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dirty="0"/>
              <a:t>Microsoft Office 365</a:t>
            </a:r>
          </a:p>
          <a:p>
            <a:endParaRPr lang="en-GB" b="1" dirty="0"/>
          </a:p>
          <a:p>
            <a:r>
              <a:rPr lang="en-GB" b="1" dirty="0"/>
              <a:t>References</a:t>
            </a:r>
          </a:p>
          <a:p>
            <a:pPr marL="228600" indent="-228600">
              <a:buAutoNum type="arabicParenR"/>
            </a:pPr>
            <a:r>
              <a:rPr lang="en-GB" dirty="0"/>
              <a:t>www.oxb.com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9995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  <a:endParaRPr lang="en-GB" dirty="0"/>
          </a:p>
          <a:p>
            <a:pPr marL="241539" marR="0" lvl="0" indent="-24153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dirty="0"/>
              <a:t>Microsoft Office 365</a:t>
            </a:r>
          </a:p>
          <a:p>
            <a:endParaRPr lang="en-GB" b="1" dirty="0"/>
          </a:p>
          <a:p>
            <a:r>
              <a:rPr lang="en-GB" b="1" dirty="0"/>
              <a:t>References</a:t>
            </a:r>
          </a:p>
          <a:p>
            <a:pPr marL="228600" indent="-228600">
              <a:buAutoNum type="arabicParenR"/>
            </a:pPr>
            <a:r>
              <a:rPr lang="en-GB" dirty="0"/>
              <a:t>www.oxb.com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52625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  <a:endParaRPr lang="en-GB" dirty="0"/>
          </a:p>
          <a:p>
            <a:pPr marL="241539" marR="0" lvl="0" indent="-24153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dirty="0"/>
              <a:t>Microsoft Office 365</a:t>
            </a:r>
          </a:p>
          <a:p>
            <a:endParaRPr lang="en-GB" b="1" dirty="0"/>
          </a:p>
          <a:p>
            <a:r>
              <a:rPr lang="en-GB" b="1" dirty="0"/>
              <a:t>References</a:t>
            </a:r>
          </a:p>
          <a:p>
            <a:pPr marL="228600" indent="-228600">
              <a:buAutoNum type="arabicParenR"/>
            </a:pPr>
            <a:r>
              <a:rPr lang="en-GB" dirty="0"/>
              <a:t>www.oxb.com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92029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  <a:endParaRPr lang="en-GB" dirty="0"/>
          </a:p>
          <a:p>
            <a:pPr marL="241539" marR="0" lvl="0" indent="-24153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dirty="0"/>
              <a:t>Microsoft Office 365</a:t>
            </a:r>
          </a:p>
          <a:p>
            <a:endParaRPr lang="en-GB" b="1" dirty="0"/>
          </a:p>
          <a:p>
            <a:r>
              <a:rPr lang="en-GB" b="1" dirty="0"/>
              <a:t>References</a:t>
            </a:r>
          </a:p>
          <a:p>
            <a:pPr marL="228600" indent="-228600">
              <a:buAutoNum type="arabicParenR"/>
            </a:pPr>
            <a:r>
              <a:rPr lang="en-GB" b="0" dirty="0"/>
              <a:t>www.oxb.com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8398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6855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E37B4-C914-4A0A-8672-17E7229AD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1640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1202A0-9646-4147-8DBB-1BF33177D5D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AC2BAD-9516-2B47-9900-7FC05ED2F0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443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8BEAB">
                <a:alpha val="50000"/>
              </a:srgb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34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Oxlep</a:t>
            </a:r>
            <a:r>
              <a:rPr lang="en-US" dirty="0"/>
              <a:t> career opportunities</a:t>
            </a:r>
          </a:p>
        </p:txBody>
      </p:sp>
    </p:spTree>
    <p:extLst>
      <p:ext uri="{BB962C8B-B14F-4D97-AF65-F5344CB8AC3E}">
        <p14:creationId xmlns:p14="http://schemas.microsoft.com/office/powerpoint/2010/main" val="1199448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oxb.com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0F_1198CD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5.pn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DC_B3AA7AF5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5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F6_2772C06A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5.pn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F7_DF5BC81E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29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oxb.com/" TargetMode="Externa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F9_F2099B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emf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oxlepskills.co.uk/schools-colleges/careers-enterprise-co/" TargetMode="External"/><Relationship Id="rId3" Type="http://schemas.openxmlformats.org/officeDocument/2006/relationships/hyperlink" Target="https://www.oxfordshirelep.com/findyourfuture" TargetMode="External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5.png"/><Relationship Id="rId9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.pn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0BA2C01-D5EB-4CB0-856F-6D99861C9305}"/>
              </a:ext>
            </a:extLst>
          </p:cNvPr>
          <p:cNvSpPr txBox="1">
            <a:spLocks/>
          </p:cNvSpPr>
          <p:nvPr/>
        </p:nvSpPr>
        <p:spPr>
          <a:xfrm>
            <a:off x="594852" y="3821290"/>
            <a:ext cx="7954296" cy="8031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i="1" dirty="0">
                <a:latin typeface="Century Gothic" panose="020B0502020202020204" pitchFamily="34" charset="0"/>
                <a:cs typeface="Arial" panose="020B0604020202020204" pitchFamily="34" charset="0"/>
              </a:rPr>
              <a:t>In association with Oxford Biomedica</a:t>
            </a:r>
          </a:p>
          <a:p>
            <a:pPr algn="ctr"/>
            <a:r>
              <a:rPr lang="en-GB" sz="2000" i="1" dirty="0">
                <a:latin typeface="Century Gothic" panose="020B0502020202020204" pitchFamily="34" charset="0"/>
                <a:cs typeface="Arial" panose="020B0604020202020204" pitchFamily="34" charset="0"/>
              </a:rPr>
              <a:t>Written by VotesforSchools  </a:t>
            </a:r>
            <a:endParaRPr lang="en-GB" i="1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F9E1BA-74CC-974E-2D4D-64CE499CBA11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9BCF8E8-9C41-2E61-5013-798645F06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766" y="752531"/>
            <a:ext cx="6127896" cy="149093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91FF421-3526-7064-D279-A811651296B9}"/>
              </a:ext>
            </a:extLst>
          </p:cNvPr>
          <p:cNvSpPr txBox="1">
            <a:spLocks/>
          </p:cNvSpPr>
          <p:nvPr/>
        </p:nvSpPr>
        <p:spPr>
          <a:xfrm>
            <a:off x="594852" y="2801547"/>
            <a:ext cx="7954296" cy="10634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>
                <a:solidFill>
                  <a:schemeClr val="tx1"/>
                </a:solidFill>
                <a:latin typeface="Century Gothic" panose="020B0502020202020204" pitchFamily="34" charset="0"/>
              </a:rPr>
              <a:t>What is the future of genetics?</a:t>
            </a:r>
            <a:br>
              <a:rPr lang="en-GB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en-GB">
                <a:solidFill>
                  <a:schemeClr val="tx1"/>
                </a:solidFill>
                <a:latin typeface="Century Gothic" panose="020B0502020202020204" pitchFamily="34" charset="0"/>
              </a:rPr>
              <a:t>KS5</a:t>
            </a:r>
            <a:endParaRPr lang="en-GB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2" descr="Oxford Biomedica">
            <a:extLst>
              <a:ext uri="{FF2B5EF4-FFF2-40B4-BE49-F238E27FC236}">
                <a16:creationId xmlns:a16="http://schemas.microsoft.com/office/drawing/2014/main" id="{38E8CC59-261F-2C45-5915-F2763BB40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5664" y="4538562"/>
            <a:ext cx="4123446" cy="231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oogle Shape;29;p2" descr="Logo&#10;&#10;Description automatically generated">
            <a:extLst>
              <a:ext uri="{FF2B5EF4-FFF2-40B4-BE49-F238E27FC236}">
                <a16:creationId xmlns:a16="http://schemas.microsoft.com/office/drawing/2014/main" id="{EE7C6AB8-D930-AD20-A9D6-AAA92B5DA313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357" y="5018763"/>
            <a:ext cx="2698596" cy="13192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01744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73477D-B439-FD4E-0BE2-1F9D2A600B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90803"/>
            <a:ext cx="9144000" cy="5967198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212A622-598F-45CE-AE34-9621CE97E9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A19278-998D-3714-C35B-59A06270B1B0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B87AE64-095F-1FE6-5B28-F89DB859F8E6}"/>
              </a:ext>
            </a:extLst>
          </p:cNvPr>
          <p:cNvSpPr/>
          <p:nvPr/>
        </p:nvSpPr>
        <p:spPr>
          <a:xfrm>
            <a:off x="447956" y="5358263"/>
            <a:ext cx="3354023" cy="1041884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The treatment of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blood cancers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with gene therapy begins in the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clinic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67B4B22-2C2F-F4FB-196C-8693E447AEEC}"/>
              </a:ext>
            </a:extLst>
          </p:cNvPr>
          <p:cNvSpPr/>
          <p:nvPr/>
        </p:nvSpPr>
        <p:spPr>
          <a:xfrm>
            <a:off x="4138863" y="5358264"/>
            <a:ext cx="4557181" cy="1041884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0800" algn="ctr">
              <a:buClr>
                <a:srgbClr val="FF0066"/>
              </a:buClr>
              <a:buSzPts val="2400"/>
            </a:pP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Blood is taken from the patient and the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white blood cells,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including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the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T cells,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are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filtered out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.  </a:t>
            </a:r>
          </a:p>
        </p:txBody>
      </p:sp>
      <p:sp>
        <p:nvSpPr>
          <p:cNvPr id="10" name="Pentagon 20">
            <a:extLst>
              <a:ext uri="{FF2B5EF4-FFF2-40B4-BE49-F238E27FC236}">
                <a16:creationId xmlns:a16="http://schemas.microsoft.com/office/drawing/2014/main" id="{1C1DE687-251F-C022-045C-465ADB189972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3</a:t>
            </a:r>
          </a:p>
        </p:txBody>
      </p:sp>
      <p:sp>
        <p:nvSpPr>
          <p:cNvPr id="12" name="Shape 114">
            <a:extLst>
              <a:ext uri="{FF2B5EF4-FFF2-40B4-BE49-F238E27FC236}">
                <a16:creationId xmlns:a16="http://schemas.microsoft.com/office/drawing/2014/main" id="{882D6E9B-2D22-F9EF-0DF8-25F623100399}"/>
              </a:ext>
            </a:extLst>
          </p:cNvPr>
          <p:cNvSpPr/>
          <p:nvPr/>
        </p:nvSpPr>
        <p:spPr>
          <a:xfrm>
            <a:off x="780385" y="196548"/>
            <a:ext cx="6169884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What is gene therapy?</a:t>
            </a:r>
          </a:p>
        </p:txBody>
      </p:sp>
    </p:spTree>
    <p:extLst>
      <p:ext uri="{BB962C8B-B14F-4D97-AF65-F5344CB8AC3E}">
        <p14:creationId xmlns:p14="http://schemas.microsoft.com/office/powerpoint/2010/main" val="379594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ientist dropping solution into test tubes">
            <a:extLst>
              <a:ext uri="{FF2B5EF4-FFF2-40B4-BE49-F238E27FC236}">
                <a16:creationId xmlns:a16="http://schemas.microsoft.com/office/drawing/2014/main" id="{58C5D2A2-CE78-CA69-B7F4-DC2FCC1CBD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82502"/>
            <a:ext cx="9144000" cy="5975498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212A622-598F-45CE-AE34-9621CE97E9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A19278-998D-3714-C35B-59A06270B1B0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Pentagon 20">
            <a:extLst>
              <a:ext uri="{FF2B5EF4-FFF2-40B4-BE49-F238E27FC236}">
                <a16:creationId xmlns:a16="http://schemas.microsoft.com/office/drawing/2014/main" id="{3A1694ED-4C56-808F-34C9-C54BAD32745D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3</a:t>
            </a:r>
          </a:p>
        </p:txBody>
      </p:sp>
      <p:sp>
        <p:nvSpPr>
          <p:cNvPr id="7" name="Shape 114">
            <a:extLst>
              <a:ext uri="{FF2B5EF4-FFF2-40B4-BE49-F238E27FC236}">
                <a16:creationId xmlns:a16="http://schemas.microsoft.com/office/drawing/2014/main" id="{62655A47-6860-293D-E17C-5C647EB39AA3}"/>
              </a:ext>
            </a:extLst>
          </p:cNvPr>
          <p:cNvSpPr/>
          <p:nvPr/>
        </p:nvSpPr>
        <p:spPr>
          <a:xfrm>
            <a:off x="780385" y="196548"/>
            <a:ext cx="6169884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What is gene therapy?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27FBAEC-EB14-733E-513F-B922FAEA2379}"/>
              </a:ext>
            </a:extLst>
          </p:cNvPr>
          <p:cNvSpPr/>
          <p:nvPr/>
        </p:nvSpPr>
        <p:spPr>
          <a:xfrm>
            <a:off x="4235116" y="1306653"/>
            <a:ext cx="4506526" cy="1292709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0800" algn="ctr">
              <a:buClr>
                <a:srgbClr val="FF0066"/>
              </a:buClr>
              <a:buSzPts val="2400"/>
            </a:pP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Next, in the laboratory, the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T cells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are engineered to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find and kill cancer cells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.  These modified T cells are now called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CAR-T cells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0299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212A622-598F-45CE-AE34-9621CE97E9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11" name="Shape 114">
            <a:extLst>
              <a:ext uri="{FF2B5EF4-FFF2-40B4-BE49-F238E27FC236}">
                <a16:creationId xmlns:a16="http://schemas.microsoft.com/office/drawing/2014/main" id="{6EC7AE4E-65A6-498F-8456-7849AF35A12F}"/>
              </a:ext>
            </a:extLst>
          </p:cNvPr>
          <p:cNvSpPr/>
          <p:nvPr/>
        </p:nvSpPr>
        <p:spPr>
          <a:xfrm>
            <a:off x="780385" y="196548"/>
            <a:ext cx="6169884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What is gene therapy?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A19278-998D-3714-C35B-59A06270B1B0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A6E506B-1AAA-04F5-19D7-0F4FFA85C821}"/>
              </a:ext>
            </a:extLst>
          </p:cNvPr>
          <p:cNvSpPr/>
          <p:nvPr/>
        </p:nvSpPr>
        <p:spPr>
          <a:xfrm>
            <a:off x="571549" y="1439065"/>
            <a:ext cx="3269058" cy="1127059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Finally, the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CAR-T cells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are put back into the patient,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usually after chemotherapy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3D938CA-1B10-990F-CAE7-66973419DEB1}"/>
              </a:ext>
            </a:extLst>
          </p:cNvPr>
          <p:cNvSpPr/>
          <p:nvPr/>
        </p:nvSpPr>
        <p:spPr>
          <a:xfrm>
            <a:off x="571549" y="3299229"/>
            <a:ext cx="3269058" cy="1127059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0800" algn="ctr">
              <a:buClr>
                <a:srgbClr val="FF0066"/>
              </a:buClr>
              <a:buSzPts val="2400"/>
            </a:pP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In the body, the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receptors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are attracted to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targets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on the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cancer cells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853BD5B6-D66A-8E21-3920-2BFE12148153}"/>
              </a:ext>
            </a:extLst>
          </p:cNvPr>
          <p:cNvSpPr/>
          <p:nvPr/>
        </p:nvSpPr>
        <p:spPr>
          <a:xfrm>
            <a:off x="571549" y="5159392"/>
            <a:ext cx="3269058" cy="1127059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The CAR-T cells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identify cancer cells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and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kill them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.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2D0102-45D8-88BA-155D-01660C2940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3142" y="1788103"/>
            <a:ext cx="4149309" cy="4149309"/>
          </a:xfrm>
          <a:prstGeom prst="rect">
            <a:avLst/>
          </a:prstGeom>
        </p:spPr>
      </p:pic>
      <p:sp>
        <p:nvSpPr>
          <p:cNvPr id="3" name="Pentagon 20">
            <a:extLst>
              <a:ext uri="{FF2B5EF4-FFF2-40B4-BE49-F238E27FC236}">
                <a16:creationId xmlns:a16="http://schemas.microsoft.com/office/drawing/2014/main" id="{533590AA-917C-7177-185E-F1049B516F07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21542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Virus cells suspended on air">
            <a:extLst>
              <a:ext uri="{FF2B5EF4-FFF2-40B4-BE49-F238E27FC236}">
                <a16:creationId xmlns:a16="http://schemas.microsoft.com/office/drawing/2014/main" id="{203DCC97-38E1-EB47-DDCB-54B1699FE3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82502"/>
            <a:ext cx="9144000" cy="597549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ABA0BE-0ED5-448A-935A-DA4507A20403}"/>
              </a:ext>
            </a:extLst>
          </p:cNvPr>
          <p:cNvSpPr/>
          <p:nvPr/>
        </p:nvSpPr>
        <p:spPr>
          <a:xfrm>
            <a:off x="369530" y="5162509"/>
            <a:ext cx="3645902" cy="1340107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Lentiviruses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 are part of the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retrovirus family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 and can be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identified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 in many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species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.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HIV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is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probably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the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most widely known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 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212A622-598F-45CE-AE34-9621CE97E9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11" name="Shape 114">
            <a:extLst>
              <a:ext uri="{FF2B5EF4-FFF2-40B4-BE49-F238E27FC236}">
                <a16:creationId xmlns:a16="http://schemas.microsoft.com/office/drawing/2014/main" id="{6EC7AE4E-65A6-498F-8456-7849AF35A12F}"/>
              </a:ext>
            </a:extLst>
          </p:cNvPr>
          <p:cNvSpPr/>
          <p:nvPr/>
        </p:nvSpPr>
        <p:spPr>
          <a:xfrm>
            <a:off x="780385" y="196548"/>
            <a:ext cx="6169884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What is gene therapy?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4826A28-0B4A-671F-E425-E15FB9E4899F}"/>
              </a:ext>
            </a:extLst>
          </p:cNvPr>
          <p:cNvSpPr/>
          <p:nvPr/>
        </p:nvSpPr>
        <p:spPr>
          <a:xfrm>
            <a:off x="369530" y="1277823"/>
            <a:ext cx="4992179" cy="1044272"/>
          </a:xfrm>
          <a:prstGeom prst="roundRect">
            <a:avLst/>
          </a:prstGeom>
          <a:solidFill>
            <a:srgbClr val="F2C704"/>
          </a:solidFill>
          <a:ln w="28575">
            <a:solidFill>
              <a:srgbClr val="38BE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Discuss (2-3 mins)</a:t>
            </a:r>
          </a:p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So now you know the ways to fight the mutation, how do we add or change a gene?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A19278-998D-3714-C35B-59A06270B1B0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F0BE4C2-B152-45C8-1B1A-70554D822F52}"/>
              </a:ext>
            </a:extLst>
          </p:cNvPr>
          <p:cNvSpPr/>
          <p:nvPr/>
        </p:nvSpPr>
        <p:spPr>
          <a:xfrm>
            <a:off x="4249882" y="5162509"/>
            <a:ext cx="4524586" cy="1340107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They provide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efficient delivery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to cells and are big enough to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deliver larger genes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They cause very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little immune response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and are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long lasting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in the body.  </a:t>
            </a:r>
          </a:p>
        </p:txBody>
      </p:sp>
      <p:sp>
        <p:nvSpPr>
          <p:cNvPr id="4" name="Pentagon 20">
            <a:extLst>
              <a:ext uri="{FF2B5EF4-FFF2-40B4-BE49-F238E27FC236}">
                <a16:creationId xmlns:a16="http://schemas.microsoft.com/office/drawing/2014/main" id="{881ED040-2D7F-64D1-670C-1E3595F64740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3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F1DF90B-5D38-FE04-C799-5F23DB523AF8}"/>
              </a:ext>
            </a:extLst>
          </p:cNvPr>
          <p:cNvSpPr/>
          <p:nvPr/>
        </p:nvSpPr>
        <p:spPr>
          <a:xfrm>
            <a:off x="5631873" y="1277823"/>
            <a:ext cx="3142595" cy="1044272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Oxford Biomedica were one of the founders for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lentiviruses for gene therapy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.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59936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ientists in lab">
            <a:hlinkClick r:id="rId3"/>
            <a:extLst>
              <a:ext uri="{FF2B5EF4-FFF2-40B4-BE49-F238E27FC236}">
                <a16:creationId xmlns:a16="http://schemas.microsoft.com/office/drawing/2014/main" id="{3F675B80-44AB-476C-3C5E-5A9E77FFD5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47854"/>
            <a:ext cx="9144000" cy="5594291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C1A3B131-A401-4488-A998-B22569266D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26" name="Pentagon 20">
            <a:extLst>
              <a:ext uri="{FF2B5EF4-FFF2-40B4-BE49-F238E27FC236}">
                <a16:creationId xmlns:a16="http://schemas.microsoft.com/office/drawing/2014/main" id="{39BF016F-2199-4A9D-B30A-AC754588C501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BB2E31-20E2-146D-4FF3-3D5630A2833C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Shape 114">
            <a:extLst>
              <a:ext uri="{FF2B5EF4-FFF2-40B4-BE49-F238E27FC236}">
                <a16:creationId xmlns:a16="http://schemas.microsoft.com/office/drawing/2014/main" id="{729EA371-F7D3-AAA0-4A71-51D7DF12E087}"/>
              </a:ext>
            </a:extLst>
          </p:cNvPr>
          <p:cNvSpPr/>
          <p:nvPr/>
        </p:nvSpPr>
        <p:spPr>
          <a:xfrm>
            <a:off x="780385" y="196548"/>
            <a:ext cx="6169884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Who are Oxford </a:t>
            </a:r>
            <a:r>
              <a:rPr lang="en-GB" sz="2400" b="1" dirty="0" err="1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Biomedica</a:t>
            </a: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FB37A01-A407-7C5B-8461-3E942CF81D9D}"/>
              </a:ext>
            </a:extLst>
          </p:cNvPr>
          <p:cNvSpPr/>
          <p:nvPr/>
        </p:nvSpPr>
        <p:spPr>
          <a:xfrm>
            <a:off x="501805" y="4757003"/>
            <a:ext cx="7950820" cy="1320411"/>
          </a:xfrm>
          <a:prstGeom prst="roundRect">
            <a:avLst/>
          </a:prstGeom>
          <a:solidFill>
            <a:srgbClr val="F2C704"/>
          </a:solidFill>
          <a:ln w="28575">
            <a:solidFill>
              <a:srgbClr val="38BE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Find out more</a:t>
            </a:r>
          </a:p>
          <a:p>
            <a:pPr algn="ctr"/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Click on the image to go to Oxford </a:t>
            </a:r>
            <a:r>
              <a:rPr lang="en-GB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Biomedica’s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website where you will find out much more about who they are and what they do.  </a:t>
            </a:r>
          </a:p>
        </p:txBody>
      </p:sp>
    </p:spTree>
    <p:extLst>
      <p:ext uri="{BB962C8B-B14F-4D97-AF65-F5344CB8AC3E}">
        <p14:creationId xmlns:p14="http://schemas.microsoft.com/office/powerpoint/2010/main" val="761770483"/>
      </p:ext>
    </p:extLst>
  </p:cSld>
  <p:clrMapOvr>
    <a:masterClrMapping/>
  </p:clrMapOvr>
  <p:transition spd="slow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29EF43-D362-EFC6-EF2B-C5F950886D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34028"/>
            <a:ext cx="9144000" cy="5975497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C1A3B131-A401-4488-A998-B22569266D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BB2E31-20E2-146D-4FF3-3D5630A2833C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5AEDECF-E0C5-87CF-DDAC-EF0F72FDA419}"/>
              </a:ext>
            </a:extLst>
          </p:cNvPr>
          <p:cNvSpPr/>
          <p:nvPr/>
        </p:nvSpPr>
        <p:spPr>
          <a:xfrm>
            <a:off x="3765833" y="2959364"/>
            <a:ext cx="5086947" cy="1954205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Oxford </a:t>
            </a:r>
            <a:r>
              <a:rPr lang="en-GB" sz="16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Biomedica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 (also known as OXB) is a quality and innovation led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contract development and manufacturing organisation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(CDMO)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specialising in the development and manufacturing of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viral vectors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. Viral vectors are used by pharmaceutical to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deliver life-changing therapies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to patients. </a:t>
            </a:r>
            <a:endParaRPr lang="en-GB" sz="1600" dirty="0">
              <a:solidFill>
                <a:schemeClr val="tx1"/>
              </a:solidFill>
              <a:latin typeface="Century Gothic" panose="020B0502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6" name="Pentagon 20">
            <a:extLst>
              <a:ext uri="{FF2B5EF4-FFF2-40B4-BE49-F238E27FC236}">
                <a16:creationId xmlns:a16="http://schemas.microsoft.com/office/drawing/2014/main" id="{77174136-0526-9C8A-1326-4F135AB19AA7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4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4276216-FB7F-B574-DD1F-82DEA65ED282}"/>
              </a:ext>
            </a:extLst>
          </p:cNvPr>
          <p:cNvSpPr/>
          <p:nvPr/>
        </p:nvSpPr>
        <p:spPr>
          <a:xfrm>
            <a:off x="152361" y="3429000"/>
            <a:ext cx="3152987" cy="1308818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47BE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You may have heard of them during the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pandemic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, when they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produced 100 million vaccination doses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.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87A3B0E-80A8-97D4-8377-4F385AE89F5A}"/>
              </a:ext>
            </a:extLst>
          </p:cNvPr>
          <p:cNvSpPr/>
          <p:nvPr/>
        </p:nvSpPr>
        <p:spPr>
          <a:xfrm>
            <a:off x="4571999" y="1207787"/>
            <a:ext cx="4241129" cy="988124"/>
          </a:xfrm>
          <a:prstGeom prst="roundRect">
            <a:avLst/>
          </a:prstGeom>
          <a:solidFill>
            <a:srgbClr val="F2C704"/>
          </a:solidFill>
          <a:ln w="28575">
            <a:solidFill>
              <a:srgbClr val="38BE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Pair discussion (2-3 mins)</a:t>
            </a:r>
          </a:p>
          <a:p>
            <a:pPr algn="ctr"/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Talk to a partner: have you heard of Oxford </a:t>
            </a:r>
            <a:r>
              <a:rPr lang="en-GB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Biomedica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? What do they do?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424742D-8E06-392C-DD1A-0DB59C3B1A9E}"/>
              </a:ext>
            </a:extLst>
          </p:cNvPr>
          <p:cNvSpPr/>
          <p:nvPr/>
        </p:nvSpPr>
        <p:spPr>
          <a:xfrm>
            <a:off x="369531" y="5221705"/>
            <a:ext cx="5672523" cy="1129031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They are based in Oxfordshire and have facilities in the US and in France too.  They work with some of the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most innovative pharmaceutical and biotechnology companies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in the world.</a:t>
            </a:r>
            <a:endParaRPr lang="en-GB" sz="1600" b="1" dirty="0">
              <a:solidFill>
                <a:schemeClr val="tx1"/>
              </a:solidFill>
              <a:latin typeface="Century Gothic" panose="020B0502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pic>
        <p:nvPicPr>
          <p:cNvPr id="12" name="Picture 2" descr="Oxford Biomedica">
            <a:extLst>
              <a:ext uri="{FF2B5EF4-FFF2-40B4-BE49-F238E27FC236}">
                <a16:creationId xmlns:a16="http://schemas.microsoft.com/office/drawing/2014/main" id="{8CF187ED-8A37-8E23-02BC-C2CEBD68FD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09307" y="5295969"/>
            <a:ext cx="2465162" cy="98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hape 114">
            <a:extLst>
              <a:ext uri="{FF2B5EF4-FFF2-40B4-BE49-F238E27FC236}">
                <a16:creationId xmlns:a16="http://schemas.microsoft.com/office/drawing/2014/main" id="{B8CD0BE8-32F5-0B8A-101A-A4BFDAEF8BF2}"/>
              </a:ext>
            </a:extLst>
          </p:cNvPr>
          <p:cNvSpPr/>
          <p:nvPr/>
        </p:nvSpPr>
        <p:spPr>
          <a:xfrm>
            <a:off x="780385" y="196548"/>
            <a:ext cx="6169884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Who are Oxford </a:t>
            </a:r>
            <a:r>
              <a:rPr lang="en-GB" sz="2400" b="1" dirty="0" err="1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Biomedica</a:t>
            </a: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45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1" grpId="0" animBg="1"/>
    </p:bldLst>
  </p:timing>
  <p:extLst>
    <p:ext uri="{6950BFC3-D8DA-4A85-94F7-54DA5524770B}">
      <p188:commentRel xmlns:p188="http://schemas.microsoft.com/office/powerpoint/2018/8/main" r:id="rId3"/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490CDF8-4416-2A82-D99D-2799758A07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79536"/>
            <a:ext cx="9144000" cy="5978464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C1A3B131-A401-4488-A998-B22569266D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BB2E31-20E2-146D-4FF3-3D5630A2833C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27F17C2-4344-57FC-8298-893A89EEFE91}"/>
              </a:ext>
            </a:extLst>
          </p:cNvPr>
          <p:cNvSpPr/>
          <p:nvPr/>
        </p:nvSpPr>
        <p:spPr>
          <a:xfrm>
            <a:off x="3403676" y="3987215"/>
            <a:ext cx="5370793" cy="980502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Cell and gene therapy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is the treatment of disease by the delivery of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therapeutic genetic material (DNA or RNA),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into a patient’s cells. </a:t>
            </a:r>
            <a:endParaRPr lang="en-GB" sz="1600" dirty="0">
              <a:solidFill>
                <a:schemeClr val="tx1"/>
              </a:solidFill>
              <a:latin typeface="Century Gothic" panose="020B0502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873C48A-CF7D-42D9-38D4-1CD9A151632D}"/>
              </a:ext>
            </a:extLst>
          </p:cNvPr>
          <p:cNvSpPr/>
          <p:nvPr/>
        </p:nvSpPr>
        <p:spPr>
          <a:xfrm>
            <a:off x="369531" y="4020964"/>
            <a:ext cx="2664614" cy="952973"/>
          </a:xfrm>
          <a:prstGeom prst="roundRect">
            <a:avLst/>
          </a:prstGeom>
          <a:solidFill>
            <a:srgbClr val="38BEAB"/>
          </a:solidFill>
          <a:ln w="28575">
            <a:solidFill>
              <a:srgbClr val="B6DA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Definition: Viral vector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A carrier for a virus.   </a:t>
            </a:r>
          </a:p>
        </p:txBody>
      </p:sp>
      <p:sp>
        <p:nvSpPr>
          <p:cNvPr id="5" name="Pentagon 20">
            <a:extLst>
              <a:ext uri="{FF2B5EF4-FFF2-40B4-BE49-F238E27FC236}">
                <a16:creationId xmlns:a16="http://schemas.microsoft.com/office/drawing/2014/main" id="{B5307C93-7706-C3A0-130D-BD0FA6223EB8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4</a:t>
            </a:r>
          </a:p>
        </p:txBody>
      </p:sp>
      <p:sp>
        <p:nvSpPr>
          <p:cNvPr id="9" name="Shape 114">
            <a:extLst>
              <a:ext uri="{FF2B5EF4-FFF2-40B4-BE49-F238E27FC236}">
                <a16:creationId xmlns:a16="http://schemas.microsoft.com/office/drawing/2014/main" id="{4AF5F030-FF49-28F8-CDD0-975A80A4A1F5}"/>
              </a:ext>
            </a:extLst>
          </p:cNvPr>
          <p:cNvSpPr/>
          <p:nvPr/>
        </p:nvSpPr>
        <p:spPr>
          <a:xfrm>
            <a:off x="780385" y="196548"/>
            <a:ext cx="6169884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Who are Oxford </a:t>
            </a:r>
            <a:r>
              <a:rPr lang="en-GB" sz="2400" b="1" dirty="0" err="1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Biomedica</a:t>
            </a: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50FFA87-F877-2B86-02F7-AA99DDAA5A5A}"/>
              </a:ext>
            </a:extLst>
          </p:cNvPr>
          <p:cNvSpPr/>
          <p:nvPr/>
        </p:nvSpPr>
        <p:spPr>
          <a:xfrm>
            <a:off x="369531" y="5205947"/>
            <a:ext cx="5672523" cy="1277211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One highly effective approach to delivering the genetic information is to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re-engineer existing viruses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to be safe delivery vehicles (vectors) to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insert the genetic material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into patients’ cells. </a:t>
            </a:r>
            <a:endParaRPr lang="en-GB" sz="1600" dirty="0">
              <a:solidFill>
                <a:schemeClr val="tx1"/>
              </a:solidFill>
              <a:latin typeface="Century Gothic" panose="020B0502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pic>
        <p:nvPicPr>
          <p:cNvPr id="14" name="Picture 2" descr="Oxford Biomedica">
            <a:extLst>
              <a:ext uri="{FF2B5EF4-FFF2-40B4-BE49-F238E27FC236}">
                <a16:creationId xmlns:a16="http://schemas.microsoft.com/office/drawing/2014/main" id="{361F93F6-22E1-5372-75FC-9F72558275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09307" y="5295969"/>
            <a:ext cx="2465162" cy="98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29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  <p:extLst>
    <p:ext uri="{6950BFC3-D8DA-4A85-94F7-54DA5524770B}">
      <p188:commentRel xmlns:p188="http://schemas.microsoft.com/office/powerpoint/2018/8/main" r:id="rId3"/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Multicolored arrows pointing to different directions">
            <a:extLst>
              <a:ext uri="{FF2B5EF4-FFF2-40B4-BE49-F238E27FC236}">
                <a16:creationId xmlns:a16="http://schemas.microsoft.com/office/drawing/2014/main" id="{88A62F72-9C60-A5CD-04DE-0142C376DE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79536"/>
            <a:ext cx="9144000" cy="5985211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C1A3B131-A401-4488-A998-B22569266D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BB2E31-20E2-146D-4FF3-3D5630A2833C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69624D9-70D5-030E-CAD7-CB534522CBE3}"/>
              </a:ext>
            </a:extLst>
          </p:cNvPr>
          <p:cNvSpPr/>
          <p:nvPr/>
        </p:nvSpPr>
        <p:spPr>
          <a:xfrm>
            <a:off x="369531" y="4552598"/>
            <a:ext cx="8306878" cy="580762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Oxford Biomedica can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upscale this process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to make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large amounts of a vaccine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.  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B0C55F1-4A25-E2A9-AAAA-454F1EB7451D}"/>
              </a:ext>
            </a:extLst>
          </p:cNvPr>
          <p:cNvSpPr/>
          <p:nvPr/>
        </p:nvSpPr>
        <p:spPr>
          <a:xfrm>
            <a:off x="258494" y="1157605"/>
            <a:ext cx="8627012" cy="1006140"/>
          </a:xfrm>
          <a:prstGeom prst="roundRect">
            <a:avLst/>
          </a:prstGeom>
          <a:solidFill>
            <a:srgbClr val="F2C704"/>
          </a:solidFill>
          <a:ln w="28575">
            <a:solidFill>
              <a:srgbClr val="38BE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Pair discussion (2-3 mins)</a:t>
            </a:r>
          </a:p>
          <a:p>
            <a:pPr algn="ctr"/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How do you think the process of making vaccines is upscaled to make enough doses for a nationwide vaccination scheme?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9BB6EEB-F22F-1D92-65FE-C20173FFB79C}"/>
              </a:ext>
            </a:extLst>
          </p:cNvPr>
          <p:cNvSpPr/>
          <p:nvPr/>
        </p:nvSpPr>
        <p:spPr>
          <a:xfrm>
            <a:off x="369531" y="5365975"/>
            <a:ext cx="5672523" cy="840487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The next two slides explain how something can be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upscaled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.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  </a:t>
            </a:r>
          </a:p>
        </p:txBody>
      </p:sp>
      <p:pic>
        <p:nvPicPr>
          <p:cNvPr id="8" name="Picture 2" descr="Oxford Biomedica">
            <a:extLst>
              <a:ext uri="{FF2B5EF4-FFF2-40B4-BE49-F238E27FC236}">
                <a16:creationId xmlns:a16="http://schemas.microsoft.com/office/drawing/2014/main" id="{FC226E1A-35E5-AD1D-2912-BD104BC47C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09307" y="5295969"/>
            <a:ext cx="2465162" cy="98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entagon 20">
            <a:extLst>
              <a:ext uri="{FF2B5EF4-FFF2-40B4-BE49-F238E27FC236}">
                <a16:creationId xmlns:a16="http://schemas.microsoft.com/office/drawing/2014/main" id="{473CC3CA-729F-A774-EA53-86FDFDF2E5EE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4</a:t>
            </a:r>
          </a:p>
        </p:txBody>
      </p:sp>
      <p:sp>
        <p:nvSpPr>
          <p:cNvPr id="12" name="Shape 114">
            <a:extLst>
              <a:ext uri="{FF2B5EF4-FFF2-40B4-BE49-F238E27FC236}">
                <a16:creationId xmlns:a16="http://schemas.microsoft.com/office/drawing/2014/main" id="{E832559D-C4D0-A172-CD22-B2FFAC6F46A9}"/>
              </a:ext>
            </a:extLst>
          </p:cNvPr>
          <p:cNvSpPr/>
          <p:nvPr/>
        </p:nvSpPr>
        <p:spPr>
          <a:xfrm>
            <a:off x="780385" y="196548"/>
            <a:ext cx="6169884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Who are Oxford </a:t>
            </a:r>
            <a:r>
              <a:rPr lang="en-GB" sz="2400" b="1" dirty="0" err="1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Biomedica</a:t>
            </a: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6183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</p:bldLst>
  </p:timing>
  <p:extLst>
    <p:ext uri="{6950BFC3-D8DA-4A85-94F7-54DA5524770B}">
      <p188:commentRel xmlns:p188="http://schemas.microsoft.com/office/powerpoint/2018/8/main" r:id="rId3"/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C1A3B131-A401-4488-A998-B22569266D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BB2E31-20E2-146D-4FF3-3D5630A2833C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5BFB7DA-71F2-3BD4-238F-EDD64B2F7B30}"/>
              </a:ext>
            </a:extLst>
          </p:cNvPr>
          <p:cNvSpPr/>
          <p:nvPr/>
        </p:nvSpPr>
        <p:spPr>
          <a:xfrm>
            <a:off x="4883886" y="5035249"/>
            <a:ext cx="3856942" cy="1437740"/>
          </a:xfrm>
          <a:prstGeom prst="roundRect">
            <a:avLst/>
          </a:prstGeom>
          <a:solidFill>
            <a:srgbClr val="262262"/>
          </a:solidFill>
          <a:ln w="28575">
            <a:solidFill>
              <a:srgbClr val="C2D2E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Challenge:</a:t>
            </a:r>
          </a:p>
          <a:p>
            <a:pPr algn="ctr"/>
            <a:r>
              <a:rPr lang="en-GB" sz="1600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So, what would you do if you needed to cook it for 110,000 people?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17C63DA-ECF7-5C92-1DCE-83C313ECC5D4}"/>
              </a:ext>
            </a:extLst>
          </p:cNvPr>
          <p:cNvGrpSpPr/>
          <p:nvPr/>
        </p:nvGrpSpPr>
        <p:grpSpPr>
          <a:xfrm rot="21357962">
            <a:off x="397634" y="1247829"/>
            <a:ext cx="3886846" cy="5143395"/>
            <a:chOff x="355832" y="1188656"/>
            <a:chExt cx="4556258" cy="540523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CF7D336-6F7C-490B-7BD8-6F1D07918B4B}"/>
                </a:ext>
              </a:extLst>
            </p:cNvPr>
            <p:cNvSpPr/>
            <p:nvPr/>
          </p:nvSpPr>
          <p:spPr>
            <a:xfrm>
              <a:off x="355832" y="1188656"/>
              <a:ext cx="4556258" cy="5405230"/>
            </a:xfrm>
            <a:prstGeom prst="rect">
              <a:avLst/>
            </a:prstGeom>
            <a:blipFill>
              <a:blip r:embed="rId5"/>
              <a:tile tx="0" ty="0" sx="100000" sy="100000" flip="none" algn="tl"/>
            </a:blip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 sz="14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82E2882-BB53-AF0A-C9DA-28C365656242}"/>
                </a:ext>
              </a:extLst>
            </p:cNvPr>
            <p:cNvSpPr txBox="1"/>
            <p:nvPr/>
          </p:nvSpPr>
          <p:spPr>
            <a:xfrm>
              <a:off x="533993" y="1376545"/>
              <a:ext cx="4146361" cy="50457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Below are the </a:t>
              </a:r>
              <a:r>
                <a:rPr lang="en-GB" sz="18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ingredients </a:t>
              </a:r>
              <a:r>
                <a:rPr lang="en-GB" sz="18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needed to make paella for </a:t>
              </a:r>
              <a:r>
                <a:rPr lang="en-GB" sz="18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4 people</a:t>
              </a:r>
              <a:r>
                <a:rPr lang="en-GB" sz="18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.</a:t>
              </a:r>
              <a:endParaRPr lang="en-GB" sz="18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  <a:p>
              <a:endParaRPr lang="en-GB" sz="18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8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500g chicken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8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250g rice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8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1 onion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8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3 cloves of garlic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8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1 red pepper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8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4 tomatoes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8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3 tbsp. olive oil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8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1 tsp of salt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8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A pinch of saffron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8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650 ml water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8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1 chef</a:t>
              </a:r>
            </a:p>
            <a:p>
              <a:endParaRPr lang="en-GB" sz="18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  <a:p>
              <a:r>
                <a:rPr lang="en-GB" sz="18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Total time: approx. 2 hours</a:t>
              </a:r>
              <a:endPara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</p:grpSp>
      <p:pic>
        <p:nvPicPr>
          <p:cNvPr id="12" name="Picture 11" descr="A pan of food on a plate&#10;&#10;Description automatically generated">
            <a:extLst>
              <a:ext uri="{FF2B5EF4-FFF2-40B4-BE49-F238E27FC236}">
                <a16:creationId xmlns:a16="http://schemas.microsoft.com/office/drawing/2014/main" id="{88B92058-F91D-D127-48C6-466731DC29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86878">
            <a:off x="4078669" y="1453145"/>
            <a:ext cx="4723382" cy="30864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Pentagon 20">
            <a:extLst>
              <a:ext uri="{FF2B5EF4-FFF2-40B4-BE49-F238E27FC236}">
                <a16:creationId xmlns:a16="http://schemas.microsoft.com/office/drawing/2014/main" id="{9432FEF9-8253-662E-2313-573844070328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4</a:t>
            </a:r>
          </a:p>
        </p:txBody>
      </p:sp>
      <p:sp>
        <p:nvSpPr>
          <p:cNvPr id="14" name="Shape 114">
            <a:extLst>
              <a:ext uri="{FF2B5EF4-FFF2-40B4-BE49-F238E27FC236}">
                <a16:creationId xmlns:a16="http://schemas.microsoft.com/office/drawing/2014/main" id="{F7803C0B-8576-B000-C5F3-4E2D03E6B4AA}"/>
              </a:ext>
            </a:extLst>
          </p:cNvPr>
          <p:cNvSpPr/>
          <p:nvPr/>
        </p:nvSpPr>
        <p:spPr>
          <a:xfrm>
            <a:off x="780385" y="196548"/>
            <a:ext cx="6169884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Who are Oxford </a:t>
            </a:r>
            <a:r>
              <a:rPr lang="en-GB" sz="2400" b="1" dirty="0" err="1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Biomedica</a:t>
            </a: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4733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  <p:extLst>
    <p:ext uri="{6950BFC3-D8DA-4A85-94F7-54DA5524770B}">
      <p188:commentRel xmlns:p188="http://schemas.microsoft.com/office/powerpoint/2018/8/main" r:id="rId3"/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C1A3B131-A401-4488-A998-B22569266D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BB2E31-20E2-146D-4FF3-3D5630A2833C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 descr="A pan of food on a plate&#10;&#10;Description automatically generated">
            <a:extLst>
              <a:ext uri="{FF2B5EF4-FFF2-40B4-BE49-F238E27FC236}">
                <a16:creationId xmlns:a16="http://schemas.microsoft.com/office/drawing/2014/main" id="{6C411A4D-C928-20CB-F533-FE2D9E5C68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9228" y="996660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" name="Picture 31" descr="A pan of food on a plate&#10;&#10;Description automatically generated">
            <a:extLst>
              <a:ext uri="{FF2B5EF4-FFF2-40B4-BE49-F238E27FC236}">
                <a16:creationId xmlns:a16="http://schemas.microsoft.com/office/drawing/2014/main" id="{A87776F0-62BC-C0EC-DB66-6FDFC2D70D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3082">
            <a:off x="4563865" y="1724749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Picture 32" descr="A pan of food on a plate&#10;&#10;Description automatically generated">
            <a:extLst>
              <a:ext uri="{FF2B5EF4-FFF2-40B4-BE49-F238E27FC236}">
                <a16:creationId xmlns:a16="http://schemas.microsoft.com/office/drawing/2014/main" id="{E32A8F0F-F75B-7A61-985E-C1C919A635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44167">
            <a:off x="4572725" y="2452838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" name="Picture 33" descr="A pan of food on a plate&#10;&#10;Description automatically generated">
            <a:extLst>
              <a:ext uri="{FF2B5EF4-FFF2-40B4-BE49-F238E27FC236}">
                <a16:creationId xmlns:a16="http://schemas.microsoft.com/office/drawing/2014/main" id="{05D72457-98E5-D307-DC25-2F781EF789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9234" y="3180927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" name="Picture 34" descr="A pan of food on a plate&#10;&#10;Description automatically generated">
            <a:extLst>
              <a:ext uri="{FF2B5EF4-FFF2-40B4-BE49-F238E27FC236}">
                <a16:creationId xmlns:a16="http://schemas.microsoft.com/office/drawing/2014/main" id="{A39A2D43-C33E-B09F-87B8-920B053C6E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3082">
            <a:off x="4593871" y="3909016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" name="Picture 35" descr="A pan of food on a plate&#10;&#10;Description automatically generated">
            <a:extLst>
              <a:ext uri="{FF2B5EF4-FFF2-40B4-BE49-F238E27FC236}">
                <a16:creationId xmlns:a16="http://schemas.microsoft.com/office/drawing/2014/main" id="{38AA0321-54C6-99AF-9CB1-2043A30EC4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44167">
            <a:off x="4602731" y="4637105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" name="Picture 36" descr="A pan of food on a plate&#10;&#10;Description automatically generated">
            <a:extLst>
              <a:ext uri="{FF2B5EF4-FFF2-40B4-BE49-F238E27FC236}">
                <a16:creationId xmlns:a16="http://schemas.microsoft.com/office/drawing/2014/main" id="{BC0CDF2C-41CE-65AE-3D2C-9FD59520E1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5363" y="5365194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" name="Picture 37" descr="A pan of food on a plate&#10;&#10;Description automatically generated">
            <a:extLst>
              <a:ext uri="{FF2B5EF4-FFF2-40B4-BE49-F238E27FC236}">
                <a16:creationId xmlns:a16="http://schemas.microsoft.com/office/drawing/2014/main" id="{B7C41C6C-50AF-47F7-EF60-4589CB2908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3082">
            <a:off x="4610000" y="6093284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9" name="Picture 38" descr="A pan of food on a plate&#10;&#10;Description automatically generated">
            <a:extLst>
              <a:ext uri="{FF2B5EF4-FFF2-40B4-BE49-F238E27FC236}">
                <a16:creationId xmlns:a16="http://schemas.microsoft.com/office/drawing/2014/main" id="{B53BF0FE-6FA7-013D-F0C1-0306CDA938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44167">
            <a:off x="5723626" y="1075034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" name="Picture 39" descr="A pan of food on a plate&#10;&#10;Description automatically generated">
            <a:extLst>
              <a:ext uri="{FF2B5EF4-FFF2-40B4-BE49-F238E27FC236}">
                <a16:creationId xmlns:a16="http://schemas.microsoft.com/office/drawing/2014/main" id="{711EAB5C-3120-F58F-6563-0576670E29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6258" y="1815544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" name="Picture 40" descr="A pan of food on a plate&#10;&#10;Description automatically generated">
            <a:extLst>
              <a:ext uri="{FF2B5EF4-FFF2-40B4-BE49-F238E27FC236}">
                <a16:creationId xmlns:a16="http://schemas.microsoft.com/office/drawing/2014/main" id="{F6330D29-6B9B-D939-909E-F7927146C7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3082">
            <a:off x="5730895" y="2556054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2" name="Picture 41" descr="A pan of food on a plate&#10;&#10;Description automatically generated">
            <a:extLst>
              <a:ext uri="{FF2B5EF4-FFF2-40B4-BE49-F238E27FC236}">
                <a16:creationId xmlns:a16="http://schemas.microsoft.com/office/drawing/2014/main" id="{8659F0AC-6BF8-EF9A-318A-38E93FEBAA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8538" y="3296564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3" name="Picture 42" descr="A pan of food on a plate&#10;&#10;Description automatically generated">
            <a:extLst>
              <a:ext uri="{FF2B5EF4-FFF2-40B4-BE49-F238E27FC236}">
                <a16:creationId xmlns:a16="http://schemas.microsoft.com/office/drawing/2014/main" id="{8E62392E-69E9-98D1-FEAC-FEE0B7178E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3082">
            <a:off x="5713175" y="4037074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4" name="Picture 43" descr="A pan of food on a plate&#10;&#10;Description automatically generated">
            <a:extLst>
              <a:ext uri="{FF2B5EF4-FFF2-40B4-BE49-F238E27FC236}">
                <a16:creationId xmlns:a16="http://schemas.microsoft.com/office/drawing/2014/main" id="{75E7ADA4-0FFE-E055-512F-73561315B7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44167">
            <a:off x="5722035" y="4777584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5" name="Picture 44" descr="A pan of food on a plate&#10;&#10;Description automatically generated">
            <a:extLst>
              <a:ext uri="{FF2B5EF4-FFF2-40B4-BE49-F238E27FC236}">
                <a16:creationId xmlns:a16="http://schemas.microsoft.com/office/drawing/2014/main" id="{7B5BE8B5-40C9-7CA0-2EA6-AB5CC3624F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3082">
            <a:off x="5770772" y="5518094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6" name="Picture 45" descr="A pan of food on a plate&#10;&#10;Description automatically generated">
            <a:extLst>
              <a:ext uri="{FF2B5EF4-FFF2-40B4-BE49-F238E27FC236}">
                <a16:creationId xmlns:a16="http://schemas.microsoft.com/office/drawing/2014/main" id="{484EFF70-6C46-F2A5-7493-4B0C69E721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44167">
            <a:off x="5779632" y="6258602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7" name="Picture 46" descr="A pan of food on a plate&#10;&#10;Description automatically generated">
            <a:extLst>
              <a:ext uri="{FF2B5EF4-FFF2-40B4-BE49-F238E27FC236}">
                <a16:creationId xmlns:a16="http://schemas.microsoft.com/office/drawing/2014/main" id="{94866E15-34BA-5899-4518-8726B94CAC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8287" y="958886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8" name="Picture 47" descr="A pan of food on a plate&#10;&#10;Description automatically generated">
            <a:extLst>
              <a:ext uri="{FF2B5EF4-FFF2-40B4-BE49-F238E27FC236}">
                <a16:creationId xmlns:a16="http://schemas.microsoft.com/office/drawing/2014/main" id="{EAEA95B3-FF1D-B655-FFCA-B7F064E7D9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3082">
            <a:off x="6762924" y="1686975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9" name="Picture 48" descr="A pan of food on a plate&#10;&#10;Description automatically generated">
            <a:extLst>
              <a:ext uri="{FF2B5EF4-FFF2-40B4-BE49-F238E27FC236}">
                <a16:creationId xmlns:a16="http://schemas.microsoft.com/office/drawing/2014/main" id="{62B3B9FE-3BAD-691C-AB72-E0A340D748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44167">
            <a:off x="6771784" y="2415064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0" name="Picture 49" descr="A pan of food on a plate&#10;&#10;Description automatically generated">
            <a:extLst>
              <a:ext uri="{FF2B5EF4-FFF2-40B4-BE49-F238E27FC236}">
                <a16:creationId xmlns:a16="http://schemas.microsoft.com/office/drawing/2014/main" id="{DE7C75EC-CAF9-F7DB-0CA8-1453CE12DC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8293" y="3143153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" name="Picture 50" descr="A pan of food on a plate&#10;&#10;Description automatically generated">
            <a:extLst>
              <a:ext uri="{FF2B5EF4-FFF2-40B4-BE49-F238E27FC236}">
                <a16:creationId xmlns:a16="http://schemas.microsoft.com/office/drawing/2014/main" id="{F2913DEC-FFB0-D45A-3668-489870014D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3082">
            <a:off x="6792930" y="3871242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2" name="Picture 51" descr="A pan of food on a plate&#10;&#10;Description automatically generated">
            <a:extLst>
              <a:ext uri="{FF2B5EF4-FFF2-40B4-BE49-F238E27FC236}">
                <a16:creationId xmlns:a16="http://schemas.microsoft.com/office/drawing/2014/main" id="{39BFFF7F-4D5D-2C18-653F-6C539AB590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44167">
            <a:off x="6801790" y="4599331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3" name="Picture 52" descr="A pan of food on a plate&#10;&#10;Description automatically generated">
            <a:extLst>
              <a:ext uri="{FF2B5EF4-FFF2-40B4-BE49-F238E27FC236}">
                <a16:creationId xmlns:a16="http://schemas.microsoft.com/office/drawing/2014/main" id="{9F6458B0-4FDE-CDF9-CA45-B60ABD2976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4422" y="5327420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4" name="Picture 53" descr="A pan of food on a plate&#10;&#10;Description automatically generated">
            <a:extLst>
              <a:ext uri="{FF2B5EF4-FFF2-40B4-BE49-F238E27FC236}">
                <a16:creationId xmlns:a16="http://schemas.microsoft.com/office/drawing/2014/main" id="{CEECEDFD-3C48-7243-3B33-376C1AEFBC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44167">
            <a:off x="7922685" y="1037260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5" name="Picture 54" descr="A pan of food on a plate&#10;&#10;Description automatically generated">
            <a:extLst>
              <a:ext uri="{FF2B5EF4-FFF2-40B4-BE49-F238E27FC236}">
                <a16:creationId xmlns:a16="http://schemas.microsoft.com/office/drawing/2014/main" id="{7355AED2-1984-4413-FFCF-96479A6D24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5317" y="1777770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6" name="Picture 55" descr="A pan of food on a plate&#10;&#10;Description automatically generated">
            <a:extLst>
              <a:ext uri="{FF2B5EF4-FFF2-40B4-BE49-F238E27FC236}">
                <a16:creationId xmlns:a16="http://schemas.microsoft.com/office/drawing/2014/main" id="{F9C3853F-E1C7-6352-BD59-15FC885879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3082">
            <a:off x="7929954" y="2518280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7" name="Picture 56" descr="A pan of food on a plate&#10;&#10;Description automatically generated">
            <a:extLst>
              <a:ext uri="{FF2B5EF4-FFF2-40B4-BE49-F238E27FC236}">
                <a16:creationId xmlns:a16="http://schemas.microsoft.com/office/drawing/2014/main" id="{0A5FA8EC-6DB6-896D-DE3F-9AAF8938B3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7597" y="3258790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8" name="Picture 57" descr="A pan of food on a plate&#10;&#10;Description automatically generated">
            <a:extLst>
              <a:ext uri="{FF2B5EF4-FFF2-40B4-BE49-F238E27FC236}">
                <a16:creationId xmlns:a16="http://schemas.microsoft.com/office/drawing/2014/main" id="{FEBAC9EF-3972-A2BF-B24C-D29109F849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3082">
            <a:off x="7912234" y="3999300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9" name="Picture 58" descr="A pan of food on a plate&#10;&#10;Description automatically generated">
            <a:extLst>
              <a:ext uri="{FF2B5EF4-FFF2-40B4-BE49-F238E27FC236}">
                <a16:creationId xmlns:a16="http://schemas.microsoft.com/office/drawing/2014/main" id="{2FEC48B9-966C-BBDF-1AF8-1555FFB227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44167">
            <a:off x="7921094" y="4739810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0" name="Picture 59" descr="A pan of food on a plate&#10;&#10;Description automatically generated">
            <a:extLst>
              <a:ext uri="{FF2B5EF4-FFF2-40B4-BE49-F238E27FC236}">
                <a16:creationId xmlns:a16="http://schemas.microsoft.com/office/drawing/2014/main" id="{08BF4DF2-C77C-8010-813C-9D69931B0A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3082">
            <a:off x="7969831" y="5480320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" name="Picture 60" descr="A pan of food on a plate&#10;&#10;Description automatically generated">
            <a:extLst>
              <a:ext uri="{FF2B5EF4-FFF2-40B4-BE49-F238E27FC236}">
                <a16:creationId xmlns:a16="http://schemas.microsoft.com/office/drawing/2014/main" id="{AAB691D4-57B5-DA3C-6A49-7E419338BF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44167">
            <a:off x="7978691" y="6220828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ADD3E2C8-950F-288F-2056-63904081BBA2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B55F94C1-F0BD-EA3C-4C15-D7A7C0E03432}"/>
              </a:ext>
            </a:extLst>
          </p:cNvPr>
          <p:cNvSpPr/>
          <p:nvPr/>
        </p:nvSpPr>
        <p:spPr>
          <a:xfrm>
            <a:off x="5028339" y="991612"/>
            <a:ext cx="3704189" cy="959380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Do you scale-up and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make one dish big enough to make 110,000 meals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31" name="Rectangle: Rounded Corners 1030">
            <a:extLst>
              <a:ext uri="{FF2B5EF4-FFF2-40B4-BE49-F238E27FC236}">
                <a16:creationId xmlns:a16="http://schemas.microsoft.com/office/drawing/2014/main" id="{BB0A4A13-2D35-5124-5F85-8475A2158280}"/>
              </a:ext>
            </a:extLst>
          </p:cNvPr>
          <p:cNvSpPr/>
          <p:nvPr/>
        </p:nvSpPr>
        <p:spPr>
          <a:xfrm>
            <a:off x="4994604" y="2065106"/>
            <a:ext cx="3704189" cy="907284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Do you scale-out and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hire 27,500 chefs to cook multiple meals of 4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? </a:t>
            </a:r>
            <a:endParaRPr lang="en-GB" sz="1600" b="1" dirty="0">
              <a:solidFill>
                <a:schemeClr val="tx1"/>
              </a:solidFill>
              <a:latin typeface="Century Gothic" panose="020B0502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pic>
        <p:nvPicPr>
          <p:cNvPr id="1032" name="Picture 1031" descr="A pan of food on a plate&#10;&#10;Description automatically generated">
            <a:extLst>
              <a:ext uri="{FF2B5EF4-FFF2-40B4-BE49-F238E27FC236}">
                <a16:creationId xmlns:a16="http://schemas.microsoft.com/office/drawing/2014/main" id="{FF23885F-3256-4540-A650-67DB3C2385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34435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3" name="Picture 1032" descr="A pan of food on a plate&#10;&#10;Description automatically generated">
            <a:extLst>
              <a:ext uri="{FF2B5EF4-FFF2-40B4-BE49-F238E27FC236}">
                <a16:creationId xmlns:a16="http://schemas.microsoft.com/office/drawing/2014/main" id="{39B6BDB2-6387-305C-B745-E5A50BC684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3082">
            <a:off x="-55363" y="1762524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4" name="Picture 1033" descr="A pan of food on a plate&#10;&#10;Description automatically generated">
            <a:extLst>
              <a:ext uri="{FF2B5EF4-FFF2-40B4-BE49-F238E27FC236}">
                <a16:creationId xmlns:a16="http://schemas.microsoft.com/office/drawing/2014/main" id="{97B0334D-AEF0-F49D-6953-29F22BC7D4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44167">
            <a:off x="-46503" y="2490613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5" name="Picture 1034" descr="A pan of food on a plate&#10;&#10;Description automatically generated">
            <a:extLst>
              <a:ext uri="{FF2B5EF4-FFF2-40B4-BE49-F238E27FC236}">
                <a16:creationId xmlns:a16="http://schemas.microsoft.com/office/drawing/2014/main" id="{7FCC74C6-1257-8ADF-55D0-D0F701422D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06" y="3218702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6" name="Picture 1035" descr="A pan of food on a plate&#10;&#10;Description automatically generated">
            <a:extLst>
              <a:ext uri="{FF2B5EF4-FFF2-40B4-BE49-F238E27FC236}">
                <a16:creationId xmlns:a16="http://schemas.microsoft.com/office/drawing/2014/main" id="{05EE13A0-0B95-A03A-2E2F-5E8BCF1E54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3082">
            <a:off x="-25357" y="3946791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7" name="Picture 1036" descr="A pan of food on a plate&#10;&#10;Description automatically generated">
            <a:extLst>
              <a:ext uri="{FF2B5EF4-FFF2-40B4-BE49-F238E27FC236}">
                <a16:creationId xmlns:a16="http://schemas.microsoft.com/office/drawing/2014/main" id="{AD28EBC1-E07E-43E2-EA0C-E4C6605AC1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44167">
            <a:off x="-16497" y="4674880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8" name="Picture 1037" descr="A pan of food on a plate&#10;&#10;Description automatically generated">
            <a:extLst>
              <a:ext uri="{FF2B5EF4-FFF2-40B4-BE49-F238E27FC236}">
                <a16:creationId xmlns:a16="http://schemas.microsoft.com/office/drawing/2014/main" id="{6FD58A0C-1256-1FC5-C541-9DDD92956B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35" y="5402969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9" name="Picture 1038" descr="A pan of food on a plate&#10;&#10;Description automatically generated">
            <a:extLst>
              <a:ext uri="{FF2B5EF4-FFF2-40B4-BE49-F238E27FC236}">
                <a16:creationId xmlns:a16="http://schemas.microsoft.com/office/drawing/2014/main" id="{DD35DC13-6D21-1F72-D850-02A161582C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3082">
            <a:off x="-9228" y="6131059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0" name="Picture 1039" descr="A pan of food on a plate&#10;&#10;Description automatically generated">
            <a:extLst>
              <a:ext uri="{FF2B5EF4-FFF2-40B4-BE49-F238E27FC236}">
                <a16:creationId xmlns:a16="http://schemas.microsoft.com/office/drawing/2014/main" id="{A6E72C15-DE24-D19E-3CA9-95D1961330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44167">
            <a:off x="1104398" y="1112809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1" name="Picture 1040" descr="A pan of food on a plate&#10;&#10;Description automatically generated">
            <a:extLst>
              <a:ext uri="{FF2B5EF4-FFF2-40B4-BE49-F238E27FC236}">
                <a16:creationId xmlns:a16="http://schemas.microsoft.com/office/drawing/2014/main" id="{D8DB54BA-38B8-909D-21E0-D2A7F7CD9B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030" y="1853319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2" name="Picture 1041" descr="A pan of food on a plate&#10;&#10;Description automatically generated">
            <a:extLst>
              <a:ext uri="{FF2B5EF4-FFF2-40B4-BE49-F238E27FC236}">
                <a16:creationId xmlns:a16="http://schemas.microsoft.com/office/drawing/2014/main" id="{5DE037B1-BC4D-8183-8F4A-FECD09A4C4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3082">
            <a:off x="1111667" y="2593829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3" name="Picture 1042" descr="A pan of food on a plate&#10;&#10;Description automatically generated">
            <a:extLst>
              <a:ext uri="{FF2B5EF4-FFF2-40B4-BE49-F238E27FC236}">
                <a16:creationId xmlns:a16="http://schemas.microsoft.com/office/drawing/2014/main" id="{4461FE45-3C18-C855-3696-1D7B742405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310" y="3334339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4" name="Picture 1043" descr="A pan of food on a plate&#10;&#10;Description automatically generated">
            <a:extLst>
              <a:ext uri="{FF2B5EF4-FFF2-40B4-BE49-F238E27FC236}">
                <a16:creationId xmlns:a16="http://schemas.microsoft.com/office/drawing/2014/main" id="{B649B25D-A9EF-D605-5771-2BF04E47F4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3082">
            <a:off x="1093947" y="4074849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5" name="Picture 1044" descr="A pan of food on a plate&#10;&#10;Description automatically generated">
            <a:extLst>
              <a:ext uri="{FF2B5EF4-FFF2-40B4-BE49-F238E27FC236}">
                <a16:creationId xmlns:a16="http://schemas.microsoft.com/office/drawing/2014/main" id="{1101D635-F0F7-53E6-639F-9F59239FFD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44167">
            <a:off x="1102807" y="4815359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6" name="Picture 1045" descr="A pan of food on a plate&#10;&#10;Description automatically generated">
            <a:extLst>
              <a:ext uri="{FF2B5EF4-FFF2-40B4-BE49-F238E27FC236}">
                <a16:creationId xmlns:a16="http://schemas.microsoft.com/office/drawing/2014/main" id="{1606F01E-DFC7-83C7-5284-86D2EE5DA7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3082">
            <a:off x="1151544" y="5555869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7" name="Picture 1046" descr="A pan of food on a plate&#10;&#10;Description automatically generated">
            <a:extLst>
              <a:ext uri="{FF2B5EF4-FFF2-40B4-BE49-F238E27FC236}">
                <a16:creationId xmlns:a16="http://schemas.microsoft.com/office/drawing/2014/main" id="{395A0C20-6EA6-E9DF-E173-0E88B2791B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44167">
            <a:off x="1160404" y="6296377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48" name="TextBox 1047">
            <a:extLst>
              <a:ext uri="{FF2B5EF4-FFF2-40B4-BE49-F238E27FC236}">
                <a16:creationId xmlns:a16="http://schemas.microsoft.com/office/drawing/2014/main" id="{8C902ED3-AF26-51CC-27D7-D80E2EDFCAA8}"/>
              </a:ext>
            </a:extLst>
          </p:cNvPr>
          <p:cNvSpPr txBox="1"/>
          <p:nvPr/>
        </p:nvSpPr>
        <p:spPr>
          <a:xfrm>
            <a:off x="2199059" y="6602474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49" name="Picture 1048" descr="A pan of food on a plate&#10;&#10;Description automatically generated">
            <a:extLst>
              <a:ext uri="{FF2B5EF4-FFF2-40B4-BE49-F238E27FC236}">
                <a16:creationId xmlns:a16="http://schemas.microsoft.com/office/drawing/2014/main" id="{81165269-81B3-0421-9E3A-7D118BDAA7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9059" y="996661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50" name="Picture 1049" descr="A pan of food on a plate&#10;&#10;Description automatically generated">
            <a:extLst>
              <a:ext uri="{FF2B5EF4-FFF2-40B4-BE49-F238E27FC236}">
                <a16:creationId xmlns:a16="http://schemas.microsoft.com/office/drawing/2014/main" id="{0AF007F2-A9ED-842D-1BA4-29F37390E8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3082">
            <a:off x="2143696" y="1724750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51" name="Picture 1050" descr="A pan of food on a plate&#10;&#10;Description automatically generated">
            <a:extLst>
              <a:ext uri="{FF2B5EF4-FFF2-40B4-BE49-F238E27FC236}">
                <a16:creationId xmlns:a16="http://schemas.microsoft.com/office/drawing/2014/main" id="{39362E9E-3526-DAD5-6DAE-3DEAD6F8B9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44167">
            <a:off x="2152556" y="2452839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52" name="Picture 1051" descr="A pan of food on a plate&#10;&#10;Description automatically generated">
            <a:extLst>
              <a:ext uri="{FF2B5EF4-FFF2-40B4-BE49-F238E27FC236}">
                <a16:creationId xmlns:a16="http://schemas.microsoft.com/office/drawing/2014/main" id="{BE784164-A3B1-713D-8B43-0649F631E1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9065" y="3180928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53" name="Picture 1052" descr="A pan of food on a plate&#10;&#10;Description automatically generated">
            <a:extLst>
              <a:ext uri="{FF2B5EF4-FFF2-40B4-BE49-F238E27FC236}">
                <a16:creationId xmlns:a16="http://schemas.microsoft.com/office/drawing/2014/main" id="{C41B893B-DA5B-6128-97C1-7C52D02D05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3082">
            <a:off x="2173702" y="3909017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54" name="Picture 1053" descr="A pan of food on a plate&#10;&#10;Description automatically generated">
            <a:extLst>
              <a:ext uri="{FF2B5EF4-FFF2-40B4-BE49-F238E27FC236}">
                <a16:creationId xmlns:a16="http://schemas.microsoft.com/office/drawing/2014/main" id="{362F7646-745C-9838-1CCB-EDC4E56971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44167">
            <a:off x="2182562" y="4637106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55" name="Picture 1054" descr="A pan of food on a plate&#10;&#10;Description automatically generated">
            <a:extLst>
              <a:ext uri="{FF2B5EF4-FFF2-40B4-BE49-F238E27FC236}">
                <a16:creationId xmlns:a16="http://schemas.microsoft.com/office/drawing/2014/main" id="{C65F2BF1-F5D1-C77C-0D74-15FBE238BC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5194" y="5365195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56" name="Picture 1055" descr="A pan of food on a plate&#10;&#10;Description automatically generated">
            <a:extLst>
              <a:ext uri="{FF2B5EF4-FFF2-40B4-BE49-F238E27FC236}">
                <a16:creationId xmlns:a16="http://schemas.microsoft.com/office/drawing/2014/main" id="{902C079C-BCF2-3D49-CEB6-92A5BF290C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3082">
            <a:off x="2189831" y="6093285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57" name="Picture 1056" descr="A pan of food on a plate&#10;&#10;Description automatically generated">
            <a:extLst>
              <a:ext uri="{FF2B5EF4-FFF2-40B4-BE49-F238E27FC236}">
                <a16:creationId xmlns:a16="http://schemas.microsoft.com/office/drawing/2014/main" id="{F1A74224-BE49-E1B1-0069-228A3B7262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44167">
            <a:off x="3303457" y="1075035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58" name="Picture 1057" descr="A pan of food on a plate&#10;&#10;Description automatically generated">
            <a:extLst>
              <a:ext uri="{FF2B5EF4-FFF2-40B4-BE49-F238E27FC236}">
                <a16:creationId xmlns:a16="http://schemas.microsoft.com/office/drawing/2014/main" id="{4CD31CB6-310B-3D08-14DB-915256C96C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6089" y="1815545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59" name="Picture 1058" descr="A pan of food on a plate&#10;&#10;Description automatically generated">
            <a:extLst>
              <a:ext uri="{FF2B5EF4-FFF2-40B4-BE49-F238E27FC236}">
                <a16:creationId xmlns:a16="http://schemas.microsoft.com/office/drawing/2014/main" id="{3B6A0A1B-0BB0-7F6B-B6A7-75F83ACB61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3082">
            <a:off x="3310726" y="2556055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60" name="Picture 1059" descr="A pan of food on a plate&#10;&#10;Description automatically generated">
            <a:extLst>
              <a:ext uri="{FF2B5EF4-FFF2-40B4-BE49-F238E27FC236}">
                <a16:creationId xmlns:a16="http://schemas.microsoft.com/office/drawing/2014/main" id="{BA8B6C47-EDBD-56DB-37E9-4654BDB940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8369" y="3296565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61" name="Picture 1060" descr="A pan of food on a plate&#10;&#10;Description automatically generated">
            <a:extLst>
              <a:ext uri="{FF2B5EF4-FFF2-40B4-BE49-F238E27FC236}">
                <a16:creationId xmlns:a16="http://schemas.microsoft.com/office/drawing/2014/main" id="{4029FF16-9072-8831-C824-8C8D913F8A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3082">
            <a:off x="3293006" y="4037075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62" name="Picture 1061" descr="A pan of food on a plate&#10;&#10;Description automatically generated">
            <a:extLst>
              <a:ext uri="{FF2B5EF4-FFF2-40B4-BE49-F238E27FC236}">
                <a16:creationId xmlns:a16="http://schemas.microsoft.com/office/drawing/2014/main" id="{262D6B21-70E2-F0F3-6A30-08EF582284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44167">
            <a:off x="3301866" y="4777585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63" name="Picture 1062" descr="A pan of food on a plate&#10;&#10;Description automatically generated">
            <a:extLst>
              <a:ext uri="{FF2B5EF4-FFF2-40B4-BE49-F238E27FC236}">
                <a16:creationId xmlns:a16="http://schemas.microsoft.com/office/drawing/2014/main" id="{B7DF10CA-F745-88FA-5E07-1A0A213548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3082">
            <a:off x="3350603" y="5518095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64" name="Picture 1063" descr="A pan of food on a plate&#10;&#10;Description automatically generated">
            <a:extLst>
              <a:ext uri="{FF2B5EF4-FFF2-40B4-BE49-F238E27FC236}">
                <a16:creationId xmlns:a16="http://schemas.microsoft.com/office/drawing/2014/main" id="{A9B63AD1-F477-1751-BF6F-FC9D8ACAA9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44167">
            <a:off x="3359463" y="6258603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65" name="TextBox 1064">
            <a:extLst>
              <a:ext uri="{FF2B5EF4-FFF2-40B4-BE49-F238E27FC236}">
                <a16:creationId xmlns:a16="http://schemas.microsoft.com/office/drawing/2014/main" id="{F8238F97-9A9E-1F5C-B19C-72A9FE991614}"/>
              </a:ext>
            </a:extLst>
          </p:cNvPr>
          <p:cNvSpPr txBox="1"/>
          <p:nvPr/>
        </p:nvSpPr>
        <p:spPr>
          <a:xfrm>
            <a:off x="4619228" y="6602473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66" name="Picture 1065" descr="A pan of food on a plate&#10;&#10;Description automatically generated">
            <a:extLst>
              <a:ext uri="{FF2B5EF4-FFF2-40B4-BE49-F238E27FC236}">
                <a16:creationId xmlns:a16="http://schemas.microsoft.com/office/drawing/2014/main" id="{DD40B17E-DC0B-1384-713A-34DE13C21B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3082">
            <a:off x="6809059" y="6055510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067" name="Group 1066">
            <a:extLst>
              <a:ext uri="{FF2B5EF4-FFF2-40B4-BE49-F238E27FC236}">
                <a16:creationId xmlns:a16="http://schemas.microsoft.com/office/drawing/2014/main" id="{B1FD3BCF-C06B-01BF-C097-C2043F3AE73C}"/>
              </a:ext>
            </a:extLst>
          </p:cNvPr>
          <p:cNvGrpSpPr/>
          <p:nvPr/>
        </p:nvGrpSpPr>
        <p:grpSpPr>
          <a:xfrm>
            <a:off x="201096" y="1073138"/>
            <a:ext cx="4238059" cy="5567423"/>
            <a:chOff x="355832" y="784044"/>
            <a:chExt cx="4967959" cy="5850844"/>
          </a:xfrm>
        </p:grpSpPr>
        <p:sp>
          <p:nvSpPr>
            <p:cNvPr id="1068" name="Rectangle 1067">
              <a:extLst>
                <a:ext uri="{FF2B5EF4-FFF2-40B4-BE49-F238E27FC236}">
                  <a16:creationId xmlns:a16="http://schemas.microsoft.com/office/drawing/2014/main" id="{FAACA1FC-3799-4C1C-2D1C-A5DCD90543F2}"/>
                </a:ext>
              </a:extLst>
            </p:cNvPr>
            <p:cNvSpPr/>
            <p:nvPr/>
          </p:nvSpPr>
          <p:spPr>
            <a:xfrm>
              <a:off x="355832" y="784044"/>
              <a:ext cx="4967959" cy="5809842"/>
            </a:xfrm>
            <a:prstGeom prst="rect">
              <a:avLst/>
            </a:prstGeom>
            <a:blipFill>
              <a:blip r:embed="rId5"/>
              <a:tile tx="0" ty="0" sx="100000" sy="100000" flip="none" algn="tl"/>
            </a:blip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 sz="14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069" name="TextBox 1068">
              <a:extLst>
                <a:ext uri="{FF2B5EF4-FFF2-40B4-BE49-F238E27FC236}">
                  <a16:creationId xmlns:a16="http://schemas.microsoft.com/office/drawing/2014/main" id="{60053042-4962-721F-A343-85083182D183}"/>
                </a:ext>
              </a:extLst>
            </p:cNvPr>
            <p:cNvSpPr txBox="1"/>
            <p:nvPr/>
          </p:nvSpPr>
          <p:spPr>
            <a:xfrm>
              <a:off x="551615" y="1006953"/>
              <a:ext cx="4754348" cy="56279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Below are the </a:t>
              </a:r>
              <a:r>
                <a:rPr lang="en-GB" sz="18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ingredients </a:t>
              </a:r>
              <a:r>
                <a:rPr lang="en-GB" sz="18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needed to make paella for </a:t>
              </a:r>
              <a:r>
                <a:rPr lang="en-GB" sz="18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110,000 people</a:t>
              </a:r>
              <a:r>
                <a:rPr lang="en-GB" sz="18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.</a:t>
              </a:r>
              <a:endParaRPr lang="en-GB" sz="18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  <a:p>
              <a:endParaRPr lang="en-GB" sz="18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8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13,750 kg chicken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8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6,875 kg rice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8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27,500 onions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8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82,500 cloves of garlic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8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27,500 red peppers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8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110,000 tomatoes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8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1238 litres olive oil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8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193 kg of salt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8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27,500 pinches of saffron (approx. 3.5kg)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8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18,000 litres water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8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27,500 chefs</a:t>
              </a:r>
            </a:p>
            <a:p>
              <a:endParaRPr lang="en-GB" sz="18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  <a:p>
              <a:r>
                <a:rPr lang="en-GB" sz="18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Total time: difficult to estimate!</a:t>
              </a:r>
            </a:p>
            <a:p>
              <a:r>
                <a:rPr lang="en-GB" sz="1400" b="1" dirty="0">
                  <a:latin typeface="Century Gothic" panose="020B0502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*Guinness world record for the biggest Paella ever made!</a:t>
              </a:r>
              <a:endParaRPr lang="en-GB" sz="12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1070" name="Rectangle: Rounded Corners 1069">
            <a:extLst>
              <a:ext uri="{FF2B5EF4-FFF2-40B4-BE49-F238E27FC236}">
                <a16:creationId xmlns:a16="http://schemas.microsoft.com/office/drawing/2014/main" id="{9F043BA4-4CC0-AB13-03CD-231CB737EB9D}"/>
              </a:ext>
            </a:extLst>
          </p:cNvPr>
          <p:cNvSpPr/>
          <p:nvPr/>
        </p:nvSpPr>
        <p:spPr>
          <a:xfrm>
            <a:off x="4975188" y="5710558"/>
            <a:ext cx="3712393" cy="907284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In very simple terms, this is how you go from producing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100 vaccines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to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100 million vaccines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.  </a:t>
            </a:r>
          </a:p>
        </p:txBody>
      </p:sp>
      <p:sp>
        <p:nvSpPr>
          <p:cNvPr id="1071" name="TextBox 1070">
            <a:extLst>
              <a:ext uri="{FF2B5EF4-FFF2-40B4-BE49-F238E27FC236}">
                <a16:creationId xmlns:a16="http://schemas.microsoft.com/office/drawing/2014/main" id="{CF0CB555-4DBF-F1FF-A3CF-70C379A9261D}"/>
              </a:ext>
            </a:extLst>
          </p:cNvPr>
          <p:cNvSpPr txBox="1"/>
          <p:nvPr/>
        </p:nvSpPr>
        <p:spPr>
          <a:xfrm>
            <a:off x="6818287" y="6564699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72" name="Pentagon 20">
            <a:extLst>
              <a:ext uri="{FF2B5EF4-FFF2-40B4-BE49-F238E27FC236}">
                <a16:creationId xmlns:a16="http://schemas.microsoft.com/office/drawing/2014/main" id="{22053194-923D-0924-030C-4CAEE2CB59C0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4</a:t>
            </a:r>
          </a:p>
        </p:txBody>
      </p:sp>
      <p:sp>
        <p:nvSpPr>
          <p:cNvPr id="1073" name="Shape 114">
            <a:extLst>
              <a:ext uri="{FF2B5EF4-FFF2-40B4-BE49-F238E27FC236}">
                <a16:creationId xmlns:a16="http://schemas.microsoft.com/office/drawing/2014/main" id="{21C6BA15-D738-840D-9956-67F11C22D34F}"/>
              </a:ext>
            </a:extLst>
          </p:cNvPr>
          <p:cNvSpPr/>
          <p:nvPr/>
        </p:nvSpPr>
        <p:spPr>
          <a:xfrm>
            <a:off x="780385" y="196548"/>
            <a:ext cx="6169884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Who are Oxford </a:t>
            </a:r>
            <a:r>
              <a:rPr lang="en-GB" sz="2400" b="1" dirty="0" err="1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Biomedica</a:t>
            </a: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5693A24-23A0-5829-C3F1-7B14EFAEA76B}"/>
              </a:ext>
            </a:extLst>
          </p:cNvPr>
          <p:cNvSpPr/>
          <p:nvPr/>
        </p:nvSpPr>
        <p:spPr>
          <a:xfrm>
            <a:off x="4994604" y="3068305"/>
            <a:ext cx="3704189" cy="712753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The correct answer is to make </a:t>
            </a:r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one dish and scale-up!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81791B-5B6A-6C97-B8BE-DB1FF07077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5093" y="3810754"/>
            <a:ext cx="2920495" cy="188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7650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1031" grpId="0" animBg="1"/>
      <p:bldP spid="1070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cientist holding DNA gel in front of samples for testing in laboratory">
            <a:extLst>
              <a:ext uri="{FF2B5EF4-FFF2-40B4-BE49-F238E27FC236}">
                <a16:creationId xmlns:a16="http://schemas.microsoft.com/office/drawing/2014/main" id="{EE40248F-12DA-DB7C-3406-188D1BFC8E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800" y="893135"/>
            <a:ext cx="9153800" cy="5964866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212A622-598F-45CE-AE34-9621CE97E9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3288A43-50E6-440F-97C5-E4376A28A8C3}"/>
              </a:ext>
            </a:extLst>
          </p:cNvPr>
          <p:cNvSpPr/>
          <p:nvPr/>
        </p:nvSpPr>
        <p:spPr>
          <a:xfrm>
            <a:off x="324465" y="1192796"/>
            <a:ext cx="6280872" cy="967289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Proteins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 make up the human body and control all the functions within the body. There are over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50,000 genes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in the human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genome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A19278-998D-3714-C35B-59A06270B1B0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E3D9AD3-7CCC-9E22-6900-24D1C2772231}"/>
              </a:ext>
            </a:extLst>
          </p:cNvPr>
          <p:cNvSpPr/>
          <p:nvPr/>
        </p:nvSpPr>
        <p:spPr>
          <a:xfrm>
            <a:off x="324465" y="3716538"/>
            <a:ext cx="2374131" cy="1405617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A gene is a DNA sequence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that provides instructions on how to make an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individual protein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5CA0136-6B24-4309-8807-758721D78401}"/>
              </a:ext>
            </a:extLst>
          </p:cNvPr>
          <p:cNvSpPr/>
          <p:nvPr/>
        </p:nvSpPr>
        <p:spPr>
          <a:xfrm>
            <a:off x="324465" y="2590085"/>
            <a:ext cx="5663380" cy="696454"/>
          </a:xfrm>
          <a:prstGeom prst="roundRect">
            <a:avLst/>
          </a:prstGeom>
          <a:solidFill>
            <a:srgbClr val="F2C704"/>
          </a:solidFill>
          <a:ln w="28575">
            <a:solidFill>
              <a:srgbClr val="38BE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Pair discussion (2-3 mins)</a:t>
            </a:r>
          </a:p>
          <a:p>
            <a:pPr algn="ctr"/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What do you already know about genes?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EC1DC8E-37C9-A82E-60FF-FE02814DB9DB}"/>
              </a:ext>
            </a:extLst>
          </p:cNvPr>
          <p:cNvSpPr/>
          <p:nvPr/>
        </p:nvSpPr>
        <p:spPr>
          <a:xfrm>
            <a:off x="3023061" y="3716539"/>
            <a:ext cx="2374130" cy="1405617"/>
          </a:xfrm>
          <a:prstGeom prst="roundRect">
            <a:avLst/>
          </a:prstGeom>
          <a:solidFill>
            <a:srgbClr val="38BEAB"/>
          </a:solidFill>
          <a:ln w="28575">
            <a:solidFill>
              <a:srgbClr val="B6DA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Definition: DNA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Carries genetic code for a characteristic of a living thing.  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F9F157C-052A-0EC9-17F2-B0413D130960}"/>
              </a:ext>
            </a:extLst>
          </p:cNvPr>
          <p:cNvSpPr/>
          <p:nvPr/>
        </p:nvSpPr>
        <p:spPr>
          <a:xfrm>
            <a:off x="329740" y="5552157"/>
            <a:ext cx="4326193" cy="967289"/>
          </a:xfrm>
          <a:prstGeom prst="roundRect">
            <a:avLst/>
          </a:prstGeom>
          <a:solidFill>
            <a:srgbClr val="38BEAB"/>
          </a:solidFill>
          <a:ln w="28575">
            <a:solidFill>
              <a:srgbClr val="B6DA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Definition: Chromosome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Chromosomes are thin strands of DNA (deoxyribonucleic acid).   </a:t>
            </a:r>
          </a:p>
        </p:txBody>
      </p:sp>
      <p:sp>
        <p:nvSpPr>
          <p:cNvPr id="15" name="Pentagon 20">
            <a:extLst>
              <a:ext uri="{FF2B5EF4-FFF2-40B4-BE49-F238E27FC236}">
                <a16:creationId xmlns:a16="http://schemas.microsoft.com/office/drawing/2014/main" id="{485EB756-C9EB-0DFC-F5BC-23945DC87693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1</a:t>
            </a:r>
          </a:p>
        </p:txBody>
      </p:sp>
      <p:sp>
        <p:nvSpPr>
          <p:cNvPr id="18" name="Shape 114">
            <a:extLst>
              <a:ext uri="{FF2B5EF4-FFF2-40B4-BE49-F238E27FC236}">
                <a16:creationId xmlns:a16="http://schemas.microsoft.com/office/drawing/2014/main" id="{2DDFDD5F-8C32-D6A0-2EB1-C1BCC4D0D87D}"/>
              </a:ext>
            </a:extLst>
          </p:cNvPr>
          <p:cNvSpPr/>
          <p:nvPr/>
        </p:nvSpPr>
        <p:spPr>
          <a:xfrm>
            <a:off x="772899" y="199516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What are genes?</a:t>
            </a:r>
          </a:p>
        </p:txBody>
      </p:sp>
    </p:spTree>
    <p:extLst>
      <p:ext uri="{BB962C8B-B14F-4D97-AF65-F5344CB8AC3E}">
        <p14:creationId xmlns:p14="http://schemas.microsoft.com/office/powerpoint/2010/main" val="378853446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2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12" descr="Image result for translator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ES" sz="135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0ADFBD27-65A1-3FBE-65ED-71752A1FB4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8" name="Pentagon 20">
            <a:extLst>
              <a:ext uri="{FF2B5EF4-FFF2-40B4-BE49-F238E27FC236}">
                <a16:creationId xmlns:a16="http://schemas.microsoft.com/office/drawing/2014/main" id="{6D6DFED6-A49B-057C-19F1-D50D1E3D3C62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5</a:t>
            </a:r>
          </a:p>
        </p:txBody>
      </p:sp>
      <p:pic>
        <p:nvPicPr>
          <p:cNvPr id="2" name="Picture 1" descr="Glass and digital lights">
            <a:extLst>
              <a:ext uri="{FF2B5EF4-FFF2-40B4-BE49-F238E27FC236}">
                <a16:creationId xmlns:a16="http://schemas.microsoft.com/office/drawing/2014/main" id="{F2FD7AC1-9313-8E74-C724-E3C1D4DBA7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76568"/>
            <a:ext cx="9144000" cy="59814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0085C14-7BD6-D435-3A68-E195800F466D}"/>
              </a:ext>
            </a:extLst>
          </p:cNvPr>
          <p:cNvSpPr txBox="1"/>
          <p:nvPr/>
        </p:nvSpPr>
        <p:spPr>
          <a:xfrm>
            <a:off x="7626970" y="4923450"/>
            <a:ext cx="1564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Scientist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E5E12B-C296-EF1B-D1DD-BA32C6FBD065}"/>
              </a:ext>
            </a:extLst>
          </p:cNvPr>
          <p:cNvSpPr txBox="1"/>
          <p:nvPr/>
        </p:nvSpPr>
        <p:spPr>
          <a:xfrm>
            <a:off x="5679783" y="6103703"/>
            <a:ext cx="31021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Laboratory technician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242B3F-A7D8-F1EB-4DD6-CC349FE19560}"/>
              </a:ext>
            </a:extLst>
          </p:cNvPr>
          <p:cNvSpPr txBox="1"/>
          <p:nvPr/>
        </p:nvSpPr>
        <p:spPr>
          <a:xfrm>
            <a:off x="0" y="2397549"/>
            <a:ext cx="1564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Nurse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7761E5-B97C-C01B-3D1F-B08FDF867146}"/>
              </a:ext>
            </a:extLst>
          </p:cNvPr>
          <p:cNvSpPr txBox="1"/>
          <p:nvPr/>
        </p:nvSpPr>
        <p:spPr>
          <a:xfrm>
            <a:off x="6622120" y="3257582"/>
            <a:ext cx="1564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Dentist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57D720-CEFB-FA8B-357B-55740151BEE2}"/>
              </a:ext>
            </a:extLst>
          </p:cNvPr>
          <p:cNvSpPr txBox="1"/>
          <p:nvPr/>
        </p:nvSpPr>
        <p:spPr>
          <a:xfrm>
            <a:off x="2444868" y="2957933"/>
            <a:ext cx="2131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Veterinarian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EB068B-0D29-E58E-8A2C-EC69CBA77475}"/>
              </a:ext>
            </a:extLst>
          </p:cNvPr>
          <p:cNvSpPr txBox="1"/>
          <p:nvPr/>
        </p:nvSpPr>
        <p:spPr>
          <a:xfrm>
            <a:off x="275556" y="5324776"/>
            <a:ext cx="21958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Microbiologist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335B8C-5BD2-3A9B-43D6-25DD712DB01F}"/>
              </a:ext>
            </a:extLst>
          </p:cNvPr>
          <p:cNvSpPr txBox="1"/>
          <p:nvPr/>
        </p:nvSpPr>
        <p:spPr>
          <a:xfrm>
            <a:off x="345281" y="4309130"/>
            <a:ext cx="1564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Doctor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2B1AA7E-14A2-14D5-B546-5F84F5C3BB62}"/>
              </a:ext>
            </a:extLst>
          </p:cNvPr>
          <p:cNvSpPr txBox="1"/>
          <p:nvPr/>
        </p:nvSpPr>
        <p:spPr>
          <a:xfrm>
            <a:off x="2073748" y="2210856"/>
            <a:ext cx="1564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Teacher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0D3980A-E318-4022-A75B-961D634F656A}"/>
              </a:ext>
            </a:extLst>
          </p:cNvPr>
          <p:cNvSpPr txBox="1"/>
          <p:nvPr/>
        </p:nvSpPr>
        <p:spPr>
          <a:xfrm>
            <a:off x="6978347" y="2450704"/>
            <a:ext cx="2033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Geneticist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2CF486E-56CB-A8CE-DCFA-412F96B391C6}"/>
              </a:ext>
            </a:extLst>
          </p:cNvPr>
          <p:cNvSpPr txBox="1"/>
          <p:nvPr/>
        </p:nvSpPr>
        <p:spPr>
          <a:xfrm>
            <a:off x="2583265" y="4777172"/>
            <a:ext cx="1564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Pathologist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2D1014A-C32A-6C23-33F2-F9721A672EAC}"/>
              </a:ext>
            </a:extLst>
          </p:cNvPr>
          <p:cNvSpPr txBox="1"/>
          <p:nvPr/>
        </p:nvSpPr>
        <p:spPr>
          <a:xfrm>
            <a:off x="4147496" y="2081757"/>
            <a:ext cx="1564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Pharmacist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BA580D3-713B-8CA1-1FA0-CD625F798244}"/>
              </a:ext>
            </a:extLst>
          </p:cNvPr>
          <p:cNvSpPr txBox="1"/>
          <p:nvPr/>
        </p:nvSpPr>
        <p:spPr>
          <a:xfrm>
            <a:off x="508352" y="1144027"/>
            <a:ext cx="8127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Which careers do you think need Biology?</a:t>
            </a:r>
          </a:p>
        </p:txBody>
      </p:sp>
      <p:sp>
        <p:nvSpPr>
          <p:cNvPr id="32" name="Shape 114">
            <a:extLst>
              <a:ext uri="{FF2B5EF4-FFF2-40B4-BE49-F238E27FC236}">
                <a16:creationId xmlns:a16="http://schemas.microsoft.com/office/drawing/2014/main" id="{7CFA7FA0-CD94-8A25-E301-E09B160AF83C}"/>
              </a:ext>
            </a:extLst>
          </p:cNvPr>
          <p:cNvSpPr/>
          <p:nvPr/>
        </p:nvSpPr>
        <p:spPr>
          <a:xfrm>
            <a:off x="780384" y="196548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Which career pathways are there?</a:t>
            </a:r>
          </a:p>
        </p:txBody>
      </p:sp>
    </p:spTree>
    <p:extLst>
      <p:ext uri="{BB962C8B-B14F-4D97-AF65-F5344CB8AC3E}">
        <p14:creationId xmlns:p14="http://schemas.microsoft.com/office/powerpoint/2010/main" val="84328192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2" grpId="0"/>
      <p:bldP spid="13" grpId="0"/>
      <p:bldP spid="14" grpId="0"/>
      <p:bldP spid="20" grpId="0"/>
      <p:bldP spid="21" grpId="0"/>
      <p:bldP spid="24" grpId="0"/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12" descr="Image result for translator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ES" sz="135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0ADFBD27-65A1-3FBE-65ED-71752A1FB4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10" name="Pentagon 20">
            <a:extLst>
              <a:ext uri="{FF2B5EF4-FFF2-40B4-BE49-F238E27FC236}">
                <a16:creationId xmlns:a16="http://schemas.microsoft.com/office/drawing/2014/main" id="{330F6C47-FD67-62E8-9CBB-5D5531CF9443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5</a:t>
            </a:r>
          </a:p>
        </p:txBody>
      </p:sp>
      <p:sp>
        <p:nvSpPr>
          <p:cNvPr id="11" name="Shape 114">
            <a:extLst>
              <a:ext uri="{FF2B5EF4-FFF2-40B4-BE49-F238E27FC236}">
                <a16:creationId xmlns:a16="http://schemas.microsoft.com/office/drawing/2014/main" id="{C10BA853-87BD-3855-B86C-9F13A6FC05AF}"/>
              </a:ext>
            </a:extLst>
          </p:cNvPr>
          <p:cNvSpPr/>
          <p:nvPr/>
        </p:nvSpPr>
        <p:spPr>
          <a:xfrm>
            <a:off x="780384" y="196548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Which career pathways are there?</a:t>
            </a:r>
          </a:p>
        </p:txBody>
      </p:sp>
      <p:pic>
        <p:nvPicPr>
          <p:cNvPr id="12" name="Picture 11" descr="Glass and digital lights">
            <a:extLst>
              <a:ext uri="{FF2B5EF4-FFF2-40B4-BE49-F238E27FC236}">
                <a16:creationId xmlns:a16="http://schemas.microsoft.com/office/drawing/2014/main" id="{04B2B1F0-1314-7BA5-97BB-E64132C6F8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76568"/>
            <a:ext cx="9144000" cy="5981432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2C8F5CB-D184-E8D7-EDF8-978D6DCAAED5}"/>
              </a:ext>
            </a:extLst>
          </p:cNvPr>
          <p:cNvSpPr/>
          <p:nvPr/>
        </p:nvSpPr>
        <p:spPr>
          <a:xfrm>
            <a:off x="412808" y="1483529"/>
            <a:ext cx="8318384" cy="861354"/>
          </a:xfrm>
          <a:prstGeom prst="roundRect">
            <a:avLst/>
          </a:prstGeom>
          <a:solidFill>
            <a:srgbClr val="F2C704"/>
          </a:solidFill>
          <a:ln w="28575">
            <a:solidFill>
              <a:srgbClr val="38BE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200"/>
              </a:spcAft>
            </a:pPr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Final reflection (2-3 mins)</a:t>
            </a:r>
          </a:p>
          <a:p>
            <a:pPr algn="ctr">
              <a:spcAft>
                <a:spcPts val="200"/>
              </a:spcAft>
            </a:pP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If this lesson has inspired you to explore a future in Biology, why not find out more?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0F83E73-69DE-AE02-EC45-1DB0EC7F05DF}"/>
              </a:ext>
            </a:extLst>
          </p:cNvPr>
          <p:cNvSpPr/>
          <p:nvPr/>
        </p:nvSpPr>
        <p:spPr>
          <a:xfrm>
            <a:off x="906104" y="5374471"/>
            <a:ext cx="7331793" cy="861354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You could have a look at the </a:t>
            </a:r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  <a:hlinkClick r:id="rId5"/>
              </a:rPr>
              <a:t>Oxford </a:t>
            </a:r>
            <a:r>
              <a:rPr lang="en-GB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  <a:hlinkClick r:id="rId5"/>
              </a:rPr>
              <a:t>Biomedica</a:t>
            </a:r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  <a:hlinkClick r:id="rId5"/>
              </a:rPr>
              <a:t> website</a:t>
            </a:r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to find out more about what they do and if there is a future there for you. 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54942BB-FD2D-6414-5BDC-9A5AFEE219C3}"/>
              </a:ext>
            </a:extLst>
          </p:cNvPr>
          <p:cNvSpPr/>
          <p:nvPr/>
        </p:nvSpPr>
        <p:spPr>
          <a:xfrm>
            <a:off x="609046" y="3429000"/>
            <a:ext cx="7925905" cy="861354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You could talk to </a:t>
            </a:r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family, friends and teachers 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about more careers using Biology.</a:t>
            </a:r>
          </a:p>
        </p:txBody>
      </p:sp>
    </p:spTree>
    <p:extLst>
      <p:ext uri="{BB962C8B-B14F-4D97-AF65-F5344CB8AC3E}">
        <p14:creationId xmlns:p14="http://schemas.microsoft.com/office/powerpoint/2010/main" val="28389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12" descr="Image result for translator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ES" sz="135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0ADFBD27-65A1-3FBE-65ED-71752A1FB4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0119" y="-138691"/>
            <a:ext cx="2556336" cy="12020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1A49DF-B243-C9BB-150E-79EFBC11FB7E}"/>
              </a:ext>
            </a:extLst>
          </p:cNvPr>
          <p:cNvSpPr txBox="1"/>
          <p:nvPr/>
        </p:nvSpPr>
        <p:spPr>
          <a:xfrm rot="21439624">
            <a:off x="365788" y="1263801"/>
            <a:ext cx="8412422" cy="5047536"/>
          </a:xfrm>
          <a:prstGeom prst="rect">
            <a:avLst/>
          </a:prstGeom>
          <a:pattFill prst="pct20">
            <a:fgClr>
              <a:srgbClr val="B9DBF5"/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endParaRPr lang="en-GB" sz="1100" b="1" i="0" u="none" strike="noStrike" baseline="0" dirty="0">
              <a:latin typeface="Century Gothic" panose="020B0502020202020204" pitchFamily="34" charset="0"/>
            </a:endParaRPr>
          </a:p>
          <a:p>
            <a:pPr marR="68580"/>
            <a:r>
              <a:rPr lang="en-GB" sz="1800" b="1" i="0" u="none" strike="noStrike" baseline="0" dirty="0">
                <a:latin typeface="Century Gothic" panose="020B0502020202020204" pitchFamily="34" charset="0"/>
              </a:rPr>
              <a:t>Process Research and Development (Process R&amp;D)</a:t>
            </a:r>
          </a:p>
          <a:p>
            <a:pPr marR="68580"/>
            <a:r>
              <a:rPr lang="en-GB" sz="1800" b="1" i="0" u="none" strike="noStrike" baseline="0" dirty="0">
                <a:latin typeface="Century Gothic" panose="020B0502020202020204" pitchFamily="34" charset="0"/>
              </a:rPr>
              <a:t>at Oxford Biomedica:</a:t>
            </a:r>
          </a:p>
          <a:p>
            <a:pPr marR="68580"/>
            <a:endParaRPr lang="en-GB" sz="1800" b="1" i="0" u="none" strike="noStrike" baseline="0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i="0" u="none" strike="noStrike" baseline="0" dirty="0">
                <a:latin typeface="Century Gothic" panose="020B0502020202020204" pitchFamily="34" charset="0"/>
              </a:rPr>
              <a:t>Approximately 80 employees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b="0" i="0" u="none" strike="noStrike" baseline="0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i="0" u="none" strike="noStrike" baseline="0" dirty="0">
                <a:latin typeface="Century Gothic" panose="020B0502020202020204" pitchFamily="34" charset="0"/>
              </a:rPr>
              <a:t>Upstream scientists and engineers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b="0" i="0" u="none" strike="noStrike" baseline="0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i="0" u="none" strike="noStrike" baseline="0" dirty="0">
                <a:latin typeface="Century Gothic" panose="020B0502020202020204" pitchFamily="34" charset="0"/>
              </a:rPr>
              <a:t>Downstream scientists and engineers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b="0" i="0" u="none" strike="noStrike" baseline="0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i="0" u="none" strike="noStrike" baseline="0" dirty="0">
                <a:latin typeface="Century Gothic" panose="020B0502020202020204" pitchFamily="34" charset="0"/>
              </a:rPr>
              <a:t>Analytical support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b="0" i="0" u="none" strike="noStrike" baseline="0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i="0" u="none" strike="noStrike" baseline="0" dirty="0">
                <a:latin typeface="Century Gothic" panose="020B0502020202020204" pitchFamily="34" charset="0"/>
              </a:rPr>
              <a:t>Laboratory technicians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b="0" i="0" u="none" strike="noStrike" baseline="0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i="0" u="none" strike="noStrike" baseline="0" dirty="0">
                <a:latin typeface="Century Gothic" panose="020B0502020202020204" pitchFamily="34" charset="0"/>
              </a:rPr>
              <a:t>Technical writers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b="0" i="0" u="none" strike="noStrike" baseline="0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i="0" u="none" strike="noStrike" baseline="0" dirty="0">
                <a:latin typeface="Century Gothic" panose="020B0502020202020204" pitchFamily="34" charset="0"/>
              </a:rPr>
              <a:t>PhD students, </a:t>
            </a:r>
            <a:r>
              <a:rPr lang="en-GB" dirty="0">
                <a:latin typeface="Century Gothic" panose="020B0502020202020204" pitchFamily="34" charset="0"/>
              </a:rPr>
              <a:t>i</a:t>
            </a:r>
            <a:r>
              <a:rPr lang="en-GB" sz="1800" b="0" i="0" u="none" strike="noStrike" baseline="0" dirty="0">
                <a:latin typeface="Century Gothic" panose="020B0502020202020204" pitchFamily="34" charset="0"/>
              </a:rPr>
              <a:t>nterns and apprentices</a:t>
            </a:r>
          </a:p>
          <a:p>
            <a:endParaRPr lang="en-GB" sz="1100" b="0" i="0" u="none" strike="noStrike" baseline="0" dirty="0">
              <a:latin typeface="Century Gothic" panose="020B0502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4FA64C2-213A-0573-92EA-8842817C34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27850">
            <a:off x="6720534" y="1158190"/>
            <a:ext cx="2264070" cy="57274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Pentagon 20">
            <a:extLst>
              <a:ext uri="{FF2B5EF4-FFF2-40B4-BE49-F238E27FC236}">
                <a16:creationId xmlns:a16="http://schemas.microsoft.com/office/drawing/2014/main" id="{A4FD6B99-893D-C3B6-4F7B-CDD68D1C4E79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5</a:t>
            </a:r>
          </a:p>
        </p:txBody>
      </p:sp>
      <p:sp>
        <p:nvSpPr>
          <p:cNvPr id="11" name="Shape 114">
            <a:extLst>
              <a:ext uri="{FF2B5EF4-FFF2-40B4-BE49-F238E27FC236}">
                <a16:creationId xmlns:a16="http://schemas.microsoft.com/office/drawing/2014/main" id="{A90C9794-CB91-C5EE-B000-7FA9F7AF2D3A}"/>
              </a:ext>
            </a:extLst>
          </p:cNvPr>
          <p:cNvSpPr/>
          <p:nvPr/>
        </p:nvSpPr>
        <p:spPr>
          <a:xfrm>
            <a:off x="780384" y="196548"/>
            <a:ext cx="8001569" cy="78095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Let’s do something life-changing together!</a:t>
            </a:r>
          </a:p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Which career pathways are there?</a:t>
            </a:r>
          </a:p>
        </p:txBody>
      </p:sp>
    </p:spTree>
    <p:extLst>
      <p:ext uri="{BB962C8B-B14F-4D97-AF65-F5344CB8AC3E}">
        <p14:creationId xmlns:p14="http://schemas.microsoft.com/office/powerpoint/2010/main" val="25379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7F9E1BA-74CC-974E-2D4D-64CE499CBA11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47B081A-A088-424E-97CD-A84466CBA75B}"/>
              </a:ext>
            </a:extLst>
          </p:cNvPr>
          <p:cNvSpPr txBox="1">
            <a:spLocks/>
          </p:cNvSpPr>
          <p:nvPr/>
        </p:nvSpPr>
        <p:spPr>
          <a:xfrm>
            <a:off x="594852" y="3821290"/>
            <a:ext cx="7954296" cy="8031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i="1" dirty="0">
                <a:latin typeface="Century Gothic" panose="020B0502020202020204" pitchFamily="34" charset="0"/>
                <a:cs typeface="Arial" panose="020B0604020202020204" pitchFamily="34" charset="0"/>
              </a:rPr>
              <a:t>In association with Oxford Biomedica</a:t>
            </a:r>
          </a:p>
          <a:p>
            <a:pPr algn="ctr"/>
            <a:r>
              <a:rPr lang="en-GB" sz="2000" i="1" dirty="0">
                <a:latin typeface="Century Gothic" panose="020B0502020202020204" pitchFamily="34" charset="0"/>
                <a:cs typeface="Arial" panose="020B0604020202020204" pitchFamily="34" charset="0"/>
              </a:rPr>
              <a:t>Written by VotesforSchools  </a:t>
            </a:r>
            <a:endParaRPr lang="en-GB" i="1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E8F3A9A-2E02-C1F2-5B3D-6F7D7FF6A0FF}"/>
              </a:ext>
            </a:extLst>
          </p:cNvPr>
          <p:cNvSpPr txBox="1">
            <a:spLocks/>
          </p:cNvSpPr>
          <p:nvPr/>
        </p:nvSpPr>
        <p:spPr>
          <a:xfrm>
            <a:off x="594852" y="2801547"/>
            <a:ext cx="7954296" cy="10634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>
                <a:solidFill>
                  <a:schemeClr val="tx1"/>
                </a:solidFill>
                <a:latin typeface="Century Gothic" panose="020B0502020202020204" pitchFamily="34" charset="0"/>
              </a:rPr>
              <a:t>What is the future of genetics?</a:t>
            </a:r>
            <a:br>
              <a:rPr lang="en-GB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en-GB">
                <a:solidFill>
                  <a:schemeClr val="tx1"/>
                </a:solidFill>
                <a:latin typeface="Century Gothic" panose="020B0502020202020204" pitchFamily="34" charset="0"/>
              </a:rPr>
              <a:t>KS5</a:t>
            </a:r>
            <a:endParaRPr lang="en-GB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Picture 2" descr="Oxford Biomedica">
            <a:extLst>
              <a:ext uri="{FF2B5EF4-FFF2-40B4-BE49-F238E27FC236}">
                <a16:creationId xmlns:a16="http://schemas.microsoft.com/office/drawing/2014/main" id="{70A465B9-C1F3-8256-1B6C-BB69C5CEB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5664" y="4538562"/>
            <a:ext cx="4123446" cy="231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oogle Shape;29;p2" descr="Logo&#10;&#10;Description automatically generated">
            <a:extLst>
              <a:ext uri="{FF2B5EF4-FFF2-40B4-BE49-F238E27FC236}">
                <a16:creationId xmlns:a16="http://schemas.microsoft.com/office/drawing/2014/main" id="{9826FB6B-1409-535A-6CA4-DE6C2F0BE666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357" y="5018763"/>
            <a:ext cx="2698596" cy="1319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BD5CD9-3AC9-6837-C542-35DCDA76D3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8766" y="752531"/>
            <a:ext cx="6127896" cy="149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367837"/>
      </p:ext>
    </p:extLst>
  </p:cSld>
  <p:clrMapOvr>
    <a:masterClrMapping/>
  </p:clrMapOvr>
  <p:transition spd="slow"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1DFB5EB-95A0-4A61-B600-2CA507C795C7}"/>
              </a:ext>
            </a:extLst>
          </p:cNvPr>
          <p:cNvSpPr/>
          <p:nvPr/>
        </p:nvSpPr>
        <p:spPr>
          <a:xfrm>
            <a:off x="494880" y="1535280"/>
            <a:ext cx="3735658" cy="1583714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Oxfordshire's new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careers platform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,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hlinkClick r:id="rId3"/>
              </a:rPr>
              <a:t>Find Your Future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, is the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next step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for you to find out more and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plan your future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here in Oxfordshire.   </a:t>
            </a:r>
          </a:p>
        </p:txBody>
      </p:sp>
      <p:sp>
        <p:nvSpPr>
          <p:cNvPr id="15" name="Shape 114">
            <a:extLst>
              <a:ext uri="{FF2B5EF4-FFF2-40B4-BE49-F238E27FC236}">
                <a16:creationId xmlns:a16="http://schemas.microsoft.com/office/drawing/2014/main" id="{B826E480-9D2D-4565-824B-87C1121E9D97}"/>
              </a:ext>
            </a:extLst>
          </p:cNvPr>
          <p:cNvSpPr/>
          <p:nvPr/>
        </p:nvSpPr>
        <p:spPr>
          <a:xfrm>
            <a:off x="780384" y="196548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Finding help &amp; information</a:t>
            </a:r>
          </a:p>
        </p:txBody>
      </p:sp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3D2CAFAF-3058-4F21-96AE-CC7792036A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21" name="Pentagon 20">
            <a:extLst>
              <a:ext uri="{FF2B5EF4-FFF2-40B4-BE49-F238E27FC236}">
                <a16:creationId xmlns:a16="http://schemas.microsoft.com/office/drawing/2014/main" id="{FADEB494-AAD6-4796-93DC-90C2AFCD4CC8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bg1"/>
              </a:solidFill>
              <a:latin typeface="Century Gothic" panose="020B0502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23" name="Graphic 22" descr="Badge Question Mark with solid fill">
            <a:extLst>
              <a:ext uri="{FF2B5EF4-FFF2-40B4-BE49-F238E27FC236}">
                <a16:creationId xmlns:a16="http://schemas.microsoft.com/office/drawing/2014/main" id="{3C5736E4-4053-4B53-B521-90790C751E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193055"/>
            <a:ext cx="538608" cy="538608"/>
          </a:xfrm>
          <a:prstGeom prst="rect">
            <a:avLst/>
          </a:prstGeom>
        </p:spPr>
      </p:pic>
      <p:pic>
        <p:nvPicPr>
          <p:cNvPr id="9" name="Picture 8">
            <a:hlinkClick r:id="rId3"/>
            <a:extLst>
              <a:ext uri="{FF2B5EF4-FFF2-40B4-BE49-F238E27FC236}">
                <a16:creationId xmlns:a16="http://schemas.microsoft.com/office/drawing/2014/main" id="{2B21D9E2-AA8A-472C-A3FB-4717C14507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398645"/>
            <a:ext cx="4107874" cy="18569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FBEB48-1F07-9DF2-ECFD-BFC854540931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</a:t>
            </a:r>
            <a:r>
              <a:rPr lang="en-GB" sz="8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VotesforSchools</a:t>
            </a:r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hlinkClick r:id="rId8"/>
            <a:extLst>
              <a:ext uri="{FF2B5EF4-FFF2-40B4-BE49-F238E27FC236}">
                <a16:creationId xmlns:a16="http://schemas.microsoft.com/office/drawing/2014/main" id="{696F710A-095F-12CC-BC00-2D36D86336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08052" y="4607081"/>
            <a:ext cx="6127896" cy="149093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5CED60E-3008-323C-45F8-3BF8F2E0032C}"/>
              </a:ext>
            </a:extLst>
          </p:cNvPr>
          <p:cNvSpPr/>
          <p:nvPr/>
        </p:nvSpPr>
        <p:spPr>
          <a:xfrm>
            <a:off x="748863" y="3681020"/>
            <a:ext cx="7609421" cy="635853"/>
          </a:xfrm>
          <a:prstGeom prst="roundRect">
            <a:avLst/>
          </a:prstGeom>
          <a:solidFill>
            <a:srgbClr val="F2C704"/>
          </a:solidFill>
          <a:ln w="28575">
            <a:solidFill>
              <a:srgbClr val="38BE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Navigate your way around the links by clicking on the logo.</a:t>
            </a:r>
          </a:p>
        </p:txBody>
      </p:sp>
    </p:spTree>
    <p:extLst>
      <p:ext uri="{BB962C8B-B14F-4D97-AF65-F5344CB8AC3E}">
        <p14:creationId xmlns:p14="http://schemas.microsoft.com/office/powerpoint/2010/main" val="2180839097"/>
      </p:ext>
    </p:extLst>
  </p:cSld>
  <p:clrMapOvr>
    <a:masterClrMapping/>
  </p:clrMapOvr>
  <p:transition spd="slow"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7F9E1BA-74CC-974E-2D4D-64CE499CBA11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EA17026-6313-1231-8A92-8015103D757F}"/>
              </a:ext>
            </a:extLst>
          </p:cNvPr>
          <p:cNvSpPr txBox="1">
            <a:spLocks/>
          </p:cNvSpPr>
          <p:nvPr/>
        </p:nvSpPr>
        <p:spPr>
          <a:xfrm>
            <a:off x="594852" y="3821290"/>
            <a:ext cx="7954296" cy="8031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i="1" dirty="0">
                <a:latin typeface="Century Gothic" panose="020B0502020202020204" pitchFamily="34" charset="0"/>
                <a:cs typeface="Arial" panose="020B0604020202020204" pitchFamily="34" charset="0"/>
              </a:rPr>
              <a:t>In association with Oxford Biomedica</a:t>
            </a:r>
          </a:p>
          <a:p>
            <a:pPr algn="ctr"/>
            <a:r>
              <a:rPr lang="en-GB" sz="2000" i="1" dirty="0">
                <a:latin typeface="Century Gothic" panose="020B0502020202020204" pitchFamily="34" charset="0"/>
                <a:cs typeface="Arial" panose="020B0604020202020204" pitchFamily="34" charset="0"/>
              </a:rPr>
              <a:t>Written by VotesforSchools  </a:t>
            </a:r>
            <a:endParaRPr lang="en-GB" i="1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F52239A-2819-DA37-BF9A-9B6FD06C4818}"/>
              </a:ext>
            </a:extLst>
          </p:cNvPr>
          <p:cNvSpPr txBox="1">
            <a:spLocks/>
          </p:cNvSpPr>
          <p:nvPr/>
        </p:nvSpPr>
        <p:spPr>
          <a:xfrm>
            <a:off x="594852" y="2801547"/>
            <a:ext cx="7954296" cy="10634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Appendix: Summary of DNA technology </a:t>
            </a:r>
          </a:p>
        </p:txBody>
      </p:sp>
      <p:pic>
        <p:nvPicPr>
          <p:cNvPr id="6" name="Picture 2" descr="Oxford Biomedica">
            <a:extLst>
              <a:ext uri="{FF2B5EF4-FFF2-40B4-BE49-F238E27FC236}">
                <a16:creationId xmlns:a16="http://schemas.microsoft.com/office/drawing/2014/main" id="{B92FDEAD-0EDF-061A-6831-4B43BD6B2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5664" y="4538562"/>
            <a:ext cx="4123446" cy="231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oogle Shape;29;p2" descr="Logo&#10;&#10;Description automatically generated">
            <a:extLst>
              <a:ext uri="{FF2B5EF4-FFF2-40B4-BE49-F238E27FC236}">
                <a16:creationId xmlns:a16="http://schemas.microsoft.com/office/drawing/2014/main" id="{B1CD858E-8E27-5131-7A33-2B45B3AF4CA1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357" y="5018763"/>
            <a:ext cx="2698596" cy="1319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B59C11-C908-808A-C885-8C6A9908E2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8766" y="752531"/>
            <a:ext cx="6127896" cy="149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181565"/>
      </p:ext>
    </p:extLst>
  </p:cSld>
  <p:clrMapOvr>
    <a:masterClrMapping/>
  </p:clrMapOvr>
  <p:transition spd="slow"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212A622-598F-45CE-AE34-9621CE97E9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A19278-998D-3714-C35B-59A06270B1B0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hape 114">
            <a:extLst>
              <a:ext uri="{FF2B5EF4-FFF2-40B4-BE49-F238E27FC236}">
                <a16:creationId xmlns:a16="http://schemas.microsoft.com/office/drawing/2014/main" id="{D5C8C535-E107-1AFE-4833-F844A0F59B8C}"/>
              </a:ext>
            </a:extLst>
          </p:cNvPr>
          <p:cNvSpPr/>
          <p:nvPr/>
        </p:nvSpPr>
        <p:spPr>
          <a:xfrm>
            <a:off x="780384" y="196548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Appendix: Summary</a:t>
            </a:r>
          </a:p>
        </p:txBody>
      </p:sp>
      <p:sp>
        <p:nvSpPr>
          <p:cNvPr id="5" name="Pentagon 20">
            <a:extLst>
              <a:ext uri="{FF2B5EF4-FFF2-40B4-BE49-F238E27FC236}">
                <a16:creationId xmlns:a16="http://schemas.microsoft.com/office/drawing/2014/main" id="{8EB6997C-1DF6-CB97-9248-959AF73FF5D6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bg1"/>
              </a:solidFill>
              <a:latin typeface="Century Gothic" panose="020B0502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7" name="Graphic 6" descr="Information with solid fill">
            <a:extLst>
              <a:ext uri="{FF2B5EF4-FFF2-40B4-BE49-F238E27FC236}">
                <a16:creationId xmlns:a16="http://schemas.microsoft.com/office/drawing/2014/main" id="{A6FA66B3-3230-E63B-9D70-7F7E82736A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9800" y="186594"/>
            <a:ext cx="540000" cy="540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9940206-EAC2-7DED-373F-AB59BF0F3D29}"/>
              </a:ext>
            </a:extLst>
          </p:cNvPr>
          <p:cNvSpPr/>
          <p:nvPr/>
        </p:nvSpPr>
        <p:spPr>
          <a:xfrm>
            <a:off x="154802" y="1002485"/>
            <a:ext cx="1892207" cy="468000"/>
          </a:xfrm>
          <a:prstGeom prst="roundRect">
            <a:avLst/>
          </a:prstGeom>
          <a:solidFill>
            <a:srgbClr val="38BEAB"/>
          </a:solidFill>
          <a:ln w="28575">
            <a:solidFill>
              <a:srgbClr val="B6DA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Isolation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BF46934-28B5-E0E8-AC15-3EB692490952}"/>
              </a:ext>
            </a:extLst>
          </p:cNvPr>
          <p:cNvSpPr/>
          <p:nvPr/>
        </p:nvSpPr>
        <p:spPr>
          <a:xfrm>
            <a:off x="2182091" y="1002485"/>
            <a:ext cx="6807106" cy="46800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of the DNA containing the required gene. </a:t>
            </a:r>
            <a:endParaRPr lang="en-US" sz="1600" dirty="0">
              <a:solidFill>
                <a:schemeClr val="tx1"/>
              </a:solidFill>
              <a:latin typeface="Century Gothic" panose="020B0502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ED2EFAF-AA95-1466-4AAC-2D48FA69257F}"/>
              </a:ext>
            </a:extLst>
          </p:cNvPr>
          <p:cNvSpPr/>
          <p:nvPr/>
        </p:nvSpPr>
        <p:spPr>
          <a:xfrm>
            <a:off x="154802" y="1599516"/>
            <a:ext cx="1892207" cy="468000"/>
          </a:xfrm>
          <a:prstGeom prst="roundRect">
            <a:avLst/>
          </a:prstGeom>
          <a:solidFill>
            <a:srgbClr val="38BEAB"/>
          </a:solidFill>
          <a:ln w="28575">
            <a:solidFill>
              <a:srgbClr val="B6DA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Insertion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2CE3C73-D5A8-E9C6-EF1A-5E033473CEA2}"/>
              </a:ext>
            </a:extLst>
          </p:cNvPr>
          <p:cNvSpPr/>
          <p:nvPr/>
        </p:nvSpPr>
        <p:spPr>
          <a:xfrm>
            <a:off x="2182091" y="1597182"/>
            <a:ext cx="6807106" cy="46800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of the DNA into a vector.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5C00089-E047-9EF7-D978-0DEAD1D65C38}"/>
              </a:ext>
            </a:extLst>
          </p:cNvPr>
          <p:cNvSpPr/>
          <p:nvPr/>
        </p:nvSpPr>
        <p:spPr>
          <a:xfrm>
            <a:off x="154802" y="2196547"/>
            <a:ext cx="1892207" cy="468000"/>
          </a:xfrm>
          <a:prstGeom prst="roundRect">
            <a:avLst/>
          </a:prstGeom>
          <a:solidFill>
            <a:srgbClr val="38BEAB"/>
          </a:solidFill>
          <a:ln w="28575">
            <a:solidFill>
              <a:srgbClr val="B6DA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Transformation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9099D7D-1AF1-2E06-6C97-0B396B5ECBAC}"/>
              </a:ext>
            </a:extLst>
          </p:cNvPr>
          <p:cNvSpPr/>
          <p:nvPr/>
        </p:nvSpPr>
        <p:spPr>
          <a:xfrm>
            <a:off x="2182091" y="2194213"/>
            <a:ext cx="6807106" cy="46800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Transfer of DNA into a suitable host. 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28E27F0-24A8-A72E-788D-B1665F8098DF}"/>
              </a:ext>
            </a:extLst>
          </p:cNvPr>
          <p:cNvSpPr/>
          <p:nvPr/>
        </p:nvSpPr>
        <p:spPr>
          <a:xfrm>
            <a:off x="154802" y="2793578"/>
            <a:ext cx="1892207" cy="468000"/>
          </a:xfrm>
          <a:prstGeom prst="roundRect">
            <a:avLst/>
          </a:prstGeom>
          <a:solidFill>
            <a:srgbClr val="38BEAB"/>
          </a:solidFill>
          <a:ln w="28575">
            <a:solidFill>
              <a:srgbClr val="B6DA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Identification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4EAC690-B97D-B6D1-5AB3-70D1C4EB1804}"/>
              </a:ext>
            </a:extLst>
          </p:cNvPr>
          <p:cNvSpPr/>
          <p:nvPr/>
        </p:nvSpPr>
        <p:spPr>
          <a:xfrm>
            <a:off x="2182091" y="2799151"/>
            <a:ext cx="6807106" cy="46800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Finding those host organisms containing the vector and DNA (by use of gene markers). 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E38DBA9-61EB-FE23-000C-21A605357CB7}"/>
              </a:ext>
            </a:extLst>
          </p:cNvPr>
          <p:cNvSpPr/>
          <p:nvPr/>
        </p:nvSpPr>
        <p:spPr>
          <a:xfrm>
            <a:off x="154802" y="3390609"/>
            <a:ext cx="1892207" cy="468000"/>
          </a:xfrm>
          <a:prstGeom prst="roundRect">
            <a:avLst/>
          </a:prstGeom>
          <a:solidFill>
            <a:srgbClr val="38BEAB"/>
          </a:solidFill>
          <a:ln w="28575">
            <a:solidFill>
              <a:srgbClr val="B6DA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Growth/Cloning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1B40B95-638F-9F09-8959-6182779C4C10}"/>
              </a:ext>
            </a:extLst>
          </p:cNvPr>
          <p:cNvSpPr/>
          <p:nvPr/>
        </p:nvSpPr>
        <p:spPr>
          <a:xfrm>
            <a:off x="2182091" y="3385625"/>
            <a:ext cx="6807106" cy="46800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of the successful host cells. 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F6DE1AB-E48B-26EE-FF8C-E9D991B394E8}"/>
              </a:ext>
            </a:extLst>
          </p:cNvPr>
          <p:cNvSpPr/>
          <p:nvPr/>
        </p:nvSpPr>
        <p:spPr>
          <a:xfrm>
            <a:off x="154802" y="4123604"/>
            <a:ext cx="4183281" cy="1066712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100" algn="ctr">
              <a:buClr>
                <a:schemeClr val="dk1"/>
              </a:buClr>
              <a:buSzPts val="2200"/>
            </a:pP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DNA from different source can be joined together </a:t>
            </a:r>
            <a:r>
              <a:rPr lang="en-GB" sz="1600" b="1" i="1" u="sng" dirty="0">
                <a:solidFill>
                  <a:schemeClr val="tx1"/>
                </a:solidFill>
                <a:latin typeface="Century Gothic" panose="020B0502020202020204" pitchFamily="34" charset="0"/>
              </a:rPr>
              <a:t>if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 they have the same sticky ends (the same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recognition site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).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4B6D08F-A15B-8CAE-9935-5FC305EC6EA6}"/>
              </a:ext>
            </a:extLst>
          </p:cNvPr>
          <p:cNvSpPr/>
          <p:nvPr/>
        </p:nvSpPr>
        <p:spPr>
          <a:xfrm>
            <a:off x="4805916" y="4123604"/>
            <a:ext cx="4183281" cy="1066712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100" algn="ctr">
              <a:spcBef>
                <a:spcPts val="560"/>
              </a:spcBef>
              <a:buClr>
                <a:schemeClr val="dk1"/>
              </a:buClr>
              <a:buSzPts val="2200"/>
            </a:pP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In order to have the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same sticky ends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,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they must have been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cut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 using the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same restriction endonuclease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E2D4229-DE70-98DB-852C-2697DBB7FE29}"/>
              </a:ext>
            </a:extLst>
          </p:cNvPr>
          <p:cNvSpPr/>
          <p:nvPr/>
        </p:nvSpPr>
        <p:spPr>
          <a:xfrm>
            <a:off x="154802" y="5430457"/>
            <a:ext cx="4183281" cy="1066712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100" algn="ctr">
              <a:spcBef>
                <a:spcPts val="560"/>
              </a:spcBef>
              <a:buClr>
                <a:schemeClr val="dk1"/>
              </a:buClr>
              <a:buSzPts val="2200"/>
            </a:pP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Sticky ends are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joined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 together using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DNA ligase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 to join the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sugar-phosphate backbone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 together.</a:t>
            </a:r>
            <a:endParaRPr lang="en-GB"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0FDCD49-7A3E-EEDA-0025-DE96C156698D}"/>
              </a:ext>
            </a:extLst>
          </p:cNvPr>
          <p:cNvSpPr/>
          <p:nvPr/>
        </p:nvSpPr>
        <p:spPr>
          <a:xfrm>
            <a:off x="4805916" y="5430457"/>
            <a:ext cx="4183281" cy="1066712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100" algn="ctr">
              <a:spcBef>
                <a:spcPts val="560"/>
              </a:spcBef>
              <a:buClr>
                <a:schemeClr val="dk1"/>
              </a:buClr>
              <a:buSzPts val="2200"/>
            </a:pP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The new DNA molecule is called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recombinant DNA.</a:t>
            </a:r>
            <a:endParaRPr lang="en-GB" sz="16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88367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4" grpId="0" animBg="1"/>
      <p:bldP spid="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ABA0BE-0ED5-448A-935A-DA4507A20403}"/>
              </a:ext>
            </a:extLst>
          </p:cNvPr>
          <p:cNvSpPr/>
          <p:nvPr/>
        </p:nvSpPr>
        <p:spPr>
          <a:xfrm>
            <a:off x="154802" y="1002485"/>
            <a:ext cx="5154953" cy="1067754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342900" algn="ctr">
              <a:buSzPts val="1800"/>
            </a:pP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For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transcription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 of any gene to take place,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RNA polymerase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must attach to the DNA near a gene. This is known as a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promoter region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. 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212A622-598F-45CE-AE34-9621CE97E9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A19278-998D-3714-C35B-59A06270B1B0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CAECD68-43EA-4E67-179B-239C0B120602}"/>
              </a:ext>
            </a:extLst>
          </p:cNvPr>
          <p:cNvSpPr/>
          <p:nvPr/>
        </p:nvSpPr>
        <p:spPr>
          <a:xfrm>
            <a:off x="154801" y="2349000"/>
            <a:ext cx="5154954" cy="1067694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342900" algn="ctr">
              <a:buSzPts val="1800"/>
            </a:pP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If we want our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DNA fragment to be transcribed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, we need to attach it to the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necessary promoter region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in order to start the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process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6B1552A-8B3E-1DDA-6ED6-DB50F528CBDC}"/>
              </a:ext>
            </a:extLst>
          </p:cNvPr>
          <p:cNvSpPr/>
          <p:nvPr/>
        </p:nvSpPr>
        <p:spPr>
          <a:xfrm>
            <a:off x="154802" y="3695455"/>
            <a:ext cx="8834396" cy="1026555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342900" algn="ctr">
              <a:buSzPts val="1800"/>
            </a:pP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There is a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similar process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when we finish transcription, known as the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terminator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. Again, we need to ensure we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attach a terminator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region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 to the other end of our DNA fragment to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stop transcription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FBD67AF-4413-44F4-4308-639049DF955C}"/>
              </a:ext>
            </a:extLst>
          </p:cNvPr>
          <p:cNvSpPr/>
          <p:nvPr/>
        </p:nvSpPr>
        <p:spPr>
          <a:xfrm>
            <a:off x="154802" y="5122113"/>
            <a:ext cx="1892207" cy="468000"/>
          </a:xfrm>
          <a:prstGeom prst="roundRect">
            <a:avLst/>
          </a:prstGeom>
          <a:solidFill>
            <a:srgbClr val="38BEAB"/>
          </a:solidFill>
          <a:ln w="28575">
            <a:solidFill>
              <a:srgbClr val="B6DA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Vector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1B14F37-C992-D99D-C873-EB55AB9A2C13}"/>
              </a:ext>
            </a:extLst>
          </p:cNvPr>
          <p:cNvSpPr/>
          <p:nvPr/>
        </p:nvSpPr>
        <p:spPr>
          <a:xfrm>
            <a:off x="2182091" y="5122113"/>
            <a:ext cx="6807106" cy="46800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Used to transport DNA into a host cell.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FFC3FF0-CA6E-1680-C574-1135EC9F89DD}"/>
              </a:ext>
            </a:extLst>
          </p:cNvPr>
          <p:cNvSpPr/>
          <p:nvPr/>
        </p:nvSpPr>
        <p:spPr>
          <a:xfrm>
            <a:off x="154802" y="5881180"/>
            <a:ext cx="1892207" cy="468000"/>
          </a:xfrm>
          <a:prstGeom prst="roundRect">
            <a:avLst/>
          </a:prstGeom>
          <a:solidFill>
            <a:srgbClr val="38BEAB"/>
          </a:solidFill>
          <a:ln w="28575">
            <a:solidFill>
              <a:srgbClr val="B6DA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Plasmid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616DD9F-B659-8CA4-3710-67DCF1206272}"/>
              </a:ext>
            </a:extLst>
          </p:cNvPr>
          <p:cNvSpPr/>
          <p:nvPr/>
        </p:nvSpPr>
        <p:spPr>
          <a:xfrm>
            <a:off x="2182091" y="5756009"/>
            <a:ext cx="6807106" cy="718342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The most commonly used vector. A circular piece of DNA found in bacteria.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Plasmids are useful because they nearly always contain antibiotic resistance genes (see subsequent slides).</a:t>
            </a:r>
          </a:p>
        </p:txBody>
      </p:sp>
      <p:sp>
        <p:nvSpPr>
          <p:cNvPr id="20" name="Shape 114">
            <a:extLst>
              <a:ext uri="{FF2B5EF4-FFF2-40B4-BE49-F238E27FC236}">
                <a16:creationId xmlns:a16="http://schemas.microsoft.com/office/drawing/2014/main" id="{62C0B941-C785-5FD4-481C-A9B69C2BA8E9}"/>
              </a:ext>
            </a:extLst>
          </p:cNvPr>
          <p:cNvSpPr/>
          <p:nvPr/>
        </p:nvSpPr>
        <p:spPr>
          <a:xfrm>
            <a:off x="780384" y="196548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Appendix: Summary</a:t>
            </a:r>
          </a:p>
        </p:txBody>
      </p:sp>
      <p:sp>
        <p:nvSpPr>
          <p:cNvPr id="21" name="Pentagon 20">
            <a:extLst>
              <a:ext uri="{FF2B5EF4-FFF2-40B4-BE49-F238E27FC236}">
                <a16:creationId xmlns:a16="http://schemas.microsoft.com/office/drawing/2014/main" id="{55565AE3-78AF-EC23-40D3-67C6BB42C113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bg1"/>
              </a:solidFill>
              <a:latin typeface="Century Gothic" panose="020B0502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22" name="Graphic 21" descr="Information with solid fill">
            <a:extLst>
              <a:ext uri="{FF2B5EF4-FFF2-40B4-BE49-F238E27FC236}">
                <a16:creationId xmlns:a16="http://schemas.microsoft.com/office/drawing/2014/main" id="{D94EE1DC-6CB5-D57B-3A8D-20BEF24041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9800" y="186594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16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/>
      <p:bldP spid="16" grpId="0" animBg="1"/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212A622-598F-45CE-AE34-9621CE97E9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A19278-998D-3714-C35B-59A06270B1B0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5D80E6B-E47F-2A7B-E062-5DF489CBA369}"/>
              </a:ext>
            </a:extLst>
          </p:cNvPr>
          <p:cNvSpPr/>
          <p:nvPr/>
        </p:nvSpPr>
        <p:spPr>
          <a:xfrm>
            <a:off x="154803" y="3108062"/>
            <a:ext cx="3087160" cy="1156312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0800" algn="ctr">
              <a:lnSpc>
                <a:spcPct val="100000"/>
              </a:lnSpc>
              <a:buClr>
                <a:schemeClr val="dk1"/>
              </a:buClr>
              <a:buSzPts val="2400"/>
            </a:pP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The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plasmids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 must be reintroduced into the host cell (e.g. bacteria).</a:t>
            </a:r>
          </a:p>
        </p:txBody>
      </p:sp>
      <p:sp>
        <p:nvSpPr>
          <p:cNvPr id="4" name="Shape 114">
            <a:extLst>
              <a:ext uri="{FF2B5EF4-FFF2-40B4-BE49-F238E27FC236}">
                <a16:creationId xmlns:a16="http://schemas.microsoft.com/office/drawing/2014/main" id="{00AC6A9B-9D60-5993-EC05-F4A8D83DEEAA}"/>
              </a:ext>
            </a:extLst>
          </p:cNvPr>
          <p:cNvSpPr/>
          <p:nvPr/>
        </p:nvSpPr>
        <p:spPr>
          <a:xfrm>
            <a:off x="780384" y="196548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Appendix: Summary</a:t>
            </a:r>
          </a:p>
        </p:txBody>
      </p:sp>
      <p:sp>
        <p:nvSpPr>
          <p:cNvPr id="5" name="Pentagon 20">
            <a:extLst>
              <a:ext uri="{FF2B5EF4-FFF2-40B4-BE49-F238E27FC236}">
                <a16:creationId xmlns:a16="http://schemas.microsoft.com/office/drawing/2014/main" id="{47CAFC18-AE05-C47B-C571-39607E2CD59C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bg1"/>
              </a:solidFill>
              <a:latin typeface="Century Gothic" panose="020B0502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7" name="Graphic 6" descr="Information with solid fill">
            <a:extLst>
              <a:ext uri="{FF2B5EF4-FFF2-40B4-BE49-F238E27FC236}">
                <a16:creationId xmlns:a16="http://schemas.microsoft.com/office/drawing/2014/main" id="{FFBDE999-2D61-0C90-9BE0-5BC902381E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9800" y="186594"/>
            <a:ext cx="540000" cy="540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B3000C0-5899-5F11-9CF2-AD69F7950289}"/>
              </a:ext>
            </a:extLst>
          </p:cNvPr>
          <p:cNvSpPr/>
          <p:nvPr/>
        </p:nvSpPr>
        <p:spPr>
          <a:xfrm>
            <a:off x="154803" y="1002485"/>
            <a:ext cx="4209379" cy="1284664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5400" algn="ctr">
              <a:buClr>
                <a:schemeClr val="dk1"/>
              </a:buClr>
              <a:buSzPts val="2400"/>
            </a:pP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One of the antibiotic resistant genes is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disrupted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when the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restriction enzymes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cuts open the plasmid.</a:t>
            </a:r>
            <a:endParaRPr lang="en-GB" sz="16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8B86952-4357-8175-7829-D69E5A92B16C}"/>
              </a:ext>
            </a:extLst>
          </p:cNvPr>
          <p:cNvSpPr/>
          <p:nvPr/>
        </p:nvSpPr>
        <p:spPr>
          <a:xfrm>
            <a:off x="4779821" y="1004598"/>
            <a:ext cx="4209378" cy="1284664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5400" algn="ctr">
              <a:spcBef>
                <a:spcPts val="560"/>
              </a:spcBef>
              <a:buClr>
                <a:schemeClr val="dk1"/>
              </a:buClr>
              <a:buSzPts val="2400"/>
            </a:pP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The other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antibiotic resistant gene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is used in selection of the correct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host cells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</a:t>
            </a:r>
            <a:endParaRPr lang="en-GB" sz="16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BB604D-EDB0-8D7E-B88B-D174CDAF50BE}"/>
              </a:ext>
            </a:extLst>
          </p:cNvPr>
          <p:cNvSpPr txBox="1"/>
          <p:nvPr/>
        </p:nvSpPr>
        <p:spPr>
          <a:xfrm>
            <a:off x="2362222" y="2558704"/>
            <a:ext cx="4419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Century Gothic" panose="020B0502020202020204" pitchFamily="34" charset="0"/>
              </a:rPr>
              <a:t>Transformation (Stage 3)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4ED11DD-EE03-A880-9E9E-561B381452E0}"/>
              </a:ext>
            </a:extLst>
          </p:cNvPr>
          <p:cNvSpPr/>
          <p:nvPr/>
        </p:nvSpPr>
        <p:spPr>
          <a:xfrm>
            <a:off x="3549485" y="3108061"/>
            <a:ext cx="2045029" cy="1156313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0800" algn="ctr">
              <a:lnSpc>
                <a:spcPct val="100000"/>
              </a:lnSpc>
              <a:spcBef>
                <a:spcPts val="640"/>
              </a:spcBef>
              <a:buClr>
                <a:schemeClr val="dk1"/>
              </a:buClr>
              <a:buSzPts val="2400"/>
            </a:pP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This process is called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transformation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68FDFAD-ECF6-70B5-6536-B471AFB329D2}"/>
              </a:ext>
            </a:extLst>
          </p:cNvPr>
          <p:cNvSpPr/>
          <p:nvPr/>
        </p:nvSpPr>
        <p:spPr>
          <a:xfrm>
            <a:off x="5902036" y="3108062"/>
            <a:ext cx="3087159" cy="1156312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0800" algn="ctr">
              <a:lnSpc>
                <a:spcPct val="100000"/>
              </a:lnSpc>
              <a:spcBef>
                <a:spcPts val="640"/>
              </a:spcBef>
              <a:buClr>
                <a:schemeClr val="dk1"/>
              </a:buClr>
              <a:buSzPts val="2400"/>
            </a:pP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However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not all the bacterial cells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will have the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desired gene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at the end of the process.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60BE6E5-D2DA-A965-4574-2446AD6C0128}"/>
              </a:ext>
            </a:extLst>
          </p:cNvPr>
          <p:cNvSpPr/>
          <p:nvPr/>
        </p:nvSpPr>
        <p:spPr>
          <a:xfrm>
            <a:off x="154803" y="5118097"/>
            <a:ext cx="3394682" cy="1334658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SzPts val="2400"/>
            </a:pP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Plasmids and bacterial cells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are mixed together in a medium containing calcium ions.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0D4BAA-EF53-63BB-BE18-C4CF1E9D6C8F}"/>
              </a:ext>
            </a:extLst>
          </p:cNvPr>
          <p:cNvSpPr txBox="1"/>
          <p:nvPr/>
        </p:nvSpPr>
        <p:spPr>
          <a:xfrm>
            <a:off x="2362222" y="4568739"/>
            <a:ext cx="4419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81000" algn="ctr">
              <a:buSzPts val="2400"/>
            </a:pPr>
            <a:r>
              <a:rPr lang="en-GB" sz="18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Reintroducing the plasmid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429F4BA-CA87-899B-9C7A-6C6747C319C2}"/>
              </a:ext>
            </a:extLst>
          </p:cNvPr>
          <p:cNvSpPr/>
          <p:nvPr/>
        </p:nvSpPr>
        <p:spPr>
          <a:xfrm>
            <a:off x="3834246" y="5118097"/>
            <a:ext cx="5154950" cy="1334658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SzPts val="2400"/>
            </a:pP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Calcium ions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, combined with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temperature change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, makes the bacterial membrane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permeable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 and therefore allows the plasmids to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pass through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into the cytoplasm.</a:t>
            </a:r>
          </a:p>
        </p:txBody>
      </p:sp>
    </p:spTree>
    <p:extLst>
      <p:ext uri="{BB962C8B-B14F-4D97-AF65-F5344CB8AC3E}">
        <p14:creationId xmlns:p14="http://schemas.microsoft.com/office/powerpoint/2010/main" val="78835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/>
      <p:bldP spid="12" grpId="0" animBg="1"/>
      <p:bldP spid="13" grpId="0" animBg="1"/>
      <p:bldP spid="14" grpId="0" animBg="1"/>
      <p:bldP spid="15" grpId="0"/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212A622-598F-45CE-AE34-9621CE97E9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A19278-998D-3714-C35B-59A06270B1B0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oogle Shape;405;p67">
            <a:extLst>
              <a:ext uri="{FF2B5EF4-FFF2-40B4-BE49-F238E27FC236}">
                <a16:creationId xmlns:a16="http://schemas.microsoft.com/office/drawing/2014/main" id="{2A868483-5B73-E720-4214-F845A0A09FA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215" y="2889272"/>
            <a:ext cx="8001569" cy="180929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114">
            <a:extLst>
              <a:ext uri="{FF2B5EF4-FFF2-40B4-BE49-F238E27FC236}">
                <a16:creationId xmlns:a16="http://schemas.microsoft.com/office/drawing/2014/main" id="{C21A9D34-CCB1-EBD3-5157-FB5841D76CC1}"/>
              </a:ext>
            </a:extLst>
          </p:cNvPr>
          <p:cNvSpPr/>
          <p:nvPr/>
        </p:nvSpPr>
        <p:spPr>
          <a:xfrm>
            <a:off x="780384" y="196548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Appendix: Summary</a:t>
            </a:r>
          </a:p>
        </p:txBody>
      </p:sp>
      <p:sp>
        <p:nvSpPr>
          <p:cNvPr id="7" name="Pentagon 20">
            <a:extLst>
              <a:ext uri="{FF2B5EF4-FFF2-40B4-BE49-F238E27FC236}">
                <a16:creationId xmlns:a16="http://schemas.microsoft.com/office/drawing/2014/main" id="{DFFDEC2E-5CA3-0FE0-D594-DE0C1A786034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bg1"/>
              </a:solidFill>
              <a:latin typeface="Century Gothic" panose="020B0502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8" name="Graphic 7" descr="Information with solid fill">
            <a:extLst>
              <a:ext uri="{FF2B5EF4-FFF2-40B4-BE49-F238E27FC236}">
                <a16:creationId xmlns:a16="http://schemas.microsoft.com/office/drawing/2014/main" id="{F6BE0E51-3CC1-341A-A1BC-299BDF403B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9800" y="186594"/>
            <a:ext cx="540000" cy="540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AA67445-B28E-35B7-463F-0F914D6F4947}"/>
              </a:ext>
            </a:extLst>
          </p:cNvPr>
          <p:cNvSpPr/>
          <p:nvPr/>
        </p:nvSpPr>
        <p:spPr>
          <a:xfrm>
            <a:off x="571215" y="1648763"/>
            <a:ext cx="2593825" cy="982556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349250" algn="ctr">
              <a:buSzPts val="1900"/>
            </a:pP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Not all the bacterial cells end up with the desired gene.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DFC90AA-9B86-9403-D622-692E7B9A1672}"/>
              </a:ext>
            </a:extLst>
          </p:cNvPr>
          <p:cNvSpPr/>
          <p:nvPr/>
        </p:nvSpPr>
        <p:spPr>
          <a:xfrm>
            <a:off x="3356838" y="1648763"/>
            <a:ext cx="5215946" cy="982556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SzPts val="1900"/>
            </a:pP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Only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a few bacterial cells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(can be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as little as 1%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)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take up the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plasmids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 when the 2 are mixed.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F4B076B-F86C-4774-5DDE-67A0B6441899}"/>
              </a:ext>
            </a:extLst>
          </p:cNvPr>
          <p:cNvSpPr/>
          <p:nvPr/>
        </p:nvSpPr>
        <p:spPr>
          <a:xfrm>
            <a:off x="571215" y="4956522"/>
            <a:ext cx="8001569" cy="982556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SzPts val="1900"/>
            </a:pP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Some plasmids will have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closed up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again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without incorporating the DNA fragment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. Sometimes the DNA fragment ends can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join together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to form its own plasmid.</a:t>
            </a:r>
          </a:p>
        </p:txBody>
      </p:sp>
    </p:spTree>
    <p:extLst>
      <p:ext uri="{BB962C8B-B14F-4D97-AF65-F5344CB8AC3E}">
        <p14:creationId xmlns:p14="http://schemas.microsoft.com/office/powerpoint/2010/main" val="23021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ue DNA test tubes">
            <a:extLst>
              <a:ext uri="{FF2B5EF4-FFF2-40B4-BE49-F238E27FC236}">
                <a16:creationId xmlns:a16="http://schemas.microsoft.com/office/drawing/2014/main" id="{A5128B8B-8789-D43A-C135-F6ADF16EDB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96738"/>
            <a:ext cx="9144000" cy="5961262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212A622-598F-45CE-AE34-9621CE97E9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B3A33AE-0EEE-4992-829C-1C7C7533FD69}"/>
              </a:ext>
            </a:extLst>
          </p:cNvPr>
          <p:cNvSpPr/>
          <p:nvPr/>
        </p:nvSpPr>
        <p:spPr>
          <a:xfrm>
            <a:off x="452123" y="5085510"/>
            <a:ext cx="3388539" cy="1393156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Errors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 can occur in the gene sequence which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leads to a mutation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. They can be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spontaneous or inherited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.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4826A28-0B4A-671F-E425-E15FB9E4899F}"/>
              </a:ext>
            </a:extLst>
          </p:cNvPr>
          <p:cNvSpPr/>
          <p:nvPr/>
        </p:nvSpPr>
        <p:spPr>
          <a:xfrm>
            <a:off x="483689" y="1265871"/>
            <a:ext cx="2096575" cy="1393156"/>
          </a:xfrm>
          <a:prstGeom prst="roundRect">
            <a:avLst/>
          </a:prstGeom>
          <a:solidFill>
            <a:srgbClr val="F2C704"/>
          </a:solidFill>
          <a:ln w="28575">
            <a:solidFill>
              <a:srgbClr val="38BE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Discuss (2-3 mins)</a:t>
            </a:r>
          </a:p>
          <a:p>
            <a:pPr algn="ctr"/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What happens when genes mutate?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A19278-998D-3714-C35B-59A06270B1B0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EA81D66-FFF4-9418-F74B-8BB9D028CF8F}"/>
              </a:ext>
            </a:extLst>
          </p:cNvPr>
          <p:cNvSpPr/>
          <p:nvPr/>
        </p:nvSpPr>
        <p:spPr>
          <a:xfrm>
            <a:off x="3063951" y="1265871"/>
            <a:ext cx="2556336" cy="1394324"/>
          </a:xfrm>
          <a:prstGeom prst="roundRect">
            <a:avLst/>
          </a:prstGeom>
          <a:solidFill>
            <a:srgbClr val="38BEAB"/>
          </a:solidFill>
          <a:ln w="28575">
            <a:solidFill>
              <a:srgbClr val="B6DA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Definition: Mutation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A change in the structure or number of chromosomes or genes.  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2E8D6AE-2CD0-48FC-F481-EF504C5F296F}"/>
              </a:ext>
            </a:extLst>
          </p:cNvPr>
          <p:cNvSpPr/>
          <p:nvPr/>
        </p:nvSpPr>
        <p:spPr>
          <a:xfrm>
            <a:off x="6103975" y="1265871"/>
            <a:ext cx="2556336" cy="1394325"/>
          </a:xfrm>
          <a:prstGeom prst="roundRect">
            <a:avLst/>
          </a:prstGeom>
          <a:solidFill>
            <a:srgbClr val="38BEAB"/>
          </a:solidFill>
          <a:ln w="28575">
            <a:solidFill>
              <a:srgbClr val="B6DA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Definition: Genetic mutation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Genetic conditions passed from the parent to the child.   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3802EDD-E9B4-17A6-B986-FEE6DED0C3DA}"/>
              </a:ext>
            </a:extLst>
          </p:cNvPr>
          <p:cNvSpPr/>
          <p:nvPr/>
        </p:nvSpPr>
        <p:spPr>
          <a:xfrm>
            <a:off x="4292785" y="5085510"/>
            <a:ext cx="4399092" cy="1393156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Some errors can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cause disease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The incorrect instructions for protein can result in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no protein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being made or the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protein not working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.  </a:t>
            </a:r>
          </a:p>
        </p:txBody>
      </p:sp>
      <p:sp>
        <p:nvSpPr>
          <p:cNvPr id="8" name="Pentagon 20">
            <a:extLst>
              <a:ext uri="{FF2B5EF4-FFF2-40B4-BE49-F238E27FC236}">
                <a16:creationId xmlns:a16="http://schemas.microsoft.com/office/drawing/2014/main" id="{184DC451-E4F1-CE71-CC0B-9331D855F40C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2</a:t>
            </a:r>
          </a:p>
        </p:txBody>
      </p:sp>
      <p:sp>
        <p:nvSpPr>
          <p:cNvPr id="12" name="Shape 114">
            <a:extLst>
              <a:ext uri="{FF2B5EF4-FFF2-40B4-BE49-F238E27FC236}">
                <a16:creationId xmlns:a16="http://schemas.microsoft.com/office/drawing/2014/main" id="{5FF12932-B3CB-B644-F11A-5B0ACFC1316E}"/>
              </a:ext>
            </a:extLst>
          </p:cNvPr>
          <p:cNvSpPr/>
          <p:nvPr/>
        </p:nvSpPr>
        <p:spPr>
          <a:xfrm>
            <a:off x="780382" y="195913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Why are genes important?</a:t>
            </a:r>
          </a:p>
        </p:txBody>
      </p:sp>
    </p:spTree>
    <p:extLst>
      <p:ext uri="{BB962C8B-B14F-4D97-AF65-F5344CB8AC3E}">
        <p14:creationId xmlns:p14="http://schemas.microsoft.com/office/powerpoint/2010/main" val="219251376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 animBg="1"/>
      <p:bldP spid="4" grpId="0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212A622-598F-45CE-AE34-9621CE97E9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A19278-998D-3714-C35B-59A06270B1B0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oogle Shape;405;p67">
            <a:extLst>
              <a:ext uri="{FF2B5EF4-FFF2-40B4-BE49-F238E27FC236}">
                <a16:creationId xmlns:a16="http://schemas.microsoft.com/office/drawing/2014/main" id="{2A868483-5B73-E720-4214-F845A0A09FA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214" y="4056446"/>
            <a:ext cx="8001569" cy="180929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114">
            <a:extLst>
              <a:ext uri="{FF2B5EF4-FFF2-40B4-BE49-F238E27FC236}">
                <a16:creationId xmlns:a16="http://schemas.microsoft.com/office/drawing/2014/main" id="{C21A9D34-CCB1-EBD3-5157-FB5841D76CC1}"/>
              </a:ext>
            </a:extLst>
          </p:cNvPr>
          <p:cNvSpPr/>
          <p:nvPr/>
        </p:nvSpPr>
        <p:spPr>
          <a:xfrm>
            <a:off x="780384" y="196548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Appendix: Summary</a:t>
            </a:r>
          </a:p>
        </p:txBody>
      </p:sp>
      <p:sp>
        <p:nvSpPr>
          <p:cNvPr id="7" name="Pentagon 20">
            <a:extLst>
              <a:ext uri="{FF2B5EF4-FFF2-40B4-BE49-F238E27FC236}">
                <a16:creationId xmlns:a16="http://schemas.microsoft.com/office/drawing/2014/main" id="{DFFDEC2E-5CA3-0FE0-D594-DE0C1A786034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bg1"/>
              </a:solidFill>
              <a:latin typeface="Century Gothic" panose="020B0502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8" name="Graphic 7" descr="Information with solid fill">
            <a:extLst>
              <a:ext uri="{FF2B5EF4-FFF2-40B4-BE49-F238E27FC236}">
                <a16:creationId xmlns:a16="http://schemas.microsoft.com/office/drawing/2014/main" id="{F6BE0E51-3CC1-341A-A1BC-299BDF403B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9800" y="186594"/>
            <a:ext cx="540000" cy="54000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953DFAF-EE90-DD70-D897-B8F1E4681BB7}"/>
              </a:ext>
            </a:extLst>
          </p:cNvPr>
          <p:cNvSpPr/>
          <p:nvPr/>
        </p:nvSpPr>
        <p:spPr>
          <a:xfrm>
            <a:off x="571214" y="2333576"/>
            <a:ext cx="4000785" cy="1365589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SzPts val="2400"/>
            </a:pP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Firstly, we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must identify the bacteria containing the plasmids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– we do this by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growing the bacteria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on a medium containing an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antibiotic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263C65-44D6-EBA4-4627-57BF36A3FFFA}"/>
              </a:ext>
            </a:extLst>
          </p:cNvPr>
          <p:cNvSpPr txBox="1"/>
          <p:nvPr/>
        </p:nvSpPr>
        <p:spPr>
          <a:xfrm>
            <a:off x="1190972" y="1784218"/>
            <a:ext cx="6762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81000" algn="ctr">
              <a:buSzPts val="2400"/>
            </a:pPr>
            <a:r>
              <a:rPr lang="en-GB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Identification (stage 4) of bacteria containing the plasmid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F7D69F8-4402-9EDC-D2D1-A4F02AD51A1C}"/>
              </a:ext>
            </a:extLst>
          </p:cNvPr>
          <p:cNvSpPr/>
          <p:nvPr/>
        </p:nvSpPr>
        <p:spPr>
          <a:xfrm>
            <a:off x="4925290" y="2333576"/>
            <a:ext cx="3647493" cy="1365589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SzPts val="2400"/>
            </a:pP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The antibiotic resistant gene is found in the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plasmid only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and therefore the bacteria that survive must contain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the plasmid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9" name="Google Shape;452;p74">
            <a:extLst>
              <a:ext uri="{FF2B5EF4-FFF2-40B4-BE49-F238E27FC236}">
                <a16:creationId xmlns:a16="http://schemas.microsoft.com/office/drawing/2014/main" id="{06F66003-A65C-805B-6B23-890D92F4E809}"/>
              </a:ext>
            </a:extLst>
          </p:cNvPr>
          <p:cNvSpPr/>
          <p:nvPr/>
        </p:nvSpPr>
        <p:spPr>
          <a:xfrm>
            <a:off x="901087" y="4234550"/>
            <a:ext cx="1427700" cy="1351200"/>
          </a:xfrm>
          <a:prstGeom prst="noSmoking">
            <a:avLst>
              <a:gd name="adj" fmla="val 18750"/>
            </a:avLst>
          </a:prstGeom>
          <a:solidFill>
            <a:srgbClr val="FF0000"/>
          </a:solidFill>
          <a:ln w="381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0" name="Google Shape;452;p74">
            <a:extLst>
              <a:ext uri="{FF2B5EF4-FFF2-40B4-BE49-F238E27FC236}">
                <a16:creationId xmlns:a16="http://schemas.microsoft.com/office/drawing/2014/main" id="{3D51A582-5A79-2AE8-528A-536F85A29815}"/>
              </a:ext>
            </a:extLst>
          </p:cNvPr>
          <p:cNvSpPr/>
          <p:nvPr/>
        </p:nvSpPr>
        <p:spPr>
          <a:xfrm>
            <a:off x="2840788" y="4234550"/>
            <a:ext cx="1427700" cy="1351200"/>
          </a:xfrm>
          <a:prstGeom prst="noSmoking">
            <a:avLst>
              <a:gd name="adj" fmla="val 18750"/>
            </a:avLst>
          </a:prstGeom>
          <a:solidFill>
            <a:srgbClr val="FF0000"/>
          </a:solidFill>
          <a:ln w="381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21515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212A622-598F-45CE-AE34-9621CE97E9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A19278-998D-3714-C35B-59A06270B1B0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Shape 114">
            <a:extLst>
              <a:ext uri="{FF2B5EF4-FFF2-40B4-BE49-F238E27FC236}">
                <a16:creationId xmlns:a16="http://schemas.microsoft.com/office/drawing/2014/main" id="{C21A9D34-CCB1-EBD3-5157-FB5841D76CC1}"/>
              </a:ext>
            </a:extLst>
          </p:cNvPr>
          <p:cNvSpPr/>
          <p:nvPr/>
        </p:nvSpPr>
        <p:spPr>
          <a:xfrm>
            <a:off x="780384" y="196548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Appendix: Summary</a:t>
            </a:r>
          </a:p>
        </p:txBody>
      </p:sp>
      <p:sp>
        <p:nvSpPr>
          <p:cNvPr id="7" name="Pentagon 20">
            <a:extLst>
              <a:ext uri="{FF2B5EF4-FFF2-40B4-BE49-F238E27FC236}">
                <a16:creationId xmlns:a16="http://schemas.microsoft.com/office/drawing/2014/main" id="{DFFDEC2E-5CA3-0FE0-D594-DE0C1A786034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bg1"/>
              </a:solidFill>
              <a:latin typeface="Century Gothic" panose="020B0502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8" name="Graphic 7" descr="Information with solid fill">
            <a:extLst>
              <a:ext uri="{FF2B5EF4-FFF2-40B4-BE49-F238E27FC236}">
                <a16:creationId xmlns:a16="http://schemas.microsoft.com/office/drawing/2014/main" id="{F6BE0E51-3CC1-341A-A1BC-299BDF403B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9800" y="186594"/>
            <a:ext cx="540000" cy="5400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F4B076B-F86C-4774-5DDE-67A0B6441899}"/>
              </a:ext>
            </a:extLst>
          </p:cNvPr>
          <p:cNvSpPr/>
          <p:nvPr/>
        </p:nvSpPr>
        <p:spPr>
          <a:xfrm>
            <a:off x="571215" y="4956522"/>
            <a:ext cx="8001569" cy="982556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buClr>
                <a:schemeClr val="dk1"/>
              </a:buClr>
              <a:buSzPts val="2800"/>
            </a:pPr>
            <a:r>
              <a:rPr lang="en-GB" sz="1600" dirty="0">
                <a:solidFill>
                  <a:schemeClr val="dk1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The </a:t>
            </a:r>
            <a:r>
              <a:rPr lang="en-GB" sz="1600" b="1" dirty="0">
                <a:solidFill>
                  <a:schemeClr val="dk1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ampicillin resistance gene is disrupted </a:t>
            </a:r>
            <a:r>
              <a:rPr lang="en-GB" sz="1600" dirty="0">
                <a:solidFill>
                  <a:schemeClr val="dk1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when the </a:t>
            </a:r>
            <a:r>
              <a:rPr lang="en-GB" sz="1600" b="1" dirty="0">
                <a:solidFill>
                  <a:schemeClr val="dk1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restriction enzymes cuts open</a:t>
            </a:r>
            <a:r>
              <a:rPr lang="en-GB" sz="1600" dirty="0">
                <a:solidFill>
                  <a:schemeClr val="dk1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the plasmid.</a:t>
            </a:r>
            <a:endParaRPr lang="en-GB" sz="1600" dirty="0"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427318-2636-436E-6378-6BD1FDEB4826}"/>
              </a:ext>
            </a:extLst>
          </p:cNvPr>
          <p:cNvSpPr txBox="1"/>
          <p:nvPr/>
        </p:nvSpPr>
        <p:spPr>
          <a:xfrm>
            <a:off x="1190971" y="1627548"/>
            <a:ext cx="6762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81000" algn="ctr">
              <a:buSzPts val="2400"/>
            </a:pPr>
            <a:r>
              <a:rPr lang="en-GB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Identification (stage 4) of bacteria containing the plasmid with the DNA fragment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2C32A26-D700-5A41-8897-7EC567A6F386}"/>
              </a:ext>
            </a:extLst>
          </p:cNvPr>
          <p:cNvSpPr/>
          <p:nvPr/>
        </p:nvSpPr>
        <p:spPr>
          <a:xfrm>
            <a:off x="571215" y="2424012"/>
            <a:ext cx="4000785" cy="1545315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0800" algn="ctr">
              <a:buClr>
                <a:schemeClr val="dk1"/>
              </a:buClr>
              <a:buSzPts val="2400"/>
            </a:pPr>
            <a:r>
              <a:rPr lang="en-GB" sz="1600" b="1" dirty="0">
                <a:solidFill>
                  <a:schemeClr val="dk1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Gene markers </a:t>
            </a:r>
            <a:r>
              <a:rPr lang="en-GB" sz="1600" dirty="0">
                <a:solidFill>
                  <a:schemeClr val="dk1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are used to identify which </a:t>
            </a:r>
            <a:r>
              <a:rPr lang="en-GB" sz="1600" b="1" dirty="0">
                <a:solidFill>
                  <a:schemeClr val="dk1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plasmids</a:t>
            </a:r>
            <a:r>
              <a:rPr lang="en-GB" sz="1600" dirty="0">
                <a:solidFill>
                  <a:schemeClr val="dk1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have taken up the </a:t>
            </a:r>
            <a:r>
              <a:rPr lang="en-GB" sz="1600" b="1" dirty="0">
                <a:solidFill>
                  <a:schemeClr val="dk1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DNA fragment</a:t>
            </a:r>
            <a:r>
              <a:rPr lang="en-GB" sz="1600" dirty="0">
                <a:solidFill>
                  <a:schemeClr val="dk1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</a:t>
            </a:r>
            <a:r>
              <a:rPr lang="en-GB" sz="1600" dirty="0">
                <a:solidFill>
                  <a:schemeClr val="dk1"/>
                </a:solidFill>
                <a:latin typeface="Century Gothic" panose="020B0502020202020204" pitchFamily="34" charset="0"/>
              </a:rPr>
              <a:t>This involves a second, separate gene on the</a:t>
            </a:r>
            <a:r>
              <a:rPr lang="en-GB" sz="1600" b="1" dirty="0">
                <a:solidFill>
                  <a:schemeClr val="dk1"/>
                </a:solidFill>
                <a:latin typeface="Century Gothic" panose="020B0502020202020204" pitchFamily="34" charset="0"/>
              </a:rPr>
              <a:t> plasmid</a:t>
            </a:r>
            <a:r>
              <a:rPr lang="en-GB" sz="1600" dirty="0">
                <a:solidFill>
                  <a:schemeClr val="dk1"/>
                </a:solidFill>
                <a:latin typeface="Century Gothic" panose="020B0502020202020204" pitchFamily="34" charset="0"/>
              </a:rPr>
              <a:t>.</a:t>
            </a:r>
            <a:endParaRPr lang="en-GB" sz="1600" b="1" dirty="0">
              <a:solidFill>
                <a:schemeClr val="dk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CBEDA17-FFB5-C486-0684-2A7F49D7E219}"/>
              </a:ext>
            </a:extLst>
          </p:cNvPr>
          <p:cNvSpPr/>
          <p:nvPr/>
        </p:nvSpPr>
        <p:spPr>
          <a:xfrm>
            <a:off x="4925291" y="2424012"/>
            <a:ext cx="3647493" cy="1545315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SzPts val="2400"/>
            </a:pP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Gene markers can be:</a:t>
            </a:r>
          </a:p>
          <a:p>
            <a:pPr marL="285750" indent="-285750" algn="ctr">
              <a:buSzPts val="2400"/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Resistance to an antibiotic</a:t>
            </a:r>
          </a:p>
          <a:p>
            <a:pPr marL="285750" indent="-285750" algn="ctr">
              <a:buSzPts val="2400"/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A fluorescent protein</a:t>
            </a:r>
          </a:p>
          <a:p>
            <a:pPr marL="285750" indent="-285750" algn="ctr">
              <a:buSzPts val="2400"/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An enzyme whose action can be identified.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018A55-6637-9DB3-B065-8CAD0643AE69}"/>
              </a:ext>
            </a:extLst>
          </p:cNvPr>
          <p:cNvSpPr txBox="1"/>
          <p:nvPr/>
        </p:nvSpPr>
        <p:spPr>
          <a:xfrm>
            <a:off x="571215" y="4421271"/>
            <a:ext cx="1748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81000">
              <a:buSzPts val="2400"/>
            </a:pPr>
            <a:r>
              <a:rPr lang="en-GB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The plasmid</a:t>
            </a:r>
          </a:p>
        </p:txBody>
      </p:sp>
    </p:spTree>
    <p:extLst>
      <p:ext uri="{BB962C8B-B14F-4D97-AF65-F5344CB8AC3E}">
        <p14:creationId xmlns:p14="http://schemas.microsoft.com/office/powerpoint/2010/main" val="395967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ABA0BE-0ED5-448A-935A-DA4507A20403}"/>
              </a:ext>
            </a:extLst>
          </p:cNvPr>
          <p:cNvSpPr/>
          <p:nvPr/>
        </p:nvSpPr>
        <p:spPr>
          <a:xfrm>
            <a:off x="571212" y="1577461"/>
            <a:ext cx="8001569" cy="538608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2550" algn="ctr">
              <a:buClr>
                <a:schemeClr val="dk1"/>
              </a:buClr>
              <a:buSzPts val="1900"/>
            </a:pP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Old technology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that has been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superseded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 by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other methods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  <a:endParaRPr lang="en-GB"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212A622-598F-45CE-AE34-9621CE97E9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A19278-998D-3714-C35B-59A06270B1B0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76894A-2ED2-7CC0-724D-5AA7C009B460}"/>
              </a:ext>
            </a:extLst>
          </p:cNvPr>
          <p:cNvSpPr txBox="1"/>
          <p:nvPr/>
        </p:nvSpPr>
        <p:spPr>
          <a:xfrm>
            <a:off x="1190967" y="999517"/>
            <a:ext cx="6762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81000" algn="ctr">
              <a:buSzPts val="2400"/>
            </a:pPr>
            <a:r>
              <a:rPr lang="en-GB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Antibiotic-resistance markers</a:t>
            </a:r>
          </a:p>
        </p:txBody>
      </p:sp>
      <p:sp>
        <p:nvSpPr>
          <p:cNvPr id="5" name="Shape 114">
            <a:extLst>
              <a:ext uri="{FF2B5EF4-FFF2-40B4-BE49-F238E27FC236}">
                <a16:creationId xmlns:a16="http://schemas.microsoft.com/office/drawing/2014/main" id="{0AA5B0C1-2AC4-25A9-CFFE-2F3A38CE3750}"/>
              </a:ext>
            </a:extLst>
          </p:cNvPr>
          <p:cNvSpPr/>
          <p:nvPr/>
        </p:nvSpPr>
        <p:spPr>
          <a:xfrm>
            <a:off x="780384" y="196548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Appendix: Summary</a:t>
            </a:r>
          </a:p>
        </p:txBody>
      </p:sp>
      <p:sp>
        <p:nvSpPr>
          <p:cNvPr id="7" name="Pentagon 20">
            <a:extLst>
              <a:ext uri="{FF2B5EF4-FFF2-40B4-BE49-F238E27FC236}">
                <a16:creationId xmlns:a16="http://schemas.microsoft.com/office/drawing/2014/main" id="{722D3A57-F85C-A684-C820-15A8FB292858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bg1"/>
              </a:solidFill>
              <a:latin typeface="Century Gothic" panose="020B0502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8" name="Graphic 7" descr="Information with solid fill">
            <a:extLst>
              <a:ext uri="{FF2B5EF4-FFF2-40B4-BE49-F238E27FC236}">
                <a16:creationId xmlns:a16="http://schemas.microsoft.com/office/drawing/2014/main" id="{BE32E613-40CC-FC66-59D4-FD62440EAF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9800" y="186594"/>
            <a:ext cx="540000" cy="5400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B71994C-3193-AC22-24CC-8E4A068C72F5}"/>
              </a:ext>
            </a:extLst>
          </p:cNvPr>
          <p:cNvSpPr/>
          <p:nvPr/>
        </p:nvSpPr>
        <p:spPr>
          <a:xfrm>
            <a:off x="571212" y="2330413"/>
            <a:ext cx="8001569" cy="781214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2550" algn="ctr">
              <a:buClr>
                <a:schemeClr val="dk1"/>
              </a:buClr>
              <a:buSzPts val="1900"/>
            </a:pP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The second antibiotic-resistance gene (e.g. resistance to tetracycline) is used to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identify those plasmids with a DNA fragment in them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4FE965F-2975-15B0-8267-FA3A37B7F36F}"/>
              </a:ext>
            </a:extLst>
          </p:cNvPr>
          <p:cNvSpPr/>
          <p:nvPr/>
        </p:nvSpPr>
        <p:spPr>
          <a:xfrm>
            <a:off x="571212" y="3325971"/>
            <a:ext cx="8001569" cy="781214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2550" algn="ctr">
              <a:spcBef>
                <a:spcPts val="640"/>
              </a:spcBef>
              <a:buClr>
                <a:schemeClr val="dk1"/>
              </a:buClr>
              <a:buSzPts val="1900"/>
            </a:pP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If the DNA fragment has been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inserted into the tetracycline resistance gene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it will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no longer grow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on a medium containing tetracycline.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A54AE02-888E-D2C7-753C-704B2535322B}"/>
              </a:ext>
            </a:extLst>
          </p:cNvPr>
          <p:cNvSpPr/>
          <p:nvPr/>
        </p:nvSpPr>
        <p:spPr>
          <a:xfrm>
            <a:off x="571212" y="5519461"/>
            <a:ext cx="8001569" cy="781214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2550" algn="ctr">
              <a:spcBef>
                <a:spcPts val="640"/>
              </a:spcBef>
              <a:buClr>
                <a:schemeClr val="dk1"/>
              </a:buClr>
              <a:buSzPts val="1900"/>
            </a:pP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In order to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identify the bacteria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with our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desired gene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,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we use a process called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replica plating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A08A8D7-83A3-3B81-35E2-1FB2DA99451C}"/>
              </a:ext>
            </a:extLst>
          </p:cNvPr>
          <p:cNvSpPr/>
          <p:nvPr/>
        </p:nvSpPr>
        <p:spPr>
          <a:xfrm>
            <a:off x="571212" y="4321529"/>
            <a:ext cx="8001569" cy="983587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2550" algn="ctr">
              <a:spcBef>
                <a:spcPts val="640"/>
              </a:spcBef>
              <a:buClr>
                <a:schemeClr val="dk1"/>
              </a:buClr>
              <a:buSzPts val="1900"/>
            </a:pP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If we just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grow on a plate with tetracycline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, we will kill the cells that are not resistant to tetracycline (the ones that have taken up the plasmid containing our desired genes).</a:t>
            </a:r>
          </a:p>
        </p:txBody>
      </p:sp>
    </p:spTree>
    <p:extLst>
      <p:ext uri="{BB962C8B-B14F-4D97-AF65-F5344CB8AC3E}">
        <p14:creationId xmlns:p14="http://schemas.microsoft.com/office/powerpoint/2010/main" val="178378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4" grpId="0" animBg="1"/>
      <p:bldP spid="1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AE1FD3B-45E2-1AD4-DDE9-1862DF237624}"/>
              </a:ext>
            </a:extLst>
          </p:cNvPr>
          <p:cNvSpPr/>
          <p:nvPr/>
        </p:nvSpPr>
        <p:spPr>
          <a:xfrm>
            <a:off x="571213" y="1577460"/>
            <a:ext cx="2774660" cy="957922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2550" algn="ctr">
              <a:buClr>
                <a:schemeClr val="dk1"/>
              </a:buClr>
              <a:buSzPts val="1900"/>
            </a:pP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The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bacteria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on the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yellow plate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have the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plasmid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212A622-598F-45CE-AE34-9621CE97E9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A19278-998D-3714-C35B-59A06270B1B0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oogle Shape;476;p78">
            <a:extLst>
              <a:ext uri="{FF2B5EF4-FFF2-40B4-BE49-F238E27FC236}">
                <a16:creationId xmlns:a16="http://schemas.microsoft.com/office/drawing/2014/main" id="{94B00984-CD33-EB07-F5B6-30AB28436E4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71932" y="2814777"/>
            <a:ext cx="4800125" cy="28428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114">
            <a:extLst>
              <a:ext uri="{FF2B5EF4-FFF2-40B4-BE49-F238E27FC236}">
                <a16:creationId xmlns:a16="http://schemas.microsoft.com/office/drawing/2014/main" id="{D22FF8F1-0D45-110B-D3EE-935D2D701DFE}"/>
              </a:ext>
            </a:extLst>
          </p:cNvPr>
          <p:cNvSpPr/>
          <p:nvPr/>
        </p:nvSpPr>
        <p:spPr>
          <a:xfrm>
            <a:off x="780384" y="196548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Appendix: Summary</a:t>
            </a:r>
          </a:p>
        </p:txBody>
      </p:sp>
      <p:sp>
        <p:nvSpPr>
          <p:cNvPr id="8" name="Pentagon 20">
            <a:extLst>
              <a:ext uri="{FF2B5EF4-FFF2-40B4-BE49-F238E27FC236}">
                <a16:creationId xmlns:a16="http://schemas.microsoft.com/office/drawing/2014/main" id="{B14F8EBF-8871-F81B-BB46-8087D3ABD4A2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bg1"/>
              </a:solidFill>
              <a:latin typeface="Century Gothic" panose="020B0502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0" name="Graphic 9" descr="Information with solid fill">
            <a:extLst>
              <a:ext uri="{FF2B5EF4-FFF2-40B4-BE49-F238E27FC236}">
                <a16:creationId xmlns:a16="http://schemas.microsoft.com/office/drawing/2014/main" id="{82D73279-AF39-8CBF-E15C-7D589B9507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9800" y="186594"/>
            <a:ext cx="540000" cy="540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A8FD58D-287C-345F-E6A2-6B505EF54484}"/>
              </a:ext>
            </a:extLst>
          </p:cNvPr>
          <p:cNvSpPr txBox="1"/>
          <p:nvPr/>
        </p:nvSpPr>
        <p:spPr>
          <a:xfrm>
            <a:off x="1190967" y="999517"/>
            <a:ext cx="6762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81000" algn="ctr">
              <a:buSzPts val="2400"/>
            </a:pPr>
            <a:r>
              <a:rPr lang="en-GB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Replica plating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589620D-DEC3-D76C-5C13-1DBA41C6D2D3}"/>
              </a:ext>
            </a:extLst>
          </p:cNvPr>
          <p:cNvSpPr/>
          <p:nvPr/>
        </p:nvSpPr>
        <p:spPr>
          <a:xfrm>
            <a:off x="3616037" y="1572808"/>
            <a:ext cx="4956750" cy="962574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2550" algn="ctr">
              <a:buClr>
                <a:schemeClr val="dk1"/>
              </a:buClr>
              <a:buSzPts val="1900"/>
            </a:pP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The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bacteria which do not grow on the green plate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(containing ampicillin) contain a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plasmid with a DNA fragment.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C754534-E6E2-F201-9968-02DA9208BC7C}"/>
              </a:ext>
            </a:extLst>
          </p:cNvPr>
          <p:cNvSpPr/>
          <p:nvPr/>
        </p:nvSpPr>
        <p:spPr>
          <a:xfrm>
            <a:off x="2171932" y="5875855"/>
            <a:ext cx="4800125" cy="670417"/>
          </a:xfrm>
          <a:prstGeom prst="roundRect">
            <a:avLst/>
          </a:prstGeom>
          <a:solidFill>
            <a:srgbClr val="38BEAB"/>
          </a:solidFill>
          <a:ln w="28575">
            <a:solidFill>
              <a:srgbClr val="B6DA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Ampicillin sensitive bacteria – these have the DNA fragment.</a:t>
            </a:r>
          </a:p>
        </p:txBody>
      </p:sp>
    </p:spTree>
    <p:extLst>
      <p:ext uri="{BB962C8B-B14F-4D97-AF65-F5344CB8AC3E}">
        <p14:creationId xmlns:p14="http://schemas.microsoft.com/office/powerpoint/2010/main" val="161354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ABA0BE-0ED5-448A-935A-DA4507A20403}"/>
              </a:ext>
            </a:extLst>
          </p:cNvPr>
          <p:cNvSpPr/>
          <p:nvPr/>
        </p:nvSpPr>
        <p:spPr>
          <a:xfrm>
            <a:off x="328160" y="1620983"/>
            <a:ext cx="4243840" cy="1050207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100" algn="ctr">
              <a:lnSpc>
                <a:spcPct val="100000"/>
              </a:lnSpc>
              <a:buClr>
                <a:schemeClr val="dk1"/>
              </a:buClr>
              <a:buSzPts val="1800"/>
            </a:pPr>
            <a:r>
              <a:rPr lang="en-GB" sz="1600" dirty="0">
                <a:solidFill>
                  <a:schemeClr val="dk1"/>
                </a:solidFill>
                <a:latin typeface="Century Gothic" panose="020B0502020202020204" pitchFamily="34" charset="0"/>
              </a:rPr>
              <a:t>The gene from jellyfish which produces </a:t>
            </a:r>
            <a:r>
              <a:rPr lang="en-GB" sz="1600" b="1" dirty="0">
                <a:solidFill>
                  <a:schemeClr val="dk1"/>
                </a:solidFill>
                <a:latin typeface="Century Gothic" panose="020B0502020202020204" pitchFamily="34" charset="0"/>
              </a:rPr>
              <a:t>Green Fluorescent Protein (GFP</a:t>
            </a:r>
            <a:r>
              <a:rPr lang="en-GB" sz="1600" dirty="0">
                <a:solidFill>
                  <a:schemeClr val="dk1"/>
                </a:solidFill>
                <a:latin typeface="Century Gothic" panose="020B0502020202020204" pitchFamily="34" charset="0"/>
              </a:rPr>
              <a:t>) has been incorporated into a plasmid.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212A622-598F-45CE-AE34-9621CE97E9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A19278-998D-3714-C35B-59A06270B1B0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oogle Shape;486;p79">
            <a:extLst>
              <a:ext uri="{FF2B5EF4-FFF2-40B4-BE49-F238E27FC236}">
                <a16:creationId xmlns:a16="http://schemas.microsoft.com/office/drawing/2014/main" id="{A06FC47C-E024-D7C6-435F-B2FF6A36E348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4509" y="1063407"/>
            <a:ext cx="3911332" cy="534778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45CD70-A3A4-0124-740F-753E5584CEDD}"/>
              </a:ext>
            </a:extLst>
          </p:cNvPr>
          <p:cNvSpPr txBox="1"/>
          <p:nvPr/>
        </p:nvSpPr>
        <p:spPr>
          <a:xfrm>
            <a:off x="635273" y="1063407"/>
            <a:ext cx="3512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81000" algn="ctr">
              <a:buSzPts val="2400"/>
            </a:pPr>
            <a:r>
              <a:rPr lang="en-GB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Fluorescent markers</a:t>
            </a:r>
          </a:p>
        </p:txBody>
      </p:sp>
      <p:sp>
        <p:nvSpPr>
          <p:cNvPr id="11" name="Shape 114">
            <a:extLst>
              <a:ext uri="{FF2B5EF4-FFF2-40B4-BE49-F238E27FC236}">
                <a16:creationId xmlns:a16="http://schemas.microsoft.com/office/drawing/2014/main" id="{43FB72A8-097C-32FF-94D2-EE6304E7C0B4}"/>
              </a:ext>
            </a:extLst>
          </p:cNvPr>
          <p:cNvSpPr/>
          <p:nvPr/>
        </p:nvSpPr>
        <p:spPr>
          <a:xfrm>
            <a:off x="780384" y="196548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Appendix: Summary</a:t>
            </a:r>
          </a:p>
        </p:txBody>
      </p:sp>
      <p:sp>
        <p:nvSpPr>
          <p:cNvPr id="12" name="Pentagon 20">
            <a:extLst>
              <a:ext uri="{FF2B5EF4-FFF2-40B4-BE49-F238E27FC236}">
                <a16:creationId xmlns:a16="http://schemas.microsoft.com/office/drawing/2014/main" id="{15F1D8EE-886A-ECA2-A960-C3B198016077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bg1"/>
              </a:solidFill>
              <a:latin typeface="Century Gothic" panose="020B0502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3" name="Graphic 12" descr="Information with solid fill">
            <a:extLst>
              <a:ext uri="{FF2B5EF4-FFF2-40B4-BE49-F238E27FC236}">
                <a16:creationId xmlns:a16="http://schemas.microsoft.com/office/drawing/2014/main" id="{2DBD9528-F842-6F02-660C-90483242EE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9800" y="186594"/>
            <a:ext cx="540000" cy="540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5E4F203-ECE7-68EA-4D90-83348685B956}"/>
              </a:ext>
            </a:extLst>
          </p:cNvPr>
          <p:cNvSpPr/>
          <p:nvPr/>
        </p:nvSpPr>
        <p:spPr>
          <a:xfrm>
            <a:off x="328157" y="2859434"/>
            <a:ext cx="4243839" cy="1050207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100" algn="ctr">
              <a:lnSpc>
                <a:spcPct val="100000"/>
              </a:lnSpc>
              <a:buClr>
                <a:schemeClr val="dk1"/>
              </a:buClr>
              <a:buSzPts val="1800"/>
            </a:pPr>
            <a:r>
              <a:rPr lang="en-GB" sz="1600" dirty="0">
                <a:solidFill>
                  <a:schemeClr val="dk1"/>
                </a:solidFill>
                <a:latin typeface="Century Gothic" panose="020B0502020202020204" pitchFamily="34" charset="0"/>
              </a:rPr>
              <a:t>The gene to be cloned is </a:t>
            </a:r>
            <a:r>
              <a:rPr lang="en-GB" sz="1600" b="1" dirty="0">
                <a:solidFill>
                  <a:schemeClr val="dk1"/>
                </a:solidFill>
                <a:latin typeface="Century Gothic" panose="020B0502020202020204" pitchFamily="34" charset="0"/>
              </a:rPr>
              <a:t>transplanted</a:t>
            </a:r>
            <a:r>
              <a:rPr lang="en-GB" sz="1600" dirty="0">
                <a:solidFill>
                  <a:schemeClr val="dk1"/>
                </a:solidFill>
                <a:latin typeface="Century Gothic" panose="020B0502020202020204" pitchFamily="34" charset="0"/>
              </a:rPr>
              <a:t> into the centre of the GFP gene, therefore </a:t>
            </a:r>
            <a:r>
              <a:rPr lang="en-GB" sz="1600" b="1" dirty="0">
                <a:solidFill>
                  <a:schemeClr val="dk1"/>
                </a:solidFill>
                <a:latin typeface="Century Gothic" panose="020B0502020202020204" pitchFamily="34" charset="0"/>
              </a:rPr>
              <a:t>disrupting its transcription</a:t>
            </a:r>
            <a:r>
              <a:rPr lang="en-GB" sz="1600" dirty="0">
                <a:solidFill>
                  <a:schemeClr val="dk1"/>
                </a:solidFill>
                <a:latin typeface="Century Gothic" panose="020B0502020202020204" pitchFamily="34" charset="0"/>
              </a:rPr>
              <a:t>.</a:t>
            </a:r>
            <a:endParaRPr lang="en-GB" sz="1600" b="1" dirty="0">
              <a:solidFill>
                <a:schemeClr val="dk1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470761E-AEFC-FF2B-F661-E1AA6FD9DAA1}"/>
              </a:ext>
            </a:extLst>
          </p:cNvPr>
          <p:cNvSpPr/>
          <p:nvPr/>
        </p:nvSpPr>
        <p:spPr>
          <a:xfrm>
            <a:off x="328158" y="4084029"/>
            <a:ext cx="4243838" cy="1050207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100" algn="ctr">
              <a:lnSpc>
                <a:spcPct val="100000"/>
              </a:lnSpc>
              <a:spcBef>
                <a:spcPts val="480"/>
              </a:spcBef>
              <a:buClr>
                <a:schemeClr val="dk1"/>
              </a:buClr>
              <a:buSzPts val="1800"/>
            </a:pPr>
            <a:r>
              <a:rPr lang="en-GB" sz="1600" dirty="0">
                <a:solidFill>
                  <a:schemeClr val="dk1"/>
                </a:solidFill>
                <a:latin typeface="Century Gothic" panose="020B0502020202020204" pitchFamily="34" charset="0"/>
              </a:rPr>
              <a:t>If the </a:t>
            </a:r>
            <a:r>
              <a:rPr lang="en-GB" sz="1600" b="1" dirty="0">
                <a:solidFill>
                  <a:schemeClr val="dk1"/>
                </a:solidFill>
                <a:latin typeface="Century Gothic" panose="020B0502020202020204" pitchFamily="34" charset="0"/>
              </a:rPr>
              <a:t>hybrid plasmid </a:t>
            </a:r>
            <a:r>
              <a:rPr lang="en-GB" sz="1600" dirty="0">
                <a:solidFill>
                  <a:schemeClr val="dk1"/>
                </a:solidFill>
                <a:latin typeface="Century Gothic" panose="020B0502020202020204" pitchFamily="34" charset="0"/>
              </a:rPr>
              <a:t>has been taken up, the bacteria will </a:t>
            </a:r>
            <a:r>
              <a:rPr lang="en-GB" sz="1600" b="1" dirty="0">
                <a:solidFill>
                  <a:schemeClr val="dk1"/>
                </a:solidFill>
                <a:latin typeface="Century Gothic" panose="020B0502020202020204" pitchFamily="34" charset="0"/>
              </a:rPr>
              <a:t>not glow</a:t>
            </a:r>
            <a:r>
              <a:rPr lang="en-GB" sz="1600" dirty="0">
                <a:solidFill>
                  <a:schemeClr val="dk1"/>
                </a:solidFill>
                <a:latin typeface="Century Gothic" panose="020B0502020202020204" pitchFamily="34" charset="0"/>
              </a:rPr>
              <a:t> and can be </a:t>
            </a:r>
            <a:r>
              <a:rPr lang="en-GB" sz="1600" b="1" dirty="0">
                <a:solidFill>
                  <a:schemeClr val="dk1"/>
                </a:solidFill>
                <a:latin typeface="Century Gothic" panose="020B0502020202020204" pitchFamily="34" charset="0"/>
              </a:rPr>
              <a:t>identified</a:t>
            </a:r>
            <a:r>
              <a:rPr lang="en-GB" sz="1600" dirty="0">
                <a:solidFill>
                  <a:schemeClr val="dk1"/>
                </a:solidFill>
                <a:latin typeface="Century Gothic" panose="020B0502020202020204" pitchFamily="34" charset="0"/>
              </a:rPr>
              <a:t>.</a:t>
            </a:r>
            <a:endParaRPr lang="en-GB" sz="1600" dirty="0">
              <a:latin typeface="Century Gothic" panose="020B0502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84AFFFC-8DC4-6D71-4B75-0DA9F058E599}"/>
              </a:ext>
            </a:extLst>
          </p:cNvPr>
          <p:cNvSpPr/>
          <p:nvPr/>
        </p:nvSpPr>
        <p:spPr>
          <a:xfrm>
            <a:off x="328157" y="5360983"/>
            <a:ext cx="4243838" cy="1050207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100" algn="ctr">
              <a:lnSpc>
                <a:spcPct val="100000"/>
              </a:lnSpc>
              <a:spcBef>
                <a:spcPts val="480"/>
              </a:spcBef>
              <a:buClr>
                <a:schemeClr val="dk1"/>
              </a:buClr>
              <a:buSzPts val="1800"/>
            </a:pPr>
            <a:r>
              <a:rPr lang="en-GB" sz="1600" dirty="0">
                <a:solidFill>
                  <a:schemeClr val="dk1"/>
                </a:solidFill>
                <a:latin typeface="Century Gothic" panose="020B0502020202020204" pitchFamily="34" charset="0"/>
              </a:rPr>
              <a:t>If the original plasmid has been taken up, the </a:t>
            </a:r>
            <a:r>
              <a:rPr lang="en-GB" sz="1600" b="1" dirty="0">
                <a:solidFill>
                  <a:schemeClr val="dk1"/>
                </a:solidFill>
                <a:latin typeface="Century Gothic" panose="020B0502020202020204" pitchFamily="34" charset="0"/>
              </a:rPr>
              <a:t>bacteria will glow </a:t>
            </a:r>
            <a:r>
              <a:rPr lang="en-GB" sz="1600" dirty="0">
                <a:solidFill>
                  <a:schemeClr val="dk1"/>
                </a:solidFill>
                <a:latin typeface="Century Gothic" panose="020B0502020202020204" pitchFamily="34" charset="0"/>
              </a:rPr>
              <a:t>and would not be used.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32797CC-B1D9-8418-133A-875928BBB2FD}"/>
              </a:ext>
            </a:extLst>
          </p:cNvPr>
          <p:cNvSpPr/>
          <p:nvPr/>
        </p:nvSpPr>
        <p:spPr>
          <a:xfrm>
            <a:off x="5132259" y="3332250"/>
            <a:ext cx="3455831" cy="810095"/>
          </a:xfrm>
          <a:prstGeom prst="roundRect">
            <a:avLst/>
          </a:prstGeom>
          <a:solidFill>
            <a:srgbClr val="38BEAB"/>
          </a:solidFill>
          <a:ln w="28575">
            <a:solidFill>
              <a:srgbClr val="B6DA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100" algn="ctr">
              <a:lnSpc>
                <a:spcPct val="100000"/>
              </a:lnSpc>
              <a:spcBef>
                <a:spcPts val="480"/>
              </a:spcBef>
              <a:buClr>
                <a:schemeClr val="dk1"/>
              </a:buClr>
              <a:buSzPts val="1800"/>
            </a:pPr>
            <a:r>
              <a:rPr lang="en-GB" sz="1600" b="1" dirty="0">
                <a:solidFill>
                  <a:schemeClr val="dk1"/>
                </a:solidFill>
                <a:latin typeface="Century Gothic" panose="020B0502020202020204" pitchFamily="34" charset="0"/>
              </a:rPr>
              <a:t>Results can be viewed under the microscope, making the process quicker.</a:t>
            </a:r>
          </a:p>
        </p:txBody>
      </p:sp>
    </p:spTree>
    <p:extLst>
      <p:ext uri="{BB962C8B-B14F-4D97-AF65-F5344CB8AC3E}">
        <p14:creationId xmlns:p14="http://schemas.microsoft.com/office/powerpoint/2010/main" val="117960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212A622-598F-45CE-AE34-9621CE97E9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A19278-998D-3714-C35B-59A06270B1B0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64FE14D-91CC-29A9-A462-52D834735B3F}"/>
              </a:ext>
            </a:extLst>
          </p:cNvPr>
          <p:cNvSpPr/>
          <p:nvPr/>
        </p:nvSpPr>
        <p:spPr>
          <a:xfrm>
            <a:off x="322117" y="4533734"/>
            <a:ext cx="4579962" cy="1500967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SzPts val="2400"/>
            </a:pP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Once we have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successfully inserted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our gene into our organism, and checked that it is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present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, we now want to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clone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that organism to ensure that gene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remains present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in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future generations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23AEB6-DF1E-A3C7-B227-96EB8035B976}"/>
              </a:ext>
            </a:extLst>
          </p:cNvPr>
          <p:cNvSpPr txBox="1"/>
          <p:nvPr/>
        </p:nvSpPr>
        <p:spPr>
          <a:xfrm>
            <a:off x="2505266" y="3984377"/>
            <a:ext cx="4419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81000" algn="ctr">
              <a:buSzPts val="2400"/>
            </a:pPr>
            <a:r>
              <a:rPr lang="en-GB" sz="18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Growth &amp; cloning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5F352E7-9B9B-A268-5705-5C2FF7B15CDE}"/>
              </a:ext>
            </a:extLst>
          </p:cNvPr>
          <p:cNvSpPr/>
          <p:nvPr/>
        </p:nvSpPr>
        <p:spPr>
          <a:xfrm>
            <a:off x="5151461" y="4533735"/>
            <a:ext cx="3670422" cy="1500966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SzPts val="2400"/>
            </a:pP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This allows the gene to continue being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translated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, and therefore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the protein we want to make will be made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(</a:t>
            </a:r>
            <a:r>
              <a:rPr lang="en-GB" sz="16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eg.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 Insulin).</a:t>
            </a:r>
          </a:p>
        </p:txBody>
      </p:sp>
      <p:sp>
        <p:nvSpPr>
          <p:cNvPr id="14" name="Shape 114">
            <a:extLst>
              <a:ext uri="{FF2B5EF4-FFF2-40B4-BE49-F238E27FC236}">
                <a16:creationId xmlns:a16="http://schemas.microsoft.com/office/drawing/2014/main" id="{EB3F1410-DD73-B67C-C22E-DE7E82359F28}"/>
              </a:ext>
            </a:extLst>
          </p:cNvPr>
          <p:cNvSpPr/>
          <p:nvPr/>
        </p:nvSpPr>
        <p:spPr>
          <a:xfrm>
            <a:off x="780384" y="196548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Appendix: Summary</a:t>
            </a:r>
          </a:p>
        </p:txBody>
      </p:sp>
      <p:sp>
        <p:nvSpPr>
          <p:cNvPr id="15" name="Pentagon 20">
            <a:extLst>
              <a:ext uri="{FF2B5EF4-FFF2-40B4-BE49-F238E27FC236}">
                <a16:creationId xmlns:a16="http://schemas.microsoft.com/office/drawing/2014/main" id="{9912CFC7-BC41-7699-BB96-20EE91B9775A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bg1"/>
              </a:solidFill>
              <a:latin typeface="Century Gothic" panose="020B0502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6" name="Graphic 15" descr="Information with solid fill">
            <a:extLst>
              <a:ext uri="{FF2B5EF4-FFF2-40B4-BE49-F238E27FC236}">
                <a16:creationId xmlns:a16="http://schemas.microsoft.com/office/drawing/2014/main" id="{F9F6C191-E966-F02E-BC82-8E5AE92B21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9800" y="186594"/>
            <a:ext cx="540000" cy="54000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86A13C8-8248-0409-0DAE-A6C434107871}"/>
              </a:ext>
            </a:extLst>
          </p:cNvPr>
          <p:cNvSpPr/>
          <p:nvPr/>
        </p:nvSpPr>
        <p:spPr>
          <a:xfrm>
            <a:off x="322117" y="1835310"/>
            <a:ext cx="5340927" cy="791080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0800" algn="ctr">
              <a:lnSpc>
                <a:spcPct val="100000"/>
              </a:lnSpc>
              <a:buClr>
                <a:schemeClr val="dk1"/>
              </a:buClr>
              <a:buSzPts val="2400"/>
            </a:pP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The enzyme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lactase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 (that breaks down lactose) turns a colourless indicator a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blue colour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473C97-44CF-4FD4-925E-053DE62FDEA5}"/>
              </a:ext>
            </a:extLst>
          </p:cNvPr>
          <p:cNvSpPr txBox="1"/>
          <p:nvPr/>
        </p:nvSpPr>
        <p:spPr>
          <a:xfrm>
            <a:off x="2389909" y="1285952"/>
            <a:ext cx="4419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Century Gothic" panose="020B0502020202020204" pitchFamily="34" charset="0"/>
              </a:rPr>
              <a:t>Enzyme markers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E0756B3-14A5-E6C4-FC7D-2A015700B419}"/>
              </a:ext>
            </a:extLst>
          </p:cNvPr>
          <p:cNvSpPr/>
          <p:nvPr/>
        </p:nvSpPr>
        <p:spPr>
          <a:xfrm>
            <a:off x="322118" y="2868712"/>
            <a:ext cx="5340926" cy="791080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0800" algn="ctr">
              <a:lnSpc>
                <a:spcPct val="100000"/>
              </a:lnSpc>
              <a:spcBef>
                <a:spcPts val="640"/>
              </a:spcBef>
              <a:buClr>
                <a:schemeClr val="dk1"/>
              </a:buClr>
              <a:buSzPts val="2400"/>
            </a:pP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Required gene is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transplanted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 into gene that makes lactase,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disrupting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 it.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77AE80C-1394-06A8-86DC-7A31013E105A}"/>
              </a:ext>
            </a:extLst>
          </p:cNvPr>
          <p:cNvSpPr/>
          <p:nvPr/>
        </p:nvSpPr>
        <p:spPr>
          <a:xfrm>
            <a:off x="5943600" y="1835308"/>
            <a:ext cx="2878282" cy="1824261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0800" algn="ctr">
              <a:lnSpc>
                <a:spcPct val="100000"/>
              </a:lnSpc>
              <a:spcBef>
                <a:spcPts val="640"/>
              </a:spcBef>
              <a:buClr>
                <a:schemeClr val="dk1"/>
              </a:buClr>
              <a:buSzPts val="2400"/>
            </a:pP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If the hybrid plasmid has been taken up,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lactase will not be produced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so the agar containing the indicator will remain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colourless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105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7" grpId="0" animBg="1"/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lue DNA test tubes">
            <a:extLst>
              <a:ext uri="{FF2B5EF4-FFF2-40B4-BE49-F238E27FC236}">
                <a16:creationId xmlns:a16="http://schemas.microsoft.com/office/drawing/2014/main" id="{E93CAD61-5E08-A409-BBD7-5BDEF61C14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96738"/>
            <a:ext cx="9144000" cy="5961262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212A622-598F-45CE-AE34-9621CE97E9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A19278-998D-3714-C35B-59A06270B1B0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Pentagon 20">
            <a:extLst>
              <a:ext uri="{FF2B5EF4-FFF2-40B4-BE49-F238E27FC236}">
                <a16:creationId xmlns:a16="http://schemas.microsoft.com/office/drawing/2014/main" id="{164E9000-6ED9-AB06-861E-F01939152590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2</a:t>
            </a:r>
          </a:p>
        </p:txBody>
      </p:sp>
      <p:sp>
        <p:nvSpPr>
          <p:cNvPr id="5" name="Shape 114">
            <a:extLst>
              <a:ext uri="{FF2B5EF4-FFF2-40B4-BE49-F238E27FC236}">
                <a16:creationId xmlns:a16="http://schemas.microsoft.com/office/drawing/2014/main" id="{49619A81-1874-B993-75A1-C4787C382C23}"/>
              </a:ext>
            </a:extLst>
          </p:cNvPr>
          <p:cNvSpPr/>
          <p:nvPr/>
        </p:nvSpPr>
        <p:spPr>
          <a:xfrm>
            <a:off x="780382" y="195913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Why are genes important?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EBC4B25-A713-565E-9EC9-BB7B620A4588}"/>
              </a:ext>
            </a:extLst>
          </p:cNvPr>
          <p:cNvSpPr/>
          <p:nvPr/>
        </p:nvSpPr>
        <p:spPr>
          <a:xfrm>
            <a:off x="4332003" y="5552156"/>
            <a:ext cx="4486512" cy="967290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There are advances in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genetic engineering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that can help with these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mutations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. 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2D54C55-F0FE-BA6A-6D74-1C63CD24A258}"/>
              </a:ext>
            </a:extLst>
          </p:cNvPr>
          <p:cNvSpPr/>
          <p:nvPr/>
        </p:nvSpPr>
        <p:spPr>
          <a:xfrm>
            <a:off x="325486" y="5552156"/>
            <a:ext cx="3681030" cy="967290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Oxford </a:t>
            </a:r>
            <a:r>
              <a:rPr lang="en-GB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Biomedica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is one of the original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pioneers in cell and gene therapy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 </a:t>
            </a:r>
            <a:endParaRPr lang="en-GB" sz="1600" b="1" dirty="0">
              <a:solidFill>
                <a:schemeClr val="tx1"/>
              </a:solidFill>
              <a:latin typeface="Century Gothic" panose="020B0502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1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212A622-598F-45CE-AE34-9621CE97E9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A19278-998D-3714-C35B-59A06270B1B0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CABBF90-1F60-74DB-958A-FD0EEEADE235}"/>
              </a:ext>
            </a:extLst>
          </p:cNvPr>
          <p:cNvSpPr/>
          <p:nvPr/>
        </p:nvSpPr>
        <p:spPr>
          <a:xfrm>
            <a:off x="823329" y="1204036"/>
            <a:ext cx="3476928" cy="984839"/>
          </a:xfrm>
          <a:prstGeom prst="roundRect">
            <a:avLst/>
          </a:prstGeom>
          <a:solidFill>
            <a:srgbClr val="F2C704"/>
          </a:solidFill>
          <a:ln w="28575">
            <a:solidFill>
              <a:srgbClr val="38BE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Discuss (2-3 mins)</a:t>
            </a:r>
          </a:p>
          <a:p>
            <a:pPr algn="ctr"/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What do you think gene therapy aims to achieve?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06D1ECC-861D-B810-5165-96845CAF9D31}"/>
              </a:ext>
            </a:extLst>
          </p:cNvPr>
          <p:cNvSpPr/>
          <p:nvPr/>
        </p:nvSpPr>
        <p:spPr>
          <a:xfrm>
            <a:off x="4518545" y="1197453"/>
            <a:ext cx="3802125" cy="988375"/>
          </a:xfrm>
          <a:prstGeom prst="roundRect">
            <a:avLst/>
          </a:prstGeom>
          <a:solidFill>
            <a:srgbClr val="38BEAB"/>
          </a:solidFill>
          <a:ln w="28575">
            <a:solidFill>
              <a:srgbClr val="B6DA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Definition: Gene Therapy</a:t>
            </a:r>
          </a:p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A technique that uses genes to treat or prevent diseases.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8420FF5-5A0A-DF5A-EC8A-84B252929505}"/>
              </a:ext>
            </a:extLst>
          </p:cNvPr>
          <p:cNvSpPr/>
          <p:nvPr/>
        </p:nvSpPr>
        <p:spPr>
          <a:xfrm>
            <a:off x="780385" y="5754316"/>
            <a:ext cx="7583230" cy="739398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0800" algn="ctr">
              <a:buClr>
                <a:srgbClr val="FF0066"/>
              </a:buClr>
              <a:buSzPts val="2400"/>
            </a:pP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Gene therapy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can be used to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turn off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,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correct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,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or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add genes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to address the mutations that cause certain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genetic diseases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  <a:endParaRPr lang="en-GB" sz="14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438A8A7-B269-34D0-FAD6-31BFF19FF5B8}"/>
              </a:ext>
            </a:extLst>
          </p:cNvPr>
          <p:cNvSpPr/>
          <p:nvPr/>
        </p:nvSpPr>
        <p:spPr>
          <a:xfrm>
            <a:off x="823330" y="1182440"/>
            <a:ext cx="7497341" cy="538608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There are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three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 main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gene therapy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approaches: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9E47D79-76FA-8455-5F4A-5473A130AE97}"/>
              </a:ext>
            </a:extLst>
          </p:cNvPr>
          <p:cNvGrpSpPr/>
          <p:nvPr/>
        </p:nvGrpSpPr>
        <p:grpSpPr>
          <a:xfrm>
            <a:off x="1391050" y="2135365"/>
            <a:ext cx="6361901" cy="792000"/>
            <a:chOff x="953298" y="2379664"/>
            <a:chExt cx="6361901" cy="792000"/>
          </a:xfrm>
        </p:grpSpPr>
        <p:pic>
          <p:nvPicPr>
            <p:cNvPr id="21" name="Graphic 20" descr="Power with solid fill">
              <a:extLst>
                <a:ext uri="{FF2B5EF4-FFF2-40B4-BE49-F238E27FC236}">
                  <a16:creationId xmlns:a16="http://schemas.microsoft.com/office/drawing/2014/main" id="{E098996F-21CB-4479-DFC5-5D35744D86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53298" y="2379664"/>
              <a:ext cx="792000" cy="792000"/>
            </a:xfrm>
            <a:prstGeom prst="rect">
              <a:avLst/>
            </a:prstGeom>
          </p:spPr>
        </p:pic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DE8217ED-39EE-5C43-5A5B-A3F23BB084FA}"/>
                </a:ext>
              </a:extLst>
            </p:cNvPr>
            <p:cNvSpPr/>
            <p:nvPr/>
          </p:nvSpPr>
          <p:spPr>
            <a:xfrm>
              <a:off x="2103703" y="2506360"/>
              <a:ext cx="5211496" cy="538608"/>
            </a:xfrm>
            <a:prstGeom prst="roundRect">
              <a:avLst/>
            </a:prstGeom>
            <a:solidFill>
              <a:srgbClr val="B9DBF5"/>
            </a:solidFill>
            <a:ln w="28575">
              <a:solidFill>
                <a:srgbClr val="38BEA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Gene Inactivation </a:t>
              </a:r>
              <a:r>
                <a:rPr lang="en-GB" sz="16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(turn the gene off)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D045145-3FD2-AE61-5729-81C63F391F57}"/>
              </a:ext>
            </a:extLst>
          </p:cNvPr>
          <p:cNvGrpSpPr/>
          <p:nvPr/>
        </p:nvGrpSpPr>
        <p:grpSpPr>
          <a:xfrm>
            <a:off x="1391050" y="3341682"/>
            <a:ext cx="6361901" cy="792000"/>
            <a:chOff x="953298" y="3477839"/>
            <a:chExt cx="6361901" cy="792000"/>
          </a:xfrm>
        </p:grpSpPr>
        <p:pic>
          <p:nvPicPr>
            <p:cNvPr id="26" name="Graphic 25" descr="Refresh with solid fill">
              <a:extLst>
                <a:ext uri="{FF2B5EF4-FFF2-40B4-BE49-F238E27FC236}">
                  <a16:creationId xmlns:a16="http://schemas.microsoft.com/office/drawing/2014/main" id="{B7275360-5E15-5FBD-6BB5-8863B0C43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53298" y="3477839"/>
              <a:ext cx="792000" cy="792000"/>
            </a:xfrm>
            <a:prstGeom prst="rect">
              <a:avLst/>
            </a:prstGeom>
          </p:spPr>
        </p:pic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4C2C01EA-2AF5-C9BF-3857-AF64230A25CA}"/>
                </a:ext>
              </a:extLst>
            </p:cNvPr>
            <p:cNvSpPr/>
            <p:nvPr/>
          </p:nvSpPr>
          <p:spPr>
            <a:xfrm>
              <a:off x="2103703" y="3604535"/>
              <a:ext cx="5211496" cy="538608"/>
            </a:xfrm>
            <a:prstGeom prst="roundRect">
              <a:avLst/>
            </a:prstGeom>
            <a:solidFill>
              <a:srgbClr val="B9DBF5"/>
            </a:solidFill>
            <a:ln w="28575">
              <a:solidFill>
                <a:srgbClr val="38BEA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Gene Correction </a:t>
              </a:r>
              <a:r>
                <a:rPr lang="en-GB" sz="16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(replace the faulty gene)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FDEF0D1-C9C1-F469-EAFF-4DDC3B7C9B99}"/>
              </a:ext>
            </a:extLst>
          </p:cNvPr>
          <p:cNvGrpSpPr/>
          <p:nvPr/>
        </p:nvGrpSpPr>
        <p:grpSpPr>
          <a:xfrm>
            <a:off x="1391050" y="4547999"/>
            <a:ext cx="6361901" cy="792000"/>
            <a:chOff x="953298" y="4657511"/>
            <a:chExt cx="6361901" cy="792000"/>
          </a:xfrm>
        </p:grpSpPr>
        <p:pic>
          <p:nvPicPr>
            <p:cNvPr id="29" name="Graphic 28" descr="Badge Follow with solid fill">
              <a:extLst>
                <a:ext uri="{FF2B5EF4-FFF2-40B4-BE49-F238E27FC236}">
                  <a16:creationId xmlns:a16="http://schemas.microsoft.com/office/drawing/2014/main" id="{0914FFEE-5F3B-DEE4-60D2-692509705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53298" y="4657511"/>
              <a:ext cx="792000" cy="792000"/>
            </a:xfrm>
            <a:prstGeom prst="rect">
              <a:avLst/>
            </a:prstGeom>
          </p:spPr>
        </p:pic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B28F92C6-3EFA-6CA7-12BD-2CBDFB3581A0}"/>
                </a:ext>
              </a:extLst>
            </p:cNvPr>
            <p:cNvSpPr/>
            <p:nvPr/>
          </p:nvSpPr>
          <p:spPr>
            <a:xfrm>
              <a:off x="2103702" y="4784207"/>
              <a:ext cx="5211497" cy="538608"/>
            </a:xfrm>
            <a:prstGeom prst="roundRect">
              <a:avLst/>
            </a:prstGeom>
            <a:solidFill>
              <a:srgbClr val="B9DBF5"/>
            </a:solidFill>
            <a:ln w="28575">
              <a:solidFill>
                <a:srgbClr val="38BEA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Gene Addition </a:t>
              </a:r>
              <a:r>
                <a:rPr lang="en-GB" sz="16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(add a healthy gene)</a:t>
              </a:r>
            </a:p>
          </p:txBody>
        </p:sp>
      </p:grpSp>
      <p:sp>
        <p:nvSpPr>
          <p:cNvPr id="31" name="Pentagon 20">
            <a:extLst>
              <a:ext uri="{FF2B5EF4-FFF2-40B4-BE49-F238E27FC236}">
                <a16:creationId xmlns:a16="http://schemas.microsoft.com/office/drawing/2014/main" id="{C6A901E4-BF95-C6F0-67EB-F0A3F9F62030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3</a:t>
            </a:r>
          </a:p>
        </p:txBody>
      </p:sp>
      <p:sp>
        <p:nvSpPr>
          <p:cNvPr id="32" name="Shape 114">
            <a:extLst>
              <a:ext uri="{FF2B5EF4-FFF2-40B4-BE49-F238E27FC236}">
                <a16:creationId xmlns:a16="http://schemas.microsoft.com/office/drawing/2014/main" id="{D1CF1533-11BE-4460-E848-EF5902301E9E}"/>
              </a:ext>
            </a:extLst>
          </p:cNvPr>
          <p:cNvSpPr/>
          <p:nvPr/>
        </p:nvSpPr>
        <p:spPr>
          <a:xfrm>
            <a:off x="780385" y="196548"/>
            <a:ext cx="6169884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What is gene therapy?</a:t>
            </a:r>
          </a:p>
        </p:txBody>
      </p:sp>
    </p:spTree>
    <p:extLst>
      <p:ext uri="{BB962C8B-B14F-4D97-AF65-F5344CB8AC3E}">
        <p14:creationId xmlns:p14="http://schemas.microsoft.com/office/powerpoint/2010/main" val="180144477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12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F6A47A9-2694-7432-5150-DDAF326B0D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96738"/>
            <a:ext cx="9144000" cy="5961261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212A622-598F-45CE-AE34-9621CE97E9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3288A43-50E6-440F-97C5-E4376A28A8C3}"/>
              </a:ext>
            </a:extLst>
          </p:cNvPr>
          <p:cNvSpPr/>
          <p:nvPr/>
        </p:nvSpPr>
        <p:spPr>
          <a:xfrm>
            <a:off x="286815" y="4916245"/>
            <a:ext cx="3080330" cy="1571867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This can be achieved either by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directly administering the vector to the patient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(often referred to as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in vivo gene therapy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). </a:t>
            </a:r>
            <a:endParaRPr lang="en-GB" sz="1600" dirty="0">
              <a:solidFill>
                <a:schemeClr val="tx1"/>
              </a:solidFill>
              <a:latin typeface="Century Gothic" panose="020B0502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1" name="Shape 114">
            <a:extLst>
              <a:ext uri="{FF2B5EF4-FFF2-40B4-BE49-F238E27FC236}">
                <a16:creationId xmlns:a16="http://schemas.microsoft.com/office/drawing/2014/main" id="{6EC7AE4E-65A6-498F-8456-7849AF35A12F}"/>
              </a:ext>
            </a:extLst>
          </p:cNvPr>
          <p:cNvSpPr/>
          <p:nvPr/>
        </p:nvSpPr>
        <p:spPr>
          <a:xfrm>
            <a:off x="780385" y="196548"/>
            <a:ext cx="6169884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What is gene therapy?</a:t>
            </a:r>
          </a:p>
        </p:txBody>
      </p:sp>
      <p:sp>
        <p:nvSpPr>
          <p:cNvPr id="17" name="Pentagon 20">
            <a:extLst>
              <a:ext uri="{FF2B5EF4-FFF2-40B4-BE49-F238E27FC236}">
                <a16:creationId xmlns:a16="http://schemas.microsoft.com/office/drawing/2014/main" id="{5873B1CE-90AC-4214-B2E8-3AEC65A211E9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A19278-998D-3714-C35B-59A06270B1B0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E25D074-4910-7252-5D77-63453B925FA8}"/>
              </a:ext>
            </a:extLst>
          </p:cNvPr>
          <p:cNvSpPr/>
          <p:nvPr/>
        </p:nvSpPr>
        <p:spPr>
          <a:xfrm>
            <a:off x="286814" y="1182769"/>
            <a:ext cx="4157596" cy="1039991"/>
          </a:xfrm>
          <a:prstGeom prst="roundRect">
            <a:avLst/>
          </a:prstGeom>
          <a:solidFill>
            <a:srgbClr val="F2C704"/>
          </a:solidFill>
          <a:ln w="28575">
            <a:solidFill>
              <a:srgbClr val="38BE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Discuss (2-3 mins)</a:t>
            </a:r>
          </a:p>
          <a:p>
            <a:pPr algn="ctr"/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Do you know how gene therapy is delivered to the patient?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131C155-AA4D-FE19-F964-F96437BA0FA0}"/>
              </a:ext>
            </a:extLst>
          </p:cNvPr>
          <p:cNvSpPr/>
          <p:nvPr/>
        </p:nvSpPr>
        <p:spPr>
          <a:xfrm>
            <a:off x="3653961" y="4916244"/>
            <a:ext cx="5203226" cy="1571867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0800" algn="ctr">
              <a:buClr>
                <a:srgbClr val="FF0066"/>
              </a:buClr>
              <a:buSzPts val="2400"/>
            </a:pP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Or, by first introducing the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genetic material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to cells or tissue outside of the body, before administering the cells or tissue into the patient (often referred to as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ex vivo gene therapy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, or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gene-modified cell therapy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77995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5EB7551-7A44-56B7-5567-B539B9AB56FF}"/>
              </a:ext>
            </a:extLst>
          </p:cNvPr>
          <p:cNvSpPr/>
          <p:nvPr/>
        </p:nvSpPr>
        <p:spPr>
          <a:xfrm>
            <a:off x="1947125" y="3293903"/>
            <a:ext cx="5249751" cy="646737"/>
          </a:xfrm>
          <a:prstGeom prst="roundRect">
            <a:avLst/>
          </a:prstGeom>
          <a:solidFill>
            <a:srgbClr val="F2C704"/>
          </a:solidFill>
          <a:ln w="28575">
            <a:solidFill>
              <a:srgbClr val="38BE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Discuss (2-3 mins)</a:t>
            </a:r>
          </a:p>
          <a:p>
            <a:pPr algn="ctr"/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What do you already know about cystic fibrosis?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212A622-598F-45CE-AE34-9621CE97E9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11" name="Shape 114">
            <a:extLst>
              <a:ext uri="{FF2B5EF4-FFF2-40B4-BE49-F238E27FC236}">
                <a16:creationId xmlns:a16="http://schemas.microsoft.com/office/drawing/2014/main" id="{6EC7AE4E-65A6-498F-8456-7849AF35A12F}"/>
              </a:ext>
            </a:extLst>
          </p:cNvPr>
          <p:cNvSpPr/>
          <p:nvPr/>
        </p:nvSpPr>
        <p:spPr>
          <a:xfrm>
            <a:off x="780385" y="196548"/>
            <a:ext cx="6169884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What is gene therapy?</a:t>
            </a:r>
          </a:p>
        </p:txBody>
      </p:sp>
      <p:sp>
        <p:nvSpPr>
          <p:cNvPr id="17" name="Pentagon 20">
            <a:extLst>
              <a:ext uri="{FF2B5EF4-FFF2-40B4-BE49-F238E27FC236}">
                <a16:creationId xmlns:a16="http://schemas.microsoft.com/office/drawing/2014/main" id="{5873B1CE-90AC-4214-B2E8-3AEC65A211E9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A19278-998D-3714-C35B-59A06270B1B0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CAD41E8-BCEB-A78C-ABF3-CB1DA555DB0A}"/>
              </a:ext>
            </a:extLst>
          </p:cNvPr>
          <p:cNvSpPr/>
          <p:nvPr/>
        </p:nvSpPr>
        <p:spPr>
          <a:xfrm>
            <a:off x="2538785" y="3293903"/>
            <a:ext cx="4066430" cy="432113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0800" algn="ctr">
              <a:buClr>
                <a:srgbClr val="FF0066"/>
              </a:buClr>
              <a:buSzPts val="2400"/>
            </a:pPr>
            <a:r>
              <a:rPr lang="en-GB" sz="1600" i="1" dirty="0">
                <a:solidFill>
                  <a:schemeClr val="tx1"/>
                </a:solidFill>
                <a:latin typeface="Century Gothic" panose="020B0502020202020204" pitchFamily="34" charset="0"/>
              </a:rPr>
              <a:t>For example, in cystic fibrosis.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ABBB491-C4EE-A67A-1E72-1885FD32EE62}"/>
              </a:ext>
            </a:extLst>
          </p:cNvPr>
          <p:cNvSpPr/>
          <p:nvPr/>
        </p:nvSpPr>
        <p:spPr>
          <a:xfrm>
            <a:off x="5810087" y="1797378"/>
            <a:ext cx="2664222" cy="936803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0800" algn="ctr">
              <a:buClr>
                <a:srgbClr val="FF0066"/>
              </a:buClr>
              <a:buSzPts val="2400"/>
            </a:pP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…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Transgene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 is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delivered directly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to the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patient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1E8526-3BE8-6315-7D20-13B782B6A440}"/>
              </a:ext>
            </a:extLst>
          </p:cNvPr>
          <p:cNvSpPr txBox="1"/>
          <p:nvPr/>
        </p:nvSpPr>
        <p:spPr>
          <a:xfrm>
            <a:off x="3196859" y="990238"/>
            <a:ext cx="2664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Century Gothic" panose="020B0502020202020204" pitchFamily="34" charset="0"/>
              </a:rPr>
              <a:t>In vivo gene therapy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C960D98-0938-0EA4-E328-A193CB66E3C3}"/>
              </a:ext>
            </a:extLst>
          </p:cNvPr>
          <p:cNvGrpSpPr/>
          <p:nvPr/>
        </p:nvGrpSpPr>
        <p:grpSpPr>
          <a:xfrm>
            <a:off x="3841121" y="1542593"/>
            <a:ext cx="1375699" cy="1446373"/>
            <a:chOff x="6948264" y="1916832"/>
            <a:chExt cx="1224136" cy="1224136"/>
          </a:xfrm>
        </p:grpSpPr>
        <p:sp>
          <p:nvSpPr>
            <p:cNvPr id="8" name="Donut 29">
              <a:extLst>
                <a:ext uri="{FF2B5EF4-FFF2-40B4-BE49-F238E27FC236}">
                  <a16:creationId xmlns:a16="http://schemas.microsoft.com/office/drawing/2014/main" id="{63B68C59-F901-241A-946E-FF426D8B7CBA}"/>
                </a:ext>
              </a:extLst>
            </p:cNvPr>
            <p:cNvSpPr/>
            <p:nvPr/>
          </p:nvSpPr>
          <p:spPr bwMode="auto">
            <a:xfrm>
              <a:off x="6948264" y="1916832"/>
              <a:ext cx="1224136" cy="1224136"/>
            </a:xfrm>
            <a:prstGeom prst="donut">
              <a:avLst>
                <a:gd name="adj" fmla="val 14809"/>
              </a:avLst>
            </a:prstGeom>
            <a:solidFill>
              <a:srgbClr val="BBE0E3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ヒラギノ角ゴ ProN W3" charset="0"/>
                <a:cs typeface="ヒラギノ角ゴ ProN W3" charset="0"/>
                <a:sym typeface="Arial" charset="0"/>
              </a:endParaRPr>
            </a:p>
          </p:txBody>
        </p:sp>
        <p:sp>
          <p:nvSpPr>
            <p:cNvPr id="13" name="Block Arc 12">
              <a:extLst>
                <a:ext uri="{FF2B5EF4-FFF2-40B4-BE49-F238E27FC236}">
                  <a16:creationId xmlns:a16="http://schemas.microsoft.com/office/drawing/2014/main" id="{D7D1D304-3228-93CB-E843-BF62A5ADDB6C}"/>
                </a:ext>
              </a:extLst>
            </p:cNvPr>
            <p:cNvSpPr/>
            <p:nvPr/>
          </p:nvSpPr>
          <p:spPr bwMode="auto">
            <a:xfrm rot="10800000">
              <a:off x="7020272" y="2358257"/>
              <a:ext cx="1080120" cy="782711"/>
            </a:xfrm>
            <a:prstGeom prst="blockArc">
              <a:avLst>
                <a:gd name="adj1" fmla="val 11986287"/>
                <a:gd name="adj2" fmla="val 20073436"/>
                <a:gd name="adj3" fmla="val 25685"/>
              </a:avLst>
            </a:prstGeom>
            <a:solidFill>
              <a:schemeClr val="bg2">
                <a:lumMod val="75000"/>
              </a:schemeClr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ヒラギノ角ゴ ProN W3" charset="0"/>
                <a:cs typeface="ヒラギノ角ゴ ProN W3" charset="0"/>
                <a:sym typeface="Arial" charset="0"/>
              </a:endParaRP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C35E7EE-5E50-5761-FF30-277E87B9E3DF}"/>
              </a:ext>
            </a:extLst>
          </p:cNvPr>
          <p:cNvSpPr/>
          <p:nvPr/>
        </p:nvSpPr>
        <p:spPr>
          <a:xfrm>
            <a:off x="669691" y="1797378"/>
            <a:ext cx="2664222" cy="936802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0800" algn="ctr">
              <a:buClr>
                <a:srgbClr val="FF0066"/>
              </a:buClr>
              <a:buSzPts val="2400"/>
            </a:pP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The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gene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 is packed into a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viral vector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…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47F2110-DF0B-77F6-9823-3795B4EB99EE}"/>
              </a:ext>
            </a:extLst>
          </p:cNvPr>
          <p:cNvSpPr/>
          <p:nvPr/>
        </p:nvSpPr>
        <p:spPr>
          <a:xfrm>
            <a:off x="306977" y="4151922"/>
            <a:ext cx="4082141" cy="646737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It is a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genetic disease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affecting 1 in 2,500 babies in the UK.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45A1A41-08E6-726A-3B77-906D4F5D33AA}"/>
              </a:ext>
            </a:extLst>
          </p:cNvPr>
          <p:cNvSpPr/>
          <p:nvPr/>
        </p:nvSpPr>
        <p:spPr>
          <a:xfrm>
            <a:off x="4754880" y="4151922"/>
            <a:ext cx="4082142" cy="646737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It involves an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error in CFTR gene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encoding Cl-channel in the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lungs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C2B5187-E469-42DB-B715-E3B7D3BA37DB}"/>
              </a:ext>
            </a:extLst>
          </p:cNvPr>
          <p:cNvSpPr/>
          <p:nvPr/>
        </p:nvSpPr>
        <p:spPr>
          <a:xfrm>
            <a:off x="306976" y="5009941"/>
            <a:ext cx="4082141" cy="880282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0.06% of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protein is missing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, meaning no Cl-channel function.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B0B2D43-8FC4-22AE-33A1-5B84D28B1829}"/>
              </a:ext>
            </a:extLst>
          </p:cNvPr>
          <p:cNvSpPr/>
          <p:nvPr/>
        </p:nvSpPr>
        <p:spPr>
          <a:xfrm>
            <a:off x="4754881" y="5009941"/>
            <a:ext cx="4082141" cy="880282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A lack of Cl-channel results in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mucous build up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, causing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chronic bacterial infections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A5D8559-2540-0CB6-C7B7-6A48164DEDB7}"/>
              </a:ext>
            </a:extLst>
          </p:cNvPr>
          <p:cNvSpPr/>
          <p:nvPr/>
        </p:nvSpPr>
        <p:spPr>
          <a:xfrm>
            <a:off x="306976" y="6101504"/>
            <a:ext cx="8530046" cy="432113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0800" algn="ctr">
              <a:buClr>
                <a:srgbClr val="FF0066"/>
              </a:buClr>
              <a:buSzPts val="2400"/>
            </a:pP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Unfortunately,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lung tissue is destroyed over time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and life expectancy is just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25 years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2836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2" grpId="1" animBg="1"/>
      <p:bldP spid="4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212A622-598F-45CE-AE34-9621CE97E9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11" name="Shape 114">
            <a:extLst>
              <a:ext uri="{FF2B5EF4-FFF2-40B4-BE49-F238E27FC236}">
                <a16:creationId xmlns:a16="http://schemas.microsoft.com/office/drawing/2014/main" id="{6EC7AE4E-65A6-498F-8456-7849AF35A12F}"/>
              </a:ext>
            </a:extLst>
          </p:cNvPr>
          <p:cNvSpPr/>
          <p:nvPr/>
        </p:nvSpPr>
        <p:spPr>
          <a:xfrm>
            <a:off x="780385" y="196548"/>
            <a:ext cx="6169884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What is gene therapy?</a:t>
            </a:r>
          </a:p>
        </p:txBody>
      </p:sp>
      <p:sp>
        <p:nvSpPr>
          <p:cNvPr id="17" name="Pentagon 20">
            <a:extLst>
              <a:ext uri="{FF2B5EF4-FFF2-40B4-BE49-F238E27FC236}">
                <a16:creationId xmlns:a16="http://schemas.microsoft.com/office/drawing/2014/main" id="{5873B1CE-90AC-4214-B2E8-3AEC65A211E9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A19278-998D-3714-C35B-59A06270B1B0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7016B7F-63AD-7C32-D931-30572288C21A}"/>
              </a:ext>
            </a:extLst>
          </p:cNvPr>
          <p:cNvSpPr/>
          <p:nvPr/>
        </p:nvSpPr>
        <p:spPr>
          <a:xfrm>
            <a:off x="306978" y="1612048"/>
            <a:ext cx="4082141" cy="646737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It is a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genetic disease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affecting 1 in 2,500 babies in the UK.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E8E2F6-9BB9-5914-B7AF-19DBDA3F874B}"/>
              </a:ext>
            </a:extLst>
          </p:cNvPr>
          <p:cNvSpPr/>
          <p:nvPr/>
        </p:nvSpPr>
        <p:spPr>
          <a:xfrm>
            <a:off x="4754881" y="1612048"/>
            <a:ext cx="4082142" cy="646737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It involves an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error in CFTR gene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encoding Cl-channel in the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lungs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9634015-181F-22FD-C5A8-9C88DE90E84A}"/>
              </a:ext>
            </a:extLst>
          </p:cNvPr>
          <p:cNvSpPr/>
          <p:nvPr/>
        </p:nvSpPr>
        <p:spPr>
          <a:xfrm>
            <a:off x="306977" y="2470067"/>
            <a:ext cx="4082141" cy="880282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0.06% of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protein is missing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, meaning no Cl-channel function.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FC09846-E69F-773C-AD1D-AA11E311FF69}"/>
              </a:ext>
            </a:extLst>
          </p:cNvPr>
          <p:cNvSpPr/>
          <p:nvPr/>
        </p:nvSpPr>
        <p:spPr>
          <a:xfrm>
            <a:off x="4754882" y="2470067"/>
            <a:ext cx="4082141" cy="880282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A lack of Cl-channel results in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mucous build up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, causing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chronic bacterial infections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BB1D7B9-56F7-EF31-BB65-0417B47FB960}"/>
              </a:ext>
            </a:extLst>
          </p:cNvPr>
          <p:cNvSpPr/>
          <p:nvPr/>
        </p:nvSpPr>
        <p:spPr>
          <a:xfrm>
            <a:off x="306977" y="3561630"/>
            <a:ext cx="8530046" cy="432113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0800" algn="ctr">
              <a:buClr>
                <a:srgbClr val="FF0066"/>
              </a:buClr>
              <a:buSzPts val="2400"/>
            </a:pP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Unfortunately,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lung tissue is destroyed over time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and life expectancy is just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25 years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B69AAFA-A479-7324-D6A3-C1C9625A3864}"/>
              </a:ext>
            </a:extLst>
          </p:cNvPr>
          <p:cNvSpPr/>
          <p:nvPr/>
        </p:nvSpPr>
        <p:spPr>
          <a:xfrm>
            <a:off x="1297039" y="4499931"/>
            <a:ext cx="6549922" cy="1233375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0800" algn="ctr">
              <a:buClr>
                <a:srgbClr val="FF0066"/>
              </a:buClr>
              <a:buSzPts val="2400"/>
            </a:pP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The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theory of gene therapy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in relation to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cystic fibrosis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is to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introduce a working copy of the CFTR gene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to lung cells which will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recover function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and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prevent disease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developing.</a:t>
            </a:r>
          </a:p>
        </p:txBody>
      </p:sp>
    </p:spTree>
    <p:extLst>
      <p:ext uri="{BB962C8B-B14F-4D97-AF65-F5344CB8AC3E}">
        <p14:creationId xmlns:p14="http://schemas.microsoft.com/office/powerpoint/2010/main" val="23098178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212A622-598F-45CE-AE34-9621CE97E9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11" name="Shape 114">
            <a:extLst>
              <a:ext uri="{FF2B5EF4-FFF2-40B4-BE49-F238E27FC236}">
                <a16:creationId xmlns:a16="http://schemas.microsoft.com/office/drawing/2014/main" id="{6EC7AE4E-65A6-498F-8456-7849AF35A12F}"/>
              </a:ext>
            </a:extLst>
          </p:cNvPr>
          <p:cNvSpPr/>
          <p:nvPr/>
        </p:nvSpPr>
        <p:spPr>
          <a:xfrm>
            <a:off x="780385" y="196548"/>
            <a:ext cx="6169884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What is gene therapy?</a:t>
            </a:r>
          </a:p>
        </p:txBody>
      </p:sp>
      <p:sp>
        <p:nvSpPr>
          <p:cNvPr id="17" name="Pentagon 20">
            <a:extLst>
              <a:ext uri="{FF2B5EF4-FFF2-40B4-BE49-F238E27FC236}">
                <a16:creationId xmlns:a16="http://schemas.microsoft.com/office/drawing/2014/main" id="{5873B1CE-90AC-4214-B2E8-3AEC65A211E9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A19278-998D-3714-C35B-59A06270B1B0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05B788-1144-5E00-5F62-29ACFF930DC0}"/>
              </a:ext>
            </a:extLst>
          </p:cNvPr>
          <p:cNvSpPr txBox="1"/>
          <p:nvPr/>
        </p:nvSpPr>
        <p:spPr>
          <a:xfrm>
            <a:off x="2362223" y="990238"/>
            <a:ext cx="4419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Century Gothic" panose="020B0502020202020204" pitchFamily="34" charset="0"/>
              </a:rPr>
              <a:t>Gene therapy can be also be ex vivo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D376137-556B-4A79-EDE3-936D67C9E063}"/>
              </a:ext>
            </a:extLst>
          </p:cNvPr>
          <p:cNvSpPr/>
          <p:nvPr/>
        </p:nvSpPr>
        <p:spPr>
          <a:xfrm>
            <a:off x="359484" y="3540388"/>
            <a:ext cx="2452825" cy="741156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0800" algn="ctr">
              <a:buClr>
                <a:srgbClr val="FF0066"/>
              </a:buClr>
              <a:buSzPts val="2400"/>
            </a:pP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The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gene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 is packed into a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viral vector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…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364EEB70-899C-FED9-3D06-4B242FAB13F1}"/>
              </a:ext>
            </a:extLst>
          </p:cNvPr>
          <p:cNvSpPr/>
          <p:nvPr/>
        </p:nvSpPr>
        <p:spPr>
          <a:xfrm>
            <a:off x="2625566" y="2425211"/>
            <a:ext cx="925032" cy="361507"/>
          </a:xfrm>
          <a:prstGeom prst="rightArrow">
            <a:avLst/>
          </a:prstGeom>
          <a:solidFill>
            <a:srgbClr val="B9DBF5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4267772-0F41-9379-26DA-6684A684C560}"/>
              </a:ext>
            </a:extLst>
          </p:cNvPr>
          <p:cNvGrpSpPr/>
          <p:nvPr/>
        </p:nvGrpSpPr>
        <p:grpSpPr>
          <a:xfrm>
            <a:off x="822744" y="1853038"/>
            <a:ext cx="1375699" cy="1446373"/>
            <a:chOff x="6948264" y="1916832"/>
            <a:chExt cx="1224136" cy="1224136"/>
          </a:xfrm>
        </p:grpSpPr>
        <p:sp>
          <p:nvSpPr>
            <p:cNvPr id="13" name="Donut 29">
              <a:extLst>
                <a:ext uri="{FF2B5EF4-FFF2-40B4-BE49-F238E27FC236}">
                  <a16:creationId xmlns:a16="http://schemas.microsoft.com/office/drawing/2014/main" id="{FA23744F-AD93-6530-3A0E-3050DC6A3B73}"/>
                </a:ext>
              </a:extLst>
            </p:cNvPr>
            <p:cNvSpPr/>
            <p:nvPr/>
          </p:nvSpPr>
          <p:spPr bwMode="auto">
            <a:xfrm>
              <a:off x="6948264" y="1916832"/>
              <a:ext cx="1224136" cy="1224136"/>
            </a:xfrm>
            <a:prstGeom prst="donut">
              <a:avLst>
                <a:gd name="adj" fmla="val 14809"/>
              </a:avLst>
            </a:prstGeom>
            <a:solidFill>
              <a:srgbClr val="BBE0E3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ヒラギノ角ゴ ProN W3" charset="0"/>
                <a:cs typeface="ヒラギノ角ゴ ProN W3" charset="0"/>
                <a:sym typeface="Arial" charset="0"/>
              </a:endParaRPr>
            </a:p>
          </p:txBody>
        </p:sp>
        <p:sp>
          <p:nvSpPr>
            <p:cNvPr id="15" name="Block Arc 14">
              <a:extLst>
                <a:ext uri="{FF2B5EF4-FFF2-40B4-BE49-F238E27FC236}">
                  <a16:creationId xmlns:a16="http://schemas.microsoft.com/office/drawing/2014/main" id="{4E584393-7A7C-4AE6-FBF1-EE0509665498}"/>
                </a:ext>
              </a:extLst>
            </p:cNvPr>
            <p:cNvSpPr/>
            <p:nvPr/>
          </p:nvSpPr>
          <p:spPr bwMode="auto">
            <a:xfrm rot="10800000">
              <a:off x="7020272" y="2358257"/>
              <a:ext cx="1080120" cy="782711"/>
            </a:xfrm>
            <a:prstGeom prst="blockArc">
              <a:avLst>
                <a:gd name="adj1" fmla="val 11986287"/>
                <a:gd name="adj2" fmla="val 20073436"/>
                <a:gd name="adj3" fmla="val 25685"/>
              </a:avLst>
            </a:prstGeom>
            <a:solidFill>
              <a:schemeClr val="bg2">
                <a:lumMod val="75000"/>
              </a:schemeClr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ヒラギノ角ゴ ProN W3" charset="0"/>
                <a:cs typeface="ヒラギノ角ゴ ProN W3" charset="0"/>
                <a:sym typeface="Arial" charset="0"/>
              </a:endParaRP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E59C58A-068C-0E2A-E323-BEDC820B4169}"/>
              </a:ext>
            </a:extLst>
          </p:cNvPr>
          <p:cNvSpPr/>
          <p:nvPr/>
        </p:nvSpPr>
        <p:spPr>
          <a:xfrm>
            <a:off x="3196180" y="3540388"/>
            <a:ext cx="2751641" cy="741156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0800" algn="ctr">
              <a:buClr>
                <a:srgbClr val="FF0066"/>
              </a:buClr>
              <a:buSzPts val="2400"/>
            </a:pP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Cells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are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genetically modified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by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viral vector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21922F6-D7E6-E00C-0070-54D24D81D2AC}"/>
              </a:ext>
            </a:extLst>
          </p:cNvPr>
          <p:cNvGrpSpPr/>
          <p:nvPr/>
        </p:nvGrpSpPr>
        <p:grpSpPr>
          <a:xfrm>
            <a:off x="3740129" y="1544122"/>
            <a:ext cx="1663743" cy="2144983"/>
            <a:chOff x="3742918" y="1232151"/>
            <a:chExt cx="1663743" cy="2144983"/>
          </a:xfrm>
        </p:grpSpPr>
        <p:pic>
          <p:nvPicPr>
            <p:cNvPr id="18" name="Graphic 17" descr="Petri Dish outline">
              <a:extLst>
                <a:ext uri="{FF2B5EF4-FFF2-40B4-BE49-F238E27FC236}">
                  <a16:creationId xmlns:a16="http://schemas.microsoft.com/office/drawing/2014/main" id="{22AD2469-5D6B-A63A-BDEF-6CBB41844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742918" y="1713391"/>
              <a:ext cx="1663743" cy="1663743"/>
            </a:xfrm>
            <a:prstGeom prst="rect">
              <a:avLst/>
            </a:prstGeom>
          </p:spPr>
        </p:pic>
        <p:sp>
          <p:nvSpPr>
            <p:cNvPr id="20" name="Flowchart: Connector 19">
              <a:extLst>
                <a:ext uri="{FF2B5EF4-FFF2-40B4-BE49-F238E27FC236}">
                  <a16:creationId xmlns:a16="http://schemas.microsoft.com/office/drawing/2014/main" id="{A4E50699-91DD-EFE0-F4AE-7CC680BA9B8F}"/>
                </a:ext>
              </a:extLst>
            </p:cNvPr>
            <p:cNvSpPr/>
            <p:nvPr/>
          </p:nvSpPr>
          <p:spPr>
            <a:xfrm>
              <a:off x="4191260" y="1445138"/>
              <a:ext cx="159488" cy="132907"/>
            </a:xfrm>
            <a:prstGeom prst="flowChartConnector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Flowchart: Connector 20">
              <a:extLst>
                <a:ext uri="{FF2B5EF4-FFF2-40B4-BE49-F238E27FC236}">
                  <a16:creationId xmlns:a16="http://schemas.microsoft.com/office/drawing/2014/main" id="{C11656C1-6D9D-6093-EBC4-8CDD3888D2F5}"/>
                </a:ext>
              </a:extLst>
            </p:cNvPr>
            <p:cNvSpPr/>
            <p:nvPr/>
          </p:nvSpPr>
          <p:spPr>
            <a:xfrm>
              <a:off x="4427136" y="1695303"/>
              <a:ext cx="159488" cy="132907"/>
            </a:xfrm>
            <a:prstGeom prst="flowChartConnector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Flowchart: Connector 21">
              <a:extLst>
                <a:ext uri="{FF2B5EF4-FFF2-40B4-BE49-F238E27FC236}">
                  <a16:creationId xmlns:a16="http://schemas.microsoft.com/office/drawing/2014/main" id="{91DFC4FD-5A81-AE46-45B4-9817DF953DC4}"/>
                </a:ext>
              </a:extLst>
            </p:cNvPr>
            <p:cNvSpPr/>
            <p:nvPr/>
          </p:nvSpPr>
          <p:spPr>
            <a:xfrm>
              <a:off x="4674416" y="1472871"/>
              <a:ext cx="159488" cy="132907"/>
            </a:xfrm>
            <a:prstGeom prst="flowChartConnector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Flowchart: Connector 22">
              <a:extLst>
                <a:ext uri="{FF2B5EF4-FFF2-40B4-BE49-F238E27FC236}">
                  <a16:creationId xmlns:a16="http://schemas.microsoft.com/office/drawing/2014/main" id="{B2EB7440-C2FB-94E0-6CC7-A38D5DCF3AA7}"/>
                </a:ext>
              </a:extLst>
            </p:cNvPr>
            <p:cNvSpPr/>
            <p:nvPr/>
          </p:nvSpPr>
          <p:spPr>
            <a:xfrm>
              <a:off x="4453152" y="1232151"/>
              <a:ext cx="159488" cy="132907"/>
            </a:xfrm>
            <a:prstGeom prst="flowChartConnector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Flowchart: Connector 23">
              <a:extLst>
                <a:ext uri="{FF2B5EF4-FFF2-40B4-BE49-F238E27FC236}">
                  <a16:creationId xmlns:a16="http://schemas.microsoft.com/office/drawing/2014/main" id="{72AF6C4A-1415-7775-6792-F17E7B733AF1}"/>
                </a:ext>
              </a:extLst>
            </p:cNvPr>
            <p:cNvSpPr/>
            <p:nvPr/>
          </p:nvSpPr>
          <p:spPr>
            <a:xfrm>
              <a:off x="4552389" y="2759589"/>
              <a:ext cx="159488" cy="132907"/>
            </a:xfrm>
            <a:prstGeom prst="flowChartConnector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Flowchart: Connector 24">
              <a:extLst>
                <a:ext uri="{FF2B5EF4-FFF2-40B4-BE49-F238E27FC236}">
                  <a16:creationId xmlns:a16="http://schemas.microsoft.com/office/drawing/2014/main" id="{F73FED8B-94E1-5B5F-1B4E-D7916F1C1FEE}"/>
                </a:ext>
              </a:extLst>
            </p:cNvPr>
            <p:cNvSpPr/>
            <p:nvPr/>
          </p:nvSpPr>
          <p:spPr>
            <a:xfrm>
              <a:off x="4191260" y="2747647"/>
              <a:ext cx="159488" cy="132907"/>
            </a:xfrm>
            <a:prstGeom prst="flowChartConnector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Flowchart: Connector 25">
              <a:extLst>
                <a:ext uri="{FF2B5EF4-FFF2-40B4-BE49-F238E27FC236}">
                  <a16:creationId xmlns:a16="http://schemas.microsoft.com/office/drawing/2014/main" id="{18AD84F4-8F1C-9F7B-9A29-BED724CC0FE1}"/>
                </a:ext>
              </a:extLst>
            </p:cNvPr>
            <p:cNvSpPr/>
            <p:nvPr/>
          </p:nvSpPr>
          <p:spPr>
            <a:xfrm>
              <a:off x="4409228" y="2495863"/>
              <a:ext cx="159488" cy="132907"/>
            </a:xfrm>
            <a:prstGeom prst="flowChartConnector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Flowchart: Connector 26">
              <a:extLst>
                <a:ext uri="{FF2B5EF4-FFF2-40B4-BE49-F238E27FC236}">
                  <a16:creationId xmlns:a16="http://schemas.microsoft.com/office/drawing/2014/main" id="{2F1A53C8-B5F3-65BD-4791-ADA8E114DFAE}"/>
                </a:ext>
              </a:extLst>
            </p:cNvPr>
            <p:cNvSpPr/>
            <p:nvPr/>
          </p:nvSpPr>
          <p:spPr>
            <a:xfrm>
              <a:off x="4835986" y="2691527"/>
              <a:ext cx="159488" cy="132907"/>
            </a:xfrm>
            <a:prstGeom prst="flowChartConnector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Flowchart: Connector 27">
              <a:extLst>
                <a:ext uri="{FF2B5EF4-FFF2-40B4-BE49-F238E27FC236}">
                  <a16:creationId xmlns:a16="http://schemas.microsoft.com/office/drawing/2014/main" id="{1CCB72AC-6F73-8FF2-8F0D-0D3A37E7E65D}"/>
                </a:ext>
              </a:extLst>
            </p:cNvPr>
            <p:cNvSpPr/>
            <p:nvPr/>
          </p:nvSpPr>
          <p:spPr>
            <a:xfrm>
              <a:off x="4695681" y="2478808"/>
              <a:ext cx="159488" cy="132907"/>
            </a:xfrm>
            <a:prstGeom prst="flowChartConnector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05C493D-3EF1-579E-ADBC-EAE9EB717976}"/>
              </a:ext>
            </a:extLst>
          </p:cNvPr>
          <p:cNvSpPr/>
          <p:nvPr/>
        </p:nvSpPr>
        <p:spPr>
          <a:xfrm>
            <a:off x="6331691" y="3540388"/>
            <a:ext cx="2452825" cy="741156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0800" algn="ctr">
              <a:buClr>
                <a:srgbClr val="FF0066"/>
              </a:buClr>
              <a:buSzPts val="2400"/>
            </a:pP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Cells multiplied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and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delivered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to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patient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D1850CA-BD53-9C78-B41A-49BB4F441D9A}"/>
              </a:ext>
            </a:extLst>
          </p:cNvPr>
          <p:cNvGrpSpPr/>
          <p:nvPr/>
        </p:nvGrpSpPr>
        <p:grpSpPr>
          <a:xfrm>
            <a:off x="6492419" y="1917749"/>
            <a:ext cx="2131367" cy="1511251"/>
            <a:chOff x="6738066" y="1917749"/>
            <a:chExt cx="2131367" cy="1511251"/>
          </a:xfrm>
        </p:grpSpPr>
        <p:pic>
          <p:nvPicPr>
            <p:cNvPr id="31" name="Graphic 30" descr="Man with solid fill">
              <a:extLst>
                <a:ext uri="{FF2B5EF4-FFF2-40B4-BE49-F238E27FC236}">
                  <a16:creationId xmlns:a16="http://schemas.microsoft.com/office/drawing/2014/main" id="{7309F3EC-5623-245C-205D-5CD5B2D82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738066" y="1917749"/>
              <a:ext cx="1311330" cy="1311330"/>
            </a:xfrm>
            <a:prstGeom prst="rect">
              <a:avLst/>
            </a:prstGeom>
          </p:spPr>
        </p:pic>
        <p:pic>
          <p:nvPicPr>
            <p:cNvPr id="32" name="Graphic 31" descr="Woman with solid fill">
              <a:extLst>
                <a:ext uri="{FF2B5EF4-FFF2-40B4-BE49-F238E27FC236}">
                  <a16:creationId xmlns:a16="http://schemas.microsoft.com/office/drawing/2014/main" id="{F0014C57-EC19-BE9B-3BF2-34ACF512F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558103" y="2117670"/>
              <a:ext cx="1311330" cy="1311330"/>
            </a:xfrm>
            <a:prstGeom prst="rect">
              <a:avLst/>
            </a:prstGeom>
          </p:spPr>
        </p:pic>
      </p:grp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7741A400-81F4-C02D-EB97-F1D4A40CEF68}"/>
              </a:ext>
            </a:extLst>
          </p:cNvPr>
          <p:cNvSpPr/>
          <p:nvPr/>
        </p:nvSpPr>
        <p:spPr>
          <a:xfrm>
            <a:off x="5593403" y="2425211"/>
            <a:ext cx="925032" cy="361507"/>
          </a:xfrm>
          <a:prstGeom prst="rightArrow">
            <a:avLst/>
          </a:prstGeom>
          <a:solidFill>
            <a:srgbClr val="B9DBF5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E2022522-901C-1A5F-5325-B5A643FB5716}"/>
              </a:ext>
            </a:extLst>
          </p:cNvPr>
          <p:cNvSpPr/>
          <p:nvPr/>
        </p:nvSpPr>
        <p:spPr>
          <a:xfrm>
            <a:off x="2039994" y="4617161"/>
            <a:ext cx="5064013" cy="451069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0800" algn="ctr">
              <a:buClr>
                <a:srgbClr val="FF0066"/>
              </a:buClr>
              <a:buSzPts val="2400"/>
            </a:pP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The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cells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are then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harvested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from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the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patient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A588C61-4292-E495-7240-B459E6BA551A}"/>
              </a:ext>
            </a:extLst>
          </p:cNvPr>
          <p:cNvSpPr/>
          <p:nvPr/>
        </p:nvSpPr>
        <p:spPr>
          <a:xfrm>
            <a:off x="359484" y="5518087"/>
            <a:ext cx="8425032" cy="767286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This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technique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would be used for something like CAR-T (Chimeric Antigen Receptor Therapy) for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blood cancer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.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07238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9" grpId="0" animBg="1"/>
      <p:bldP spid="30" grpId="0" animBg="1"/>
      <p:bldP spid="34" grpId="0" animBg="1"/>
      <p:bldP spid="35" grpId="0" animBg="1"/>
      <p:bldP spid="3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ustom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29170</TotalTime>
  <Words>3286</Words>
  <Application>Microsoft Office PowerPoint</Application>
  <PresentationFormat>On-screen Show (4:3)</PresentationFormat>
  <Paragraphs>505</Paragraphs>
  <Slides>35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Jude Hadfield</dc:creator>
  <cp:lastModifiedBy>Ledgard-Hoile, Susan - Oxfordshire LEP</cp:lastModifiedBy>
  <cp:revision>468</cp:revision>
  <cp:lastPrinted>2023-04-12T14:10:12Z</cp:lastPrinted>
  <dcterms:created xsi:type="dcterms:W3CDTF">2021-01-18T09:44:21Z</dcterms:created>
  <dcterms:modified xsi:type="dcterms:W3CDTF">2024-07-08T12:36:16Z</dcterms:modified>
</cp:coreProperties>
</file>