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9" r:id="rId2"/>
    <p:sldId id="343" r:id="rId3"/>
    <p:sldId id="266" r:id="rId4"/>
    <p:sldId id="455" r:id="rId5"/>
    <p:sldId id="260" r:id="rId6"/>
    <p:sldId id="456" r:id="rId7"/>
    <p:sldId id="261" r:id="rId8"/>
    <p:sldId id="495" r:id="rId9"/>
    <p:sldId id="457" r:id="rId10"/>
    <p:sldId id="453" r:id="rId11"/>
    <p:sldId id="451" r:id="rId12"/>
    <p:sldId id="452" r:id="rId13"/>
    <p:sldId id="473" r:id="rId14"/>
    <p:sldId id="344" r:id="rId15"/>
    <p:sldId id="474" r:id="rId16"/>
    <p:sldId id="467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6" r:id="rId26"/>
    <p:sldId id="485" r:id="rId27"/>
    <p:sldId id="490" r:id="rId28"/>
    <p:sldId id="491" r:id="rId29"/>
    <p:sldId id="493" r:id="rId30"/>
    <p:sldId id="492" r:id="rId31"/>
    <p:sldId id="454" r:id="rId32"/>
    <p:sldId id="487" r:id="rId33"/>
    <p:sldId id="262" r:id="rId34"/>
    <p:sldId id="489" r:id="rId35"/>
    <p:sldId id="263" r:id="rId36"/>
    <p:sldId id="294" r:id="rId37"/>
    <p:sldId id="488" r:id="rId38"/>
    <p:sldId id="476" r:id="rId39"/>
    <p:sldId id="345" r:id="rId40"/>
    <p:sldId id="458" r:id="rId41"/>
    <p:sldId id="494" r:id="rId42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262"/>
    <a:srgbClr val="7194D3"/>
    <a:srgbClr val="38BEAB"/>
    <a:srgbClr val="96DAD3"/>
    <a:srgbClr val="B9DBF5"/>
    <a:srgbClr val="FF5050"/>
    <a:srgbClr val="DAE3F3"/>
    <a:srgbClr val="F2C704"/>
    <a:srgbClr val="B6DAF2"/>
    <a:srgbClr val="D7F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7940" autoAdjust="0"/>
  </p:normalViewPr>
  <p:slideViewPr>
    <p:cSldViewPr snapToGrid="0">
      <p:cViewPr varScale="1">
        <p:scale>
          <a:sx n="59" d="100"/>
          <a:sy n="59" d="100"/>
        </p:scale>
        <p:origin x="1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E37E32-F93B-4BB2-8776-7FC0F5CFD7A1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r>
              <a:rPr lang="en-GB" b="0" dirty="0" err="1"/>
              <a:t>OxLEP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1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1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175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3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3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66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9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8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2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73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17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37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07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7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65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47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8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4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39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709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44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739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 Tube Video Link:  https://www.youtube.com/watch?v=xqMvzOPSpts&amp;t=7s</a:t>
            </a:r>
          </a:p>
          <a:p>
            <a:r>
              <a:rPr lang="en-GB" b="1" dirty="0"/>
              <a:t>SafeShare TV Video Link: https://safeshare.tv/x/xqMvzOPSpts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98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 Tube Video Link:  </a:t>
            </a:r>
            <a:r>
              <a:rPr lang="en-GB" b="0" dirty="0"/>
              <a:t>https://www.youtube.com/watch?v=Yfp3gyw5PmI&amp;t=158s</a:t>
            </a:r>
          </a:p>
          <a:p>
            <a:r>
              <a:rPr lang="en-GB" b="1" dirty="0"/>
              <a:t>SafeShare TV Video Link: https://safeshare.tv/x/Yfp3gyw5PmI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Images:</a:t>
            </a:r>
          </a:p>
          <a:p>
            <a:r>
              <a:rPr lang="en-GB" dirty="0"/>
              <a:t>1) Pearson </a:t>
            </a:r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https://www.pearson.com/en-gb.html</a:t>
            </a:r>
          </a:p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98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976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881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99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dirty="0"/>
              <a:t>https://www.pearson.com/en-gb.html</a:t>
            </a:r>
          </a:p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7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9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5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68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74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  <a:p>
            <a:pPr marL="241539" indent="-241539">
              <a:buAutoNum type="arabicParenR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dirty="0"/>
              <a:t>1) http://go.pearson.com/modernlanguages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1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1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jpe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hyperlink" Target="https://safeshare.tv/x/xqMvzOPSpt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hyperlink" Target="https://safeshare.tv/x/Yfp3gyw5Pm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oxlepskills.co.uk/schools-colleges/careers-enterprise-co/" TargetMode="External"/><Relationship Id="rId3" Type="http://schemas.openxmlformats.org/officeDocument/2006/relationships/hyperlink" Target="https://www.oxfordshirelep.com/findyourfuture" TargetMode="Externa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arson.com/uk/educators/higher-education-educators/products-and-services/online-programme-management.html" TargetMode="External"/><Relationship Id="rId13" Type="http://schemas.openxmlformats.org/officeDocument/2006/relationships/hyperlink" Target="https://www.pearson.com/uk/educators/special-educational-needs-disability.html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pearsonpte.com/pte-academic" TargetMode="External"/><Relationship Id="rId12" Type="http://schemas.openxmlformats.org/officeDocument/2006/relationships/hyperlink" Target="https://btecworks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english.com/" TargetMode="External"/><Relationship Id="rId11" Type="http://schemas.openxmlformats.org/officeDocument/2006/relationships/hyperlink" Target="https://www.pearson.com/uk/educators/schools/pearson-tutoring-programme.html" TargetMode="External"/><Relationship Id="rId5" Type="http://schemas.openxmlformats.org/officeDocument/2006/relationships/hyperlink" Target="https://www.pearsonvue.co.uk/" TargetMode="External"/><Relationship Id="rId15" Type="http://schemas.openxmlformats.org/officeDocument/2006/relationships/hyperlink" Target="https://plc.pearson.com/" TargetMode="External"/><Relationship Id="rId10" Type="http://schemas.openxmlformats.org/officeDocument/2006/relationships/hyperlink" Target="https://www.pearson.com/uk/learners/online-schools.html" TargetMode="External"/><Relationship Id="rId4" Type="http://schemas.openxmlformats.org/officeDocument/2006/relationships/hyperlink" Target="https://www.pearsonclinical.co.uk/" TargetMode="External"/><Relationship Id="rId9" Type="http://schemas.openxmlformats.org/officeDocument/2006/relationships/hyperlink" Target="https://www.pearsonschoolsandfecolleges.co.uk/" TargetMode="External"/><Relationship Id="rId14" Type="http://schemas.openxmlformats.org/officeDocument/2006/relationships/hyperlink" Target="https://www.pearson.com/uk/web/pearson-revise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97296"/>
            <a:ext cx="7954296" cy="10634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How will learning a Modern Foreign Language help your future?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4082874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Pearson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Developed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earson logo, logotype, emblem, symbol, vertical">
            <a:extLst>
              <a:ext uri="{FF2B5EF4-FFF2-40B4-BE49-F238E27FC236}">
                <a16:creationId xmlns:a16="http://schemas.microsoft.com/office/drawing/2014/main" id="{D58E052E-604A-04DB-5E53-BA47E8E4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254" y="4432730"/>
            <a:ext cx="2841381" cy="20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C5795D8A-74E7-0D3D-3182-694CAADAD3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852" y="-548148"/>
            <a:ext cx="4129548" cy="41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23B8B3-BF5A-8C22-22C8-D3C7046C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with many buildings&#10;&#10;Description automatically generated">
            <a:extLst>
              <a:ext uri="{FF2B5EF4-FFF2-40B4-BE49-F238E27FC236}">
                <a16:creationId xmlns:a16="http://schemas.microsoft.com/office/drawing/2014/main" id="{74B71F92-CBCA-C327-7DC1-AE22CFEE5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74" y="945672"/>
            <a:ext cx="9154274" cy="591232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7E86422-CD40-FC1C-9EBF-2ABF1B37A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B2E80D-1D4C-CACD-E95F-316BB64AC886}"/>
              </a:ext>
            </a:extLst>
          </p:cNvPr>
          <p:cNvSpPr/>
          <p:nvPr/>
        </p:nvSpPr>
        <p:spPr>
          <a:xfrm>
            <a:off x="5414481" y="5270643"/>
            <a:ext cx="3461134" cy="12554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you want to enjoy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speaking the language on your holiday or as a career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Spanish is a great choice.  </a:t>
            </a: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103E9D75-79EB-53F0-223E-D70A564D72BD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9" name="Pentagon 20">
            <a:extLst>
              <a:ext uri="{FF2B5EF4-FFF2-40B4-BE49-F238E27FC236}">
                <a16:creationId xmlns:a16="http://schemas.microsoft.com/office/drawing/2014/main" id="{D792B9DF-B943-C992-A28F-0DEDDCD7B406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480751-E4FE-7A2A-2575-30929C4E1E4B}"/>
              </a:ext>
            </a:extLst>
          </p:cNvPr>
          <p:cNvSpPr/>
          <p:nvPr/>
        </p:nvSpPr>
        <p:spPr>
          <a:xfrm>
            <a:off x="268387" y="1231147"/>
            <a:ext cx="5022803" cy="100660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been to any Spanish-speaking countries or thought about learning Spanish?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37B81A-DF2E-8197-CE95-0F26259C8691}"/>
              </a:ext>
            </a:extLst>
          </p:cNvPr>
          <p:cNvSpPr/>
          <p:nvPr/>
        </p:nvSpPr>
        <p:spPr>
          <a:xfrm>
            <a:off x="268384" y="5270643"/>
            <a:ext cx="4796776" cy="126370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Spanish is the world’s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second-most spoken language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official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 of 21 countries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one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fastest-growing economic markets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world.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D21DAB-87E2-DCAC-B9E8-C146A0BE5E3D}"/>
              </a:ext>
            </a:extLst>
          </p:cNvPr>
          <p:cNvSpPr txBox="1"/>
          <p:nvPr/>
        </p:nvSpPr>
        <p:spPr>
          <a:xfrm>
            <a:off x="6904232" y="1827076"/>
            <a:ext cx="1693307" cy="985980"/>
          </a:xfrm>
          <a:prstGeom prst="wedgeRoundRectCallout">
            <a:avLst>
              <a:gd name="adj1" fmla="val -39435"/>
              <a:gd name="adj2" fmla="val 76653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s-E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¿Por qué estudiar el español?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319210" y="5662915"/>
            <a:ext cx="8514470" cy="84531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you would like a job in something like marketing, 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choosing your words carefully 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make an impact is the 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key to success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Think about why this would be a global company.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319210" y="4589239"/>
            <a:ext cx="8514470" cy="74635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Communication and storytelling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are a huge part of our everyday lives and many careers.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1746962" y="3437249"/>
            <a:ext cx="5650076" cy="82466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Why do you think that languages could be important for your career?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C23F5-65C3-C085-3A76-8C71BDA4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553" y="1129923"/>
            <a:ext cx="2523127" cy="19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F6006-2475-F560-DA51-4764C67BB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10" y="1131603"/>
            <a:ext cx="2523127" cy="1978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278D-C0B1-E085-D207-D495EC49F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881" y="1129923"/>
            <a:ext cx="2523127" cy="1980000"/>
          </a:xfrm>
          <a:prstGeom prst="rect">
            <a:avLst/>
          </a:prstGeom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911E4555-0DD3-4133-6F46-D41109441678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Communication skills for careers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076D25A2-5088-9EC8-F450-D7AA024A9D2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50481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7FF58647-FF8B-970E-0E7C-7DDAEAC9C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0" y="939211"/>
            <a:ext cx="9153800" cy="59272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66119" y="4944104"/>
            <a:ext cx="3729855" cy="122734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Making yourself understood 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understanding others is another 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key skill for employment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66120" y="3092580"/>
            <a:ext cx="3729856" cy="139625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which careers would poor communication cause problems?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7D2A6F-1EB2-82C5-7866-C94468809C7C}"/>
              </a:ext>
            </a:extLst>
          </p:cNvPr>
          <p:cNvSpPr/>
          <p:nvPr/>
        </p:nvSpPr>
        <p:spPr>
          <a:xfrm>
            <a:off x="466119" y="1816024"/>
            <a:ext cx="3729857" cy="8212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People and relationships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are the constant in most people’s lives.  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E84BBB23-1C05-EACC-84C6-8C4794C2798F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Communication skills for careers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2978D4D5-E440-644E-03EA-3964814CA40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14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writing in notebook">
            <a:extLst>
              <a:ext uri="{FF2B5EF4-FFF2-40B4-BE49-F238E27FC236}">
                <a16:creationId xmlns:a16="http://schemas.microsoft.com/office/drawing/2014/main" id="{B5487001-FF5C-3AA6-7180-988D5D328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0" y="939211"/>
            <a:ext cx="9163600" cy="592720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493160" y="3669521"/>
            <a:ext cx="3120486" cy="12124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careers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paperwork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that needs to be done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alongside the practical skills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493160" y="5640512"/>
            <a:ext cx="8257272" cy="79864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Other careers involve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writing, proofreading, grammatical knowledge, 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en-ZA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attention to detail</a:t>
            </a:r>
            <a:r>
              <a:rPr lang="en-ZA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such as writers and resource creators.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93160" y="1514687"/>
            <a:ext cx="3120486" cy="139625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Individual activity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Now let’s think about which careers need good written skills. Can you name three?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E23893E7-0D7A-715C-F72B-673C726A43AD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Communication skills for careers</a:t>
            </a:r>
          </a:p>
        </p:txBody>
      </p:sp>
      <p:sp>
        <p:nvSpPr>
          <p:cNvPr id="10" name="Pentagon 20">
            <a:extLst>
              <a:ext uri="{FF2B5EF4-FFF2-40B4-BE49-F238E27FC236}">
                <a16:creationId xmlns:a16="http://schemas.microsoft.com/office/drawing/2014/main" id="{4AA055FD-C272-F36A-9505-2B4ED41F94D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153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Man with a prosthetic arm">
            <a:extLst>
              <a:ext uri="{FF2B5EF4-FFF2-40B4-BE49-F238E27FC236}">
                <a16:creationId xmlns:a16="http://schemas.microsoft.com/office/drawing/2014/main" id="{BB57ACF9-F5F7-110C-B1A7-E8614D69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2837" y="3098967"/>
            <a:ext cx="2851433" cy="3983619"/>
          </a:xfrm>
          <a:prstGeom prst="rect">
            <a:avLst/>
          </a:prstGeom>
        </p:spPr>
      </p:pic>
      <p:pic>
        <p:nvPicPr>
          <p:cNvPr id="18" name="Graphic 17" descr="A woman with ponytail hair">
            <a:extLst>
              <a:ext uri="{FF2B5EF4-FFF2-40B4-BE49-F238E27FC236}">
                <a16:creationId xmlns:a16="http://schemas.microsoft.com/office/drawing/2014/main" id="{D020FEF3-FF43-8416-82B2-6B0B44F99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172165" y="3190688"/>
            <a:ext cx="2745400" cy="389189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503999" y="1363433"/>
            <a:ext cx="8136002" cy="134372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Whole class activity (2-3 mins)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Now let's hear some statements about languages. Do you think this is a benefit to learning a language? Thumbs up if you do, thumbs down if you do not. If you have time, share your views with the class. 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F02214E2-6E74-0C51-E0E1-08AF4BD9C835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D1100C7D-3F08-2C87-113C-34028631A455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67A5D4-FD58-5543-F11E-25CAD8BAB4C9}"/>
              </a:ext>
            </a:extLst>
          </p:cNvPr>
          <p:cNvGrpSpPr/>
          <p:nvPr/>
        </p:nvGrpSpPr>
        <p:grpSpPr>
          <a:xfrm>
            <a:off x="1925049" y="3380585"/>
            <a:ext cx="2667719" cy="3702001"/>
            <a:chOff x="185077" y="3529092"/>
            <a:chExt cx="2509850" cy="3523723"/>
          </a:xfrm>
        </p:grpSpPr>
        <p:pic>
          <p:nvPicPr>
            <p:cNvPr id="12" name="Graphic 11" descr="Man wearing a sweater">
              <a:extLst>
                <a:ext uri="{FF2B5EF4-FFF2-40B4-BE49-F238E27FC236}">
                  <a16:creationId xmlns:a16="http://schemas.microsoft.com/office/drawing/2014/main" id="{B97DB051-3DC3-F3B9-C2DD-427C0EC1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5077" y="4711537"/>
              <a:ext cx="2509850" cy="2341278"/>
            </a:xfrm>
            <a:prstGeom prst="rect">
              <a:avLst/>
            </a:prstGeom>
          </p:spPr>
        </p:pic>
        <p:pic>
          <p:nvPicPr>
            <p:cNvPr id="13" name="Graphic 12" descr="Woman with bangs">
              <a:extLst>
                <a:ext uri="{FF2B5EF4-FFF2-40B4-BE49-F238E27FC236}">
                  <a16:creationId xmlns:a16="http://schemas.microsoft.com/office/drawing/2014/main" id="{6ED36B4F-E977-071A-61CB-D327C418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5914" y="3529092"/>
              <a:ext cx="1516418" cy="1366648"/>
            </a:xfrm>
            <a:prstGeom prst="rect">
              <a:avLst/>
            </a:prstGeom>
          </p:spPr>
        </p:pic>
        <p:pic>
          <p:nvPicPr>
            <p:cNvPr id="14" name="Graphic 13" descr="A happy face">
              <a:extLst>
                <a:ext uri="{FF2B5EF4-FFF2-40B4-BE49-F238E27FC236}">
                  <a16:creationId xmlns:a16="http://schemas.microsoft.com/office/drawing/2014/main" id="{A21DD136-6EB5-C54B-05D9-158790EA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02611" y="4013646"/>
              <a:ext cx="662515" cy="683218"/>
            </a:xfrm>
            <a:prstGeom prst="rect">
              <a:avLst/>
            </a:prstGeom>
          </p:spPr>
        </p:pic>
      </p:grpSp>
      <p:pic>
        <p:nvPicPr>
          <p:cNvPr id="15" name="Graphic 14" descr="Man wearing a jacket">
            <a:extLst>
              <a:ext uri="{FF2B5EF4-FFF2-40B4-BE49-F238E27FC236}">
                <a16:creationId xmlns:a16="http://schemas.microsoft.com/office/drawing/2014/main" id="{59E56102-1BBF-373C-4BBB-D228EA7495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6305295" y="3098968"/>
            <a:ext cx="2946859" cy="39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3654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32137EE8-436B-7B2D-5A74-D6F54F2D9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Man with a prosthetic arm">
            <a:extLst>
              <a:ext uri="{FF2B5EF4-FFF2-40B4-BE49-F238E27FC236}">
                <a16:creationId xmlns:a16="http://schemas.microsoft.com/office/drawing/2014/main" id="{BD0CD553-F340-E3EE-3CC3-067E091B0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94499" y="1189830"/>
            <a:ext cx="4260263" cy="5951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A47ED2-7397-D793-22BD-AA04644FEFBF}"/>
              </a:ext>
            </a:extLst>
          </p:cNvPr>
          <p:cNvSpPr txBox="1"/>
          <p:nvPr/>
        </p:nvSpPr>
        <p:spPr>
          <a:xfrm>
            <a:off x="3701397" y="1829609"/>
            <a:ext cx="4895900" cy="2277811"/>
          </a:xfrm>
          <a:prstGeom prst="wedgeRoundRectCallout">
            <a:avLst>
              <a:gd name="adj1" fmla="val -61926"/>
              <a:gd name="adj2" fmla="val 1248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I think the best thing about learning a language is because it lets you improve your cultural understanding of other people and how they see the world.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81E6DC-D065-31BB-6E15-AEED851659B5}"/>
              </a:ext>
            </a:extLst>
          </p:cNvPr>
          <p:cNvSpPr/>
          <p:nvPr/>
        </p:nvSpPr>
        <p:spPr>
          <a:xfrm>
            <a:off x="4192402" y="5042809"/>
            <a:ext cx="3913889" cy="101894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9A91FDF2-4CA6-0E48-477A-DC126C4F3921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6" name="Pentagon 20">
            <a:extLst>
              <a:ext uri="{FF2B5EF4-FFF2-40B4-BE49-F238E27FC236}">
                <a16:creationId xmlns:a16="http://schemas.microsoft.com/office/drawing/2014/main" id="{923E7987-311F-20E7-1641-321E713FD40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4507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arburst illustration">
            <a:extLst>
              <a:ext uri="{FF2B5EF4-FFF2-40B4-BE49-F238E27FC236}">
                <a16:creationId xmlns:a16="http://schemas.microsoft.com/office/drawing/2014/main" id="{68F8C9FD-0430-02E7-D031-69087DAB5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18939" y="2746824"/>
            <a:ext cx="3935578" cy="97449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a language expands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cultural understanding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of other people and how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see the world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14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1435395" y="4015257"/>
            <a:ext cx="6060557" cy="88635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719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native language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of other people creates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connection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between your world and theirs. 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300543-E485-FC12-E812-A2BC9A5EFEE7}"/>
              </a:ext>
            </a:extLst>
          </p:cNvPr>
          <p:cNvSpPr/>
          <p:nvPr/>
        </p:nvSpPr>
        <p:spPr>
          <a:xfrm>
            <a:off x="4789485" y="2746823"/>
            <a:ext cx="3822810" cy="97449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sharing ideas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it is easier to build a sense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community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tolerance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691C58C7-21CF-2A43-E042-D4A2790DCED0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0" name="Pentagon 20">
            <a:extLst>
              <a:ext uri="{FF2B5EF4-FFF2-40B4-BE49-F238E27FC236}">
                <a16:creationId xmlns:a16="http://schemas.microsoft.com/office/drawing/2014/main" id="{046EBB68-0146-A125-1624-0387589B75F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70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rburst illustration">
            <a:extLst>
              <a:ext uri="{FF2B5EF4-FFF2-40B4-BE49-F238E27FC236}">
                <a16:creationId xmlns:a16="http://schemas.microsoft.com/office/drawing/2014/main" id="{5E4989FA-3A0B-CF0C-FE64-293BF7470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C7C927-20D1-62C2-9D48-0716841C68A0}"/>
              </a:ext>
            </a:extLst>
          </p:cNvPr>
          <p:cNvGrpSpPr/>
          <p:nvPr/>
        </p:nvGrpSpPr>
        <p:grpSpPr>
          <a:xfrm>
            <a:off x="-558866" y="1189830"/>
            <a:ext cx="4260263" cy="5981229"/>
            <a:chOff x="1198628" y="3573160"/>
            <a:chExt cx="2509850" cy="3523723"/>
          </a:xfrm>
        </p:grpSpPr>
        <p:pic>
          <p:nvPicPr>
            <p:cNvPr id="4" name="Graphic 3" descr="Man wearing a sweater">
              <a:extLst>
                <a:ext uri="{FF2B5EF4-FFF2-40B4-BE49-F238E27FC236}">
                  <a16:creationId xmlns:a16="http://schemas.microsoft.com/office/drawing/2014/main" id="{F28466CA-EA0D-8F0D-B8D9-BA5B4F73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8628" y="4755605"/>
              <a:ext cx="2509850" cy="2341278"/>
            </a:xfrm>
            <a:prstGeom prst="rect">
              <a:avLst/>
            </a:prstGeom>
          </p:spPr>
        </p:pic>
        <p:pic>
          <p:nvPicPr>
            <p:cNvPr id="5" name="Graphic 4" descr="Woman with bangs">
              <a:extLst>
                <a:ext uri="{FF2B5EF4-FFF2-40B4-BE49-F238E27FC236}">
                  <a16:creationId xmlns:a16="http://schemas.microsoft.com/office/drawing/2014/main" id="{CCEC7FE0-D11E-09ED-8546-7603263E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79465" y="3573160"/>
              <a:ext cx="1516418" cy="1366648"/>
            </a:xfrm>
            <a:prstGeom prst="rect">
              <a:avLst/>
            </a:prstGeom>
          </p:spPr>
        </p:pic>
        <p:pic>
          <p:nvPicPr>
            <p:cNvPr id="6" name="Graphic 5" descr="A happy face">
              <a:extLst>
                <a:ext uri="{FF2B5EF4-FFF2-40B4-BE49-F238E27FC236}">
                  <a16:creationId xmlns:a16="http://schemas.microsoft.com/office/drawing/2014/main" id="{830D2302-3639-780E-714E-C86AC1FA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16162" y="4057714"/>
              <a:ext cx="662515" cy="683218"/>
            </a:xfrm>
            <a:prstGeom prst="rect">
              <a:avLst/>
            </a:prstGeom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47ED2-7397-D793-22BD-AA04644FEFBF}"/>
              </a:ext>
            </a:extLst>
          </p:cNvPr>
          <p:cNvSpPr txBox="1"/>
          <p:nvPr/>
        </p:nvSpPr>
        <p:spPr>
          <a:xfrm>
            <a:off x="3701397" y="1829609"/>
            <a:ext cx="4895900" cy="2277811"/>
          </a:xfrm>
          <a:prstGeom prst="wedgeRoundRectCallout">
            <a:avLst>
              <a:gd name="adj1" fmla="val -61926"/>
              <a:gd name="adj2" fmla="val 1248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You never forget the first time you talk with someone in their native language and the overwhelming sense of accomplishment you feel afterwards!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81E6DC-D065-31BB-6E15-AEED851659B5}"/>
              </a:ext>
            </a:extLst>
          </p:cNvPr>
          <p:cNvSpPr/>
          <p:nvPr/>
        </p:nvSpPr>
        <p:spPr>
          <a:xfrm>
            <a:off x="4192402" y="5042809"/>
            <a:ext cx="3913889" cy="101894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26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178349A7-CC8E-EEF9-4805-376A5AF3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5" name="Graphic 4" descr="Balloons with confetti">
            <a:extLst>
              <a:ext uri="{FF2B5EF4-FFF2-40B4-BE49-F238E27FC236}">
                <a16:creationId xmlns:a16="http://schemas.microsoft.com/office/drawing/2014/main" id="{EC07C2D7-8379-EA6A-A2B9-3C5792A8D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0973" y="925050"/>
            <a:ext cx="9985946" cy="56170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529401" y="2608635"/>
            <a:ext cx="8085197" cy="82036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multilingual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isn’t easy, but it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something to be proud of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Speaking a second language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develop you intellectually and emotionally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300543-E485-FC12-E812-A2BC9A5EFEE7}"/>
              </a:ext>
            </a:extLst>
          </p:cNvPr>
          <p:cNvSpPr/>
          <p:nvPr/>
        </p:nvSpPr>
        <p:spPr>
          <a:xfrm>
            <a:off x="816840" y="4097595"/>
            <a:ext cx="7510318" cy="82036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improve your self-esteem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trust in your abilities, making you feel more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empowered to reach your goals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Shape 114">
            <a:extLst>
              <a:ext uri="{FF2B5EF4-FFF2-40B4-BE49-F238E27FC236}">
                <a16:creationId xmlns:a16="http://schemas.microsoft.com/office/drawing/2014/main" id="{CC81B72E-DEF8-D9C2-C71A-ADA0FBFD926C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F32A5981-2A17-1A93-CD78-037E4D88957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394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10F0D71E-C1A7-79C7-ADCE-A8D7F85E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pic>
        <p:nvPicPr>
          <p:cNvPr id="10" name="Graphic 9" descr="A woman with ponytail hair">
            <a:extLst>
              <a:ext uri="{FF2B5EF4-FFF2-40B4-BE49-F238E27FC236}">
                <a16:creationId xmlns:a16="http://schemas.microsoft.com/office/drawing/2014/main" id="{41A15B24-4DF5-9644-3575-D8EEE1636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72964" y="1189830"/>
            <a:ext cx="4020054" cy="6061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EA27F-1C53-721A-8303-6DCCC6931FAE}"/>
              </a:ext>
            </a:extLst>
          </p:cNvPr>
          <p:cNvSpPr txBox="1"/>
          <p:nvPr/>
        </p:nvSpPr>
        <p:spPr>
          <a:xfrm flipH="1">
            <a:off x="546703" y="1826822"/>
            <a:ext cx="4895900" cy="2277811"/>
          </a:xfrm>
          <a:prstGeom prst="wedgeRoundRectCallout">
            <a:avLst>
              <a:gd name="adj1" fmla="val -61926"/>
              <a:gd name="adj2" fmla="val 1248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I found learning a new language is like problem-solving. Your brain is always trying to figure out which word or phrase you need to use in order to say something.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08699E-E327-73B8-D99C-6BF14E8F2458}"/>
              </a:ext>
            </a:extLst>
          </p:cNvPr>
          <p:cNvSpPr/>
          <p:nvPr/>
        </p:nvSpPr>
        <p:spPr>
          <a:xfrm>
            <a:off x="1037708" y="5043877"/>
            <a:ext cx="3913889" cy="101894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</p:spTree>
    <p:extLst>
      <p:ext uri="{BB962C8B-B14F-4D97-AF65-F5344CB8AC3E}">
        <p14:creationId xmlns:p14="http://schemas.microsoft.com/office/powerpoint/2010/main" val="13759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48863" y="85230"/>
            <a:ext cx="6323801" cy="754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0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Modern Foreign Languages important?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749F1B-E541-A8A1-0810-326FA92312FA}"/>
              </a:ext>
            </a:extLst>
          </p:cNvPr>
          <p:cNvSpPr/>
          <p:nvPr/>
        </p:nvSpPr>
        <p:spPr>
          <a:xfrm>
            <a:off x="330872" y="1136671"/>
            <a:ext cx="8482253" cy="102226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which languages can you speak? Which can you choose to learn at your school?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0A5002-6670-5A68-1D58-329FBA80C286}"/>
              </a:ext>
            </a:extLst>
          </p:cNvPr>
          <p:cNvSpPr/>
          <p:nvPr/>
        </p:nvSpPr>
        <p:spPr>
          <a:xfrm>
            <a:off x="330872" y="3866645"/>
            <a:ext cx="4035645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Languages can open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opportunities for work.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A18F27-4032-3A99-0AE0-BABA35AC6028}"/>
              </a:ext>
            </a:extLst>
          </p:cNvPr>
          <p:cNvSpPr/>
          <p:nvPr/>
        </p:nvSpPr>
        <p:spPr>
          <a:xfrm>
            <a:off x="330872" y="2676831"/>
            <a:ext cx="4035645" cy="80035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you thought about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 career choices?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A171D9-008B-A763-1507-EE05CACEC5F5}"/>
              </a:ext>
            </a:extLst>
          </p:cNvPr>
          <p:cNvSpPr/>
          <p:nvPr/>
        </p:nvSpPr>
        <p:spPr>
          <a:xfrm>
            <a:off x="330871" y="5063942"/>
            <a:ext cx="4035645" cy="103658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great skills you learn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that will help you in whatever your chosen career is.  </a:t>
            </a:r>
          </a:p>
        </p:txBody>
      </p:sp>
      <p:pic>
        <p:nvPicPr>
          <p:cNvPr id="11" name="Picture 10" descr="Five square speech bubbles in color">
            <a:extLst>
              <a:ext uri="{FF2B5EF4-FFF2-40B4-BE49-F238E27FC236}">
                <a16:creationId xmlns:a16="http://schemas.microsoft.com/office/drawing/2014/main" id="{08B8B9C8-C3C5-991E-FDC2-FD8EBEAED2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172" y="2456123"/>
            <a:ext cx="4121953" cy="3901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8946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E79DB76A-5402-0FCE-9C63-D0928AB28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pic>
        <p:nvPicPr>
          <p:cNvPr id="4" name="Graphic 3" descr="Classroom with whiteboard and alphabet">
            <a:extLst>
              <a:ext uri="{FF2B5EF4-FFF2-40B4-BE49-F238E27FC236}">
                <a16:creationId xmlns:a16="http://schemas.microsoft.com/office/drawing/2014/main" id="{57C8B6B2-C09E-AE08-D747-6843B1DD4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581" y="656660"/>
            <a:ext cx="7222838" cy="40628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DC304-2391-ACC4-8C29-80907C5540E3}"/>
              </a:ext>
            </a:extLst>
          </p:cNvPr>
          <p:cNvSpPr/>
          <p:nvPr/>
        </p:nvSpPr>
        <p:spPr>
          <a:xfrm>
            <a:off x="574698" y="4839128"/>
            <a:ext cx="3134273" cy="155727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learning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using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another language, your brain must work hard to figure out how you can best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get your point across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4F5849-F225-21C8-9127-4B20B9184BB2}"/>
              </a:ext>
            </a:extLst>
          </p:cNvPr>
          <p:cNvSpPr/>
          <p:nvPr/>
        </p:nvSpPr>
        <p:spPr>
          <a:xfrm>
            <a:off x="3945276" y="4839675"/>
            <a:ext cx="4624025" cy="156480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Language learning improves your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critical and creative thinking skills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fine-tunes your ability to make decisions through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concentration, multi-tasking capabilities,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greater listening skills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58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burst illustration">
            <a:extLst>
              <a:ext uri="{FF2B5EF4-FFF2-40B4-BE49-F238E27FC236}">
                <a16:creationId xmlns:a16="http://schemas.microsoft.com/office/drawing/2014/main" id="{C218A2C4-21D0-397C-E008-40A1623DBE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3" name="Graphic 2" descr="Man wearing a jacket">
            <a:extLst>
              <a:ext uri="{FF2B5EF4-FFF2-40B4-BE49-F238E27FC236}">
                <a16:creationId xmlns:a16="http://schemas.microsoft.com/office/drawing/2014/main" id="{65838E04-BD92-35FB-932B-7C92F8ABF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789186" y="1189829"/>
            <a:ext cx="4215697" cy="606198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EA27F-1C53-721A-8303-6DCCC6931FAE}"/>
              </a:ext>
            </a:extLst>
          </p:cNvPr>
          <p:cNvSpPr txBox="1"/>
          <p:nvPr/>
        </p:nvSpPr>
        <p:spPr>
          <a:xfrm flipH="1">
            <a:off x="546703" y="1826822"/>
            <a:ext cx="4895900" cy="2277811"/>
          </a:xfrm>
          <a:prstGeom prst="wedgeRoundRectCallout">
            <a:avLst>
              <a:gd name="adj1" fmla="val -61926"/>
              <a:gd name="adj2" fmla="val 1248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I can recall information at the drop of a hat, and without even realising it!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08699E-E327-73B8-D99C-6BF14E8F2458}"/>
              </a:ext>
            </a:extLst>
          </p:cNvPr>
          <p:cNvSpPr/>
          <p:nvPr/>
        </p:nvSpPr>
        <p:spPr>
          <a:xfrm>
            <a:off x="1037708" y="5043877"/>
            <a:ext cx="3913889" cy="101894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</p:spTree>
    <p:extLst>
      <p:ext uri="{BB962C8B-B14F-4D97-AF65-F5344CB8AC3E}">
        <p14:creationId xmlns:p14="http://schemas.microsoft.com/office/powerpoint/2010/main" val="35899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5E3DC27A-D9FD-AED8-80EF-2F84A3896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5" name="Graphic 4" descr="Floating confetti celebration">
            <a:extLst>
              <a:ext uri="{FF2B5EF4-FFF2-40B4-BE49-F238E27FC236}">
                <a16:creationId xmlns:a16="http://schemas.microsoft.com/office/drawing/2014/main" id="{74EFC985-1029-3B50-F681-779F41D46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0975" y="1047850"/>
            <a:ext cx="9985947" cy="561709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B724A-DA25-F97C-8CB7-8A5529FC14C7}"/>
              </a:ext>
            </a:extLst>
          </p:cNvPr>
          <p:cNvSpPr/>
          <p:nvPr/>
        </p:nvSpPr>
        <p:spPr>
          <a:xfrm>
            <a:off x="529401" y="2608634"/>
            <a:ext cx="8085197" cy="107978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With all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vocabulary and phrases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will memorise as part of learning a new language, you will greatly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improve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both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short-term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long-term memory skills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221AE8-3478-4F1B-44CB-F22896637037}"/>
              </a:ext>
            </a:extLst>
          </p:cNvPr>
          <p:cNvSpPr/>
          <p:nvPr/>
        </p:nvSpPr>
        <p:spPr>
          <a:xfrm>
            <a:off x="816840" y="4181582"/>
            <a:ext cx="7510318" cy="73637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will find that you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recall information much more easily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even if it is not related to language learning.</a:t>
            </a:r>
          </a:p>
        </p:txBody>
      </p:sp>
    </p:spTree>
    <p:extLst>
      <p:ext uri="{BB962C8B-B14F-4D97-AF65-F5344CB8AC3E}">
        <p14:creationId xmlns:p14="http://schemas.microsoft.com/office/powerpoint/2010/main" val="22518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C606F4AF-1FA1-B3BC-3206-349952C5F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4" name="Graphic 3" descr="Man with a prosthetic arm">
            <a:extLst>
              <a:ext uri="{FF2B5EF4-FFF2-40B4-BE49-F238E27FC236}">
                <a16:creationId xmlns:a16="http://schemas.microsoft.com/office/drawing/2014/main" id="{6B3DDC95-0472-32F0-F6FE-C139A954E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2837" y="2667783"/>
            <a:ext cx="3160070" cy="44148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C477FA-1AB7-1FED-2A4D-B353162E6C72}"/>
              </a:ext>
            </a:extLst>
          </p:cNvPr>
          <p:cNvGrpSpPr/>
          <p:nvPr/>
        </p:nvGrpSpPr>
        <p:grpSpPr>
          <a:xfrm flipH="1">
            <a:off x="6227371" y="2697348"/>
            <a:ext cx="3160070" cy="4385238"/>
            <a:chOff x="185077" y="3529092"/>
            <a:chExt cx="2509850" cy="3523723"/>
          </a:xfrm>
        </p:grpSpPr>
        <p:pic>
          <p:nvPicPr>
            <p:cNvPr id="7" name="Graphic 6" descr="Man wearing a sweater">
              <a:extLst>
                <a:ext uri="{FF2B5EF4-FFF2-40B4-BE49-F238E27FC236}">
                  <a16:creationId xmlns:a16="http://schemas.microsoft.com/office/drawing/2014/main" id="{7D6D184C-7A1E-009A-E733-99A563D7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5077" y="4711537"/>
              <a:ext cx="2509850" cy="2341278"/>
            </a:xfrm>
            <a:prstGeom prst="rect">
              <a:avLst/>
            </a:prstGeom>
          </p:spPr>
        </p:pic>
        <p:pic>
          <p:nvPicPr>
            <p:cNvPr id="10" name="Graphic 9" descr="Woman with bangs">
              <a:extLst>
                <a:ext uri="{FF2B5EF4-FFF2-40B4-BE49-F238E27FC236}">
                  <a16:creationId xmlns:a16="http://schemas.microsoft.com/office/drawing/2014/main" id="{34DDD0FD-B258-F050-6FB5-09631EC0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5914" y="3529092"/>
              <a:ext cx="1516418" cy="1366648"/>
            </a:xfrm>
            <a:prstGeom prst="rect">
              <a:avLst/>
            </a:prstGeom>
          </p:spPr>
        </p:pic>
        <p:pic>
          <p:nvPicPr>
            <p:cNvPr id="13" name="Graphic 12" descr="A happy face">
              <a:extLst>
                <a:ext uri="{FF2B5EF4-FFF2-40B4-BE49-F238E27FC236}">
                  <a16:creationId xmlns:a16="http://schemas.microsoft.com/office/drawing/2014/main" id="{F95F308B-FE55-B9FD-E499-FCEC160A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02611" y="4013646"/>
              <a:ext cx="662515" cy="683218"/>
            </a:xfrm>
            <a:prstGeom prst="rect">
              <a:avLst/>
            </a:prstGeom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08699E-E327-73B8-D99C-6BF14E8F2458}"/>
              </a:ext>
            </a:extLst>
          </p:cNvPr>
          <p:cNvSpPr/>
          <p:nvPr/>
        </p:nvSpPr>
        <p:spPr>
          <a:xfrm>
            <a:off x="3088849" y="3981294"/>
            <a:ext cx="2966300" cy="125852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86E036-77ED-06C7-FE57-AD0D31FD1455}"/>
              </a:ext>
            </a:extLst>
          </p:cNvPr>
          <p:cNvGrpSpPr/>
          <p:nvPr/>
        </p:nvGrpSpPr>
        <p:grpSpPr>
          <a:xfrm>
            <a:off x="571215" y="1191893"/>
            <a:ext cx="8001570" cy="1385479"/>
            <a:chOff x="571212" y="1240732"/>
            <a:chExt cx="8001570" cy="13854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A5AD34-F0A0-2E97-6B09-8A0DF66E9D92}"/>
                </a:ext>
              </a:extLst>
            </p:cNvPr>
            <p:cNvSpPr txBox="1"/>
            <p:nvPr/>
          </p:nvSpPr>
          <p:spPr>
            <a:xfrm>
              <a:off x="571212" y="1240732"/>
              <a:ext cx="8001570" cy="1385479"/>
            </a:xfrm>
            <a:custGeom>
              <a:avLst/>
              <a:gdLst>
                <a:gd name="connsiteX0" fmla="*/ 200354 w 8001570"/>
                <a:gd name="connsiteY0" fmla="*/ 0 h 1385479"/>
                <a:gd name="connsiteX1" fmla="*/ 1333595 w 8001570"/>
                <a:gd name="connsiteY1" fmla="*/ 0 h 1385479"/>
                <a:gd name="connsiteX2" fmla="*/ 3333987 w 8001570"/>
                <a:gd name="connsiteY2" fmla="*/ 0 h 1385479"/>
                <a:gd name="connsiteX3" fmla="*/ 7801215 w 8001570"/>
                <a:gd name="connsiteY3" fmla="*/ 0 h 1385479"/>
                <a:gd name="connsiteX4" fmla="*/ 7942886 w 8001570"/>
                <a:gd name="connsiteY4" fmla="*/ 58683 h 1385479"/>
                <a:gd name="connsiteX5" fmla="*/ 7942887 w 8001570"/>
                <a:gd name="connsiteY5" fmla="*/ 58683 h 1385479"/>
                <a:gd name="connsiteX6" fmla="*/ 7942888 w 8001570"/>
                <a:gd name="connsiteY6" fmla="*/ 58684 h 1385479"/>
                <a:gd name="connsiteX7" fmla="*/ 8001570 w 8001570"/>
                <a:gd name="connsiteY7" fmla="*/ 200355 h 1385479"/>
                <a:gd name="connsiteX8" fmla="*/ 8001570 w 8001570"/>
                <a:gd name="connsiteY8" fmla="*/ 701225 h 1385479"/>
                <a:gd name="connsiteX9" fmla="*/ 8001570 w 8001570"/>
                <a:gd name="connsiteY9" fmla="*/ 1001745 h 1385479"/>
                <a:gd name="connsiteX10" fmla="*/ 7801216 w 8001570"/>
                <a:gd name="connsiteY10" fmla="*/ 1202099 h 1385479"/>
                <a:gd name="connsiteX11" fmla="*/ 6667975 w 8001570"/>
                <a:gd name="connsiteY11" fmla="*/ 1202099 h 1385479"/>
                <a:gd name="connsiteX12" fmla="*/ 6746924 w 8001570"/>
                <a:gd name="connsiteY12" fmla="*/ 1385479 h 1385479"/>
                <a:gd name="connsiteX13" fmla="*/ 4667583 w 8001570"/>
                <a:gd name="connsiteY13" fmla="*/ 1202099 h 1385479"/>
                <a:gd name="connsiteX14" fmla="*/ 3333976 w 8001570"/>
                <a:gd name="connsiteY14" fmla="*/ 1202099 h 1385479"/>
                <a:gd name="connsiteX15" fmla="*/ 1254646 w 8001570"/>
                <a:gd name="connsiteY15" fmla="*/ 1385478 h 1385479"/>
                <a:gd name="connsiteX16" fmla="*/ 1333595 w 8001570"/>
                <a:gd name="connsiteY16" fmla="*/ 1202099 h 1385479"/>
                <a:gd name="connsiteX17" fmla="*/ 200355 w 8001570"/>
                <a:gd name="connsiteY17" fmla="*/ 1202099 h 1385479"/>
                <a:gd name="connsiteX18" fmla="*/ 58684 w 8001570"/>
                <a:gd name="connsiteY18" fmla="*/ 1143417 h 1385479"/>
                <a:gd name="connsiteX19" fmla="*/ 58683 w 8001570"/>
                <a:gd name="connsiteY19" fmla="*/ 1143416 h 1385479"/>
                <a:gd name="connsiteX20" fmla="*/ 58683 w 8001570"/>
                <a:gd name="connsiteY20" fmla="*/ 1143416 h 1385479"/>
                <a:gd name="connsiteX21" fmla="*/ 15745 w 8001570"/>
                <a:gd name="connsiteY21" fmla="*/ 1079731 h 1385479"/>
                <a:gd name="connsiteX22" fmla="*/ 1 w 8001570"/>
                <a:gd name="connsiteY22" fmla="*/ 1001749 h 1385479"/>
                <a:gd name="connsiteX23" fmla="*/ 0 w 8001570"/>
                <a:gd name="connsiteY23" fmla="*/ 1001744 h 1385479"/>
                <a:gd name="connsiteX24" fmla="*/ 0 w 8001570"/>
                <a:gd name="connsiteY24" fmla="*/ 701224 h 1385479"/>
                <a:gd name="connsiteX25" fmla="*/ 0 w 8001570"/>
                <a:gd name="connsiteY25" fmla="*/ 200354 h 1385479"/>
                <a:gd name="connsiteX26" fmla="*/ 200354 w 8001570"/>
                <a:gd name="connsiteY26" fmla="*/ 0 h 13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01570" h="1385479">
                  <a:moveTo>
                    <a:pt x="200354" y="0"/>
                  </a:moveTo>
                  <a:lnTo>
                    <a:pt x="1333595" y="0"/>
                  </a:lnTo>
                  <a:lnTo>
                    <a:pt x="3333987" y="0"/>
                  </a:lnTo>
                  <a:lnTo>
                    <a:pt x="7801215" y="0"/>
                  </a:lnTo>
                  <a:cubicBezTo>
                    <a:pt x="7856541" y="0"/>
                    <a:pt x="7906629" y="22426"/>
                    <a:pt x="7942886" y="58683"/>
                  </a:cubicBezTo>
                  <a:lnTo>
                    <a:pt x="7942887" y="58683"/>
                  </a:lnTo>
                  <a:lnTo>
                    <a:pt x="7942888" y="58684"/>
                  </a:lnTo>
                  <a:cubicBezTo>
                    <a:pt x="7979145" y="94941"/>
                    <a:pt x="8001570" y="145029"/>
                    <a:pt x="8001570" y="200355"/>
                  </a:cubicBezTo>
                  <a:lnTo>
                    <a:pt x="8001570" y="701225"/>
                  </a:lnTo>
                  <a:lnTo>
                    <a:pt x="8001570" y="1001745"/>
                  </a:lnTo>
                  <a:cubicBezTo>
                    <a:pt x="8001570" y="1112397"/>
                    <a:pt x="7911868" y="1202099"/>
                    <a:pt x="7801216" y="1202099"/>
                  </a:cubicBezTo>
                  <a:lnTo>
                    <a:pt x="6667975" y="1202099"/>
                  </a:lnTo>
                  <a:lnTo>
                    <a:pt x="6746924" y="1385479"/>
                  </a:lnTo>
                  <a:lnTo>
                    <a:pt x="4667583" y="1202099"/>
                  </a:lnTo>
                  <a:lnTo>
                    <a:pt x="3333976" y="1202099"/>
                  </a:lnTo>
                  <a:lnTo>
                    <a:pt x="1254646" y="1385478"/>
                  </a:lnTo>
                  <a:lnTo>
                    <a:pt x="1333595" y="1202099"/>
                  </a:lnTo>
                  <a:lnTo>
                    <a:pt x="200355" y="1202099"/>
                  </a:lnTo>
                  <a:cubicBezTo>
                    <a:pt x="145029" y="1202099"/>
                    <a:pt x="94941" y="1179674"/>
                    <a:pt x="58684" y="1143417"/>
                  </a:cubicBezTo>
                  <a:lnTo>
                    <a:pt x="58683" y="1143416"/>
                  </a:lnTo>
                  <a:lnTo>
                    <a:pt x="58683" y="1143416"/>
                  </a:lnTo>
                  <a:cubicBezTo>
                    <a:pt x="40554" y="1125287"/>
                    <a:pt x="25884" y="1103701"/>
                    <a:pt x="15745" y="1079731"/>
                  </a:cubicBezTo>
                  <a:lnTo>
                    <a:pt x="1" y="1001749"/>
                  </a:lnTo>
                  <a:lnTo>
                    <a:pt x="0" y="1001744"/>
                  </a:lnTo>
                  <a:lnTo>
                    <a:pt x="0" y="701224"/>
                  </a:lnTo>
                  <a:lnTo>
                    <a:pt x="0" y="200354"/>
                  </a:lnTo>
                  <a:cubicBezTo>
                    <a:pt x="0" y="89702"/>
                    <a:pt x="89702" y="0"/>
                    <a:pt x="200354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7796943"/>
                        <a:gd name="connsiteY0" fmla="*/ 284447 h 1706647"/>
                        <a:gd name="connsiteX1" fmla="*/ 284447 w 7796943"/>
                        <a:gd name="connsiteY1" fmla="*/ 0 h 1706647"/>
                        <a:gd name="connsiteX2" fmla="*/ 771668 w 7796943"/>
                        <a:gd name="connsiteY2" fmla="*/ 0 h 1706647"/>
                        <a:gd name="connsiteX3" fmla="*/ 1299491 w 7796943"/>
                        <a:gd name="connsiteY3" fmla="*/ 0 h 1706647"/>
                        <a:gd name="connsiteX4" fmla="*/ 1134221 w 7796943"/>
                        <a:gd name="connsiteY4" fmla="*/ -271579 h 1706647"/>
                        <a:gd name="connsiteX5" fmla="*/ 1662847 w 7796943"/>
                        <a:gd name="connsiteY5" fmla="*/ -203684 h 1706647"/>
                        <a:gd name="connsiteX6" fmla="*/ 2191474 w 7796943"/>
                        <a:gd name="connsiteY6" fmla="*/ -135790 h 1706647"/>
                        <a:gd name="connsiteX7" fmla="*/ 2720100 w 7796943"/>
                        <a:gd name="connsiteY7" fmla="*/ -67895 h 1706647"/>
                        <a:gd name="connsiteX8" fmla="*/ 3248726 w 7796943"/>
                        <a:gd name="connsiteY8" fmla="*/ 0 h 1706647"/>
                        <a:gd name="connsiteX9" fmla="*/ 3943111 w 7796943"/>
                        <a:gd name="connsiteY9" fmla="*/ 0 h 1706647"/>
                        <a:gd name="connsiteX10" fmla="*/ 4637497 w 7796943"/>
                        <a:gd name="connsiteY10" fmla="*/ 0 h 1706647"/>
                        <a:gd name="connsiteX11" fmla="*/ 5118694 w 7796943"/>
                        <a:gd name="connsiteY11" fmla="*/ 0 h 1706647"/>
                        <a:gd name="connsiteX12" fmla="*/ 5770441 w 7796943"/>
                        <a:gd name="connsiteY12" fmla="*/ 0 h 1706647"/>
                        <a:gd name="connsiteX13" fmla="*/ 6422189 w 7796943"/>
                        <a:gd name="connsiteY13" fmla="*/ 0 h 1706647"/>
                        <a:gd name="connsiteX14" fmla="*/ 7512496 w 7796943"/>
                        <a:gd name="connsiteY14" fmla="*/ 0 h 1706647"/>
                        <a:gd name="connsiteX15" fmla="*/ 7796943 w 7796943"/>
                        <a:gd name="connsiteY15" fmla="*/ 284447 h 1706647"/>
                        <a:gd name="connsiteX16" fmla="*/ 7796943 w 7796943"/>
                        <a:gd name="connsiteY16" fmla="*/ 284441 h 1706647"/>
                        <a:gd name="connsiteX17" fmla="*/ 7796943 w 7796943"/>
                        <a:gd name="connsiteY17" fmla="*/ 284441 h 1706647"/>
                        <a:gd name="connsiteX18" fmla="*/ 7796943 w 7796943"/>
                        <a:gd name="connsiteY18" fmla="*/ 711103 h 1706647"/>
                        <a:gd name="connsiteX19" fmla="*/ 7796943 w 7796943"/>
                        <a:gd name="connsiteY19" fmla="*/ 1059541 h 1706647"/>
                        <a:gd name="connsiteX20" fmla="*/ 7796943 w 7796943"/>
                        <a:gd name="connsiteY20" fmla="*/ 1422200 h 1706647"/>
                        <a:gd name="connsiteX21" fmla="*/ 7512496 w 7796943"/>
                        <a:gd name="connsiteY21" fmla="*/ 1706647 h 1706647"/>
                        <a:gd name="connsiteX22" fmla="*/ 6988661 w 7796943"/>
                        <a:gd name="connsiteY22" fmla="*/ 1706647 h 1706647"/>
                        <a:gd name="connsiteX23" fmla="*/ 6422189 w 7796943"/>
                        <a:gd name="connsiteY23" fmla="*/ 1706647 h 1706647"/>
                        <a:gd name="connsiteX24" fmla="*/ 5813079 w 7796943"/>
                        <a:gd name="connsiteY24" fmla="*/ 1706647 h 1706647"/>
                        <a:gd name="connsiteX25" fmla="*/ 5289245 w 7796943"/>
                        <a:gd name="connsiteY25" fmla="*/ 1706647 h 1706647"/>
                        <a:gd name="connsiteX26" fmla="*/ 4680135 w 7796943"/>
                        <a:gd name="connsiteY26" fmla="*/ 1706647 h 1706647"/>
                        <a:gd name="connsiteX27" fmla="*/ 4113662 w 7796943"/>
                        <a:gd name="connsiteY27" fmla="*/ 1706647 h 1706647"/>
                        <a:gd name="connsiteX28" fmla="*/ 3248726 w 7796943"/>
                        <a:gd name="connsiteY28" fmla="*/ 1706647 h 1706647"/>
                        <a:gd name="connsiteX29" fmla="*/ 2579489 w 7796943"/>
                        <a:gd name="connsiteY29" fmla="*/ 1706647 h 1706647"/>
                        <a:gd name="connsiteX30" fmla="*/ 1968728 w 7796943"/>
                        <a:gd name="connsiteY30" fmla="*/ 1706647 h 1706647"/>
                        <a:gd name="connsiteX31" fmla="*/ 1299491 w 7796943"/>
                        <a:gd name="connsiteY31" fmla="*/ 1706647 h 1706647"/>
                        <a:gd name="connsiteX32" fmla="*/ 1299491 w 7796943"/>
                        <a:gd name="connsiteY32" fmla="*/ 1706647 h 1706647"/>
                        <a:gd name="connsiteX33" fmla="*/ 791969 w 7796943"/>
                        <a:gd name="connsiteY33" fmla="*/ 1706647 h 1706647"/>
                        <a:gd name="connsiteX34" fmla="*/ 284447 w 7796943"/>
                        <a:gd name="connsiteY34" fmla="*/ 1706647 h 1706647"/>
                        <a:gd name="connsiteX35" fmla="*/ 0 w 7796943"/>
                        <a:gd name="connsiteY35" fmla="*/ 1422200 h 1706647"/>
                        <a:gd name="connsiteX36" fmla="*/ 0 w 7796943"/>
                        <a:gd name="connsiteY36" fmla="*/ 1087984 h 1706647"/>
                        <a:gd name="connsiteX37" fmla="*/ 0 w 7796943"/>
                        <a:gd name="connsiteY37" fmla="*/ 711103 h 1706647"/>
                        <a:gd name="connsiteX38" fmla="*/ 0 w 7796943"/>
                        <a:gd name="connsiteY38" fmla="*/ 284441 h 1706647"/>
                        <a:gd name="connsiteX39" fmla="*/ 0 w 7796943"/>
                        <a:gd name="connsiteY39" fmla="*/ 284441 h 1706647"/>
                        <a:gd name="connsiteX40" fmla="*/ 0 w 7796943"/>
                        <a:gd name="connsiteY40" fmla="*/ 284447 h 1706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7796943" h="1706647" fill="none" extrusionOk="0">
                          <a:moveTo>
                            <a:pt x="0" y="284447"/>
                          </a:moveTo>
                          <a:cubicBezTo>
                            <a:pt x="-1022" y="130776"/>
                            <a:pt x="138875" y="-7409"/>
                            <a:pt x="284447" y="0"/>
                          </a:cubicBezTo>
                          <a:cubicBezTo>
                            <a:pt x="453153" y="-6440"/>
                            <a:pt x="576616" y="17239"/>
                            <a:pt x="771668" y="0"/>
                          </a:cubicBezTo>
                          <a:cubicBezTo>
                            <a:pt x="966720" y="-17239"/>
                            <a:pt x="1149106" y="21116"/>
                            <a:pt x="1299491" y="0"/>
                          </a:cubicBezTo>
                          <a:cubicBezTo>
                            <a:pt x="1228730" y="-95909"/>
                            <a:pt x="1185466" y="-192123"/>
                            <a:pt x="1134221" y="-271579"/>
                          </a:cubicBezTo>
                          <a:cubicBezTo>
                            <a:pt x="1252517" y="-260919"/>
                            <a:pt x="1521426" y="-248681"/>
                            <a:pt x="1662847" y="-203684"/>
                          </a:cubicBezTo>
                          <a:cubicBezTo>
                            <a:pt x="1804268" y="-158687"/>
                            <a:pt x="1990493" y="-168458"/>
                            <a:pt x="2191474" y="-135790"/>
                          </a:cubicBezTo>
                          <a:cubicBezTo>
                            <a:pt x="2392454" y="-103122"/>
                            <a:pt x="2470733" y="-117593"/>
                            <a:pt x="2720100" y="-67895"/>
                          </a:cubicBezTo>
                          <a:cubicBezTo>
                            <a:pt x="2969467" y="-18197"/>
                            <a:pt x="3069490" y="-21049"/>
                            <a:pt x="3248726" y="0"/>
                          </a:cubicBezTo>
                          <a:cubicBezTo>
                            <a:pt x="3484174" y="18462"/>
                            <a:pt x="3761101" y="-1671"/>
                            <a:pt x="3943111" y="0"/>
                          </a:cubicBezTo>
                          <a:cubicBezTo>
                            <a:pt x="4125121" y="1671"/>
                            <a:pt x="4387954" y="3301"/>
                            <a:pt x="4637497" y="0"/>
                          </a:cubicBezTo>
                          <a:cubicBezTo>
                            <a:pt x="4887040" y="-3301"/>
                            <a:pt x="4990777" y="11006"/>
                            <a:pt x="5118694" y="0"/>
                          </a:cubicBezTo>
                          <a:cubicBezTo>
                            <a:pt x="5246611" y="-11006"/>
                            <a:pt x="5505133" y="25515"/>
                            <a:pt x="5770441" y="0"/>
                          </a:cubicBezTo>
                          <a:cubicBezTo>
                            <a:pt x="6035749" y="-25515"/>
                            <a:pt x="6241188" y="-29058"/>
                            <a:pt x="6422189" y="0"/>
                          </a:cubicBezTo>
                          <a:cubicBezTo>
                            <a:pt x="6603190" y="29058"/>
                            <a:pt x="7091094" y="16478"/>
                            <a:pt x="7512496" y="0"/>
                          </a:cubicBezTo>
                          <a:cubicBezTo>
                            <a:pt x="7687454" y="29454"/>
                            <a:pt x="7774121" y="120539"/>
                            <a:pt x="7796943" y="284447"/>
                          </a:cubicBezTo>
                          <a:lnTo>
                            <a:pt x="7796943" y="284441"/>
                          </a:lnTo>
                          <a:lnTo>
                            <a:pt x="7796943" y="284441"/>
                          </a:lnTo>
                          <a:cubicBezTo>
                            <a:pt x="7811371" y="396380"/>
                            <a:pt x="7776842" y="625576"/>
                            <a:pt x="7796943" y="711103"/>
                          </a:cubicBezTo>
                          <a:cubicBezTo>
                            <a:pt x="7807976" y="796611"/>
                            <a:pt x="7808308" y="908226"/>
                            <a:pt x="7796943" y="1059541"/>
                          </a:cubicBezTo>
                          <a:cubicBezTo>
                            <a:pt x="7785578" y="1210856"/>
                            <a:pt x="7794080" y="1302280"/>
                            <a:pt x="7796943" y="1422200"/>
                          </a:cubicBezTo>
                          <a:cubicBezTo>
                            <a:pt x="7798248" y="1614450"/>
                            <a:pt x="7682472" y="1737435"/>
                            <a:pt x="7512496" y="1706647"/>
                          </a:cubicBezTo>
                          <a:cubicBezTo>
                            <a:pt x="7281454" y="1713405"/>
                            <a:pt x="7150104" y="1698268"/>
                            <a:pt x="6988661" y="1706647"/>
                          </a:cubicBezTo>
                          <a:cubicBezTo>
                            <a:pt x="6827218" y="1715026"/>
                            <a:pt x="6670742" y="1692340"/>
                            <a:pt x="6422189" y="1706647"/>
                          </a:cubicBezTo>
                          <a:cubicBezTo>
                            <a:pt x="6173636" y="1720954"/>
                            <a:pt x="6015711" y="1712294"/>
                            <a:pt x="5813079" y="1706647"/>
                          </a:cubicBezTo>
                          <a:cubicBezTo>
                            <a:pt x="5610447" y="1701001"/>
                            <a:pt x="5517757" y="1723365"/>
                            <a:pt x="5289245" y="1706647"/>
                          </a:cubicBezTo>
                          <a:cubicBezTo>
                            <a:pt x="5060733" y="1689929"/>
                            <a:pt x="4812050" y="1706247"/>
                            <a:pt x="4680135" y="1706647"/>
                          </a:cubicBezTo>
                          <a:cubicBezTo>
                            <a:pt x="4548220" y="1707048"/>
                            <a:pt x="4356306" y="1731857"/>
                            <a:pt x="4113662" y="1706647"/>
                          </a:cubicBezTo>
                          <a:cubicBezTo>
                            <a:pt x="3871018" y="1681437"/>
                            <a:pt x="3439271" y="1694404"/>
                            <a:pt x="3248726" y="1706647"/>
                          </a:cubicBezTo>
                          <a:cubicBezTo>
                            <a:pt x="3023512" y="1705157"/>
                            <a:pt x="2898434" y="1733950"/>
                            <a:pt x="2579489" y="1706647"/>
                          </a:cubicBezTo>
                          <a:cubicBezTo>
                            <a:pt x="2260544" y="1679344"/>
                            <a:pt x="2189286" y="1708515"/>
                            <a:pt x="1968728" y="1706647"/>
                          </a:cubicBezTo>
                          <a:cubicBezTo>
                            <a:pt x="1748170" y="1704779"/>
                            <a:pt x="1457822" y="1727474"/>
                            <a:pt x="1299491" y="1706647"/>
                          </a:cubicBezTo>
                          <a:lnTo>
                            <a:pt x="1299491" y="1706647"/>
                          </a:lnTo>
                          <a:cubicBezTo>
                            <a:pt x="1118734" y="1683469"/>
                            <a:pt x="910294" y="1724004"/>
                            <a:pt x="791969" y="1706647"/>
                          </a:cubicBezTo>
                          <a:cubicBezTo>
                            <a:pt x="673644" y="1689290"/>
                            <a:pt x="515254" y="1719510"/>
                            <a:pt x="284447" y="1706647"/>
                          </a:cubicBezTo>
                          <a:cubicBezTo>
                            <a:pt x="142145" y="1711224"/>
                            <a:pt x="5059" y="1580777"/>
                            <a:pt x="0" y="1422200"/>
                          </a:cubicBezTo>
                          <a:cubicBezTo>
                            <a:pt x="-13891" y="1260871"/>
                            <a:pt x="-16430" y="1184563"/>
                            <a:pt x="0" y="1087984"/>
                          </a:cubicBezTo>
                          <a:cubicBezTo>
                            <a:pt x="16430" y="991405"/>
                            <a:pt x="12396" y="812377"/>
                            <a:pt x="0" y="711103"/>
                          </a:cubicBezTo>
                          <a:cubicBezTo>
                            <a:pt x="2584" y="588149"/>
                            <a:pt x="137" y="470428"/>
                            <a:pt x="0" y="284441"/>
                          </a:cubicBezTo>
                          <a:lnTo>
                            <a:pt x="0" y="284441"/>
                          </a:lnTo>
                          <a:lnTo>
                            <a:pt x="0" y="284447"/>
                          </a:lnTo>
                          <a:close/>
                        </a:path>
                        <a:path w="7796943" h="1706647" stroke="0" extrusionOk="0">
                          <a:moveTo>
                            <a:pt x="0" y="284447"/>
                          </a:moveTo>
                          <a:cubicBezTo>
                            <a:pt x="9356" y="92208"/>
                            <a:pt x="131039" y="-1479"/>
                            <a:pt x="284447" y="0"/>
                          </a:cubicBezTo>
                          <a:cubicBezTo>
                            <a:pt x="435333" y="-6294"/>
                            <a:pt x="682329" y="3546"/>
                            <a:pt x="781819" y="0"/>
                          </a:cubicBezTo>
                          <a:cubicBezTo>
                            <a:pt x="881309" y="-3546"/>
                            <a:pt x="1122838" y="-18980"/>
                            <a:pt x="1299491" y="0"/>
                          </a:cubicBezTo>
                          <a:cubicBezTo>
                            <a:pt x="1250214" y="-52590"/>
                            <a:pt x="1193637" y="-157975"/>
                            <a:pt x="1134221" y="-271579"/>
                          </a:cubicBezTo>
                          <a:cubicBezTo>
                            <a:pt x="1325915" y="-262122"/>
                            <a:pt x="1473929" y="-232184"/>
                            <a:pt x="1599412" y="-211832"/>
                          </a:cubicBezTo>
                          <a:cubicBezTo>
                            <a:pt x="1724895" y="-191480"/>
                            <a:pt x="2005397" y="-179258"/>
                            <a:pt x="2106893" y="-146653"/>
                          </a:cubicBezTo>
                          <a:cubicBezTo>
                            <a:pt x="2208389" y="-114048"/>
                            <a:pt x="2513214" y="-68703"/>
                            <a:pt x="2656665" y="-76042"/>
                          </a:cubicBezTo>
                          <a:cubicBezTo>
                            <a:pt x="2800116" y="-83381"/>
                            <a:pt x="2995063" y="-60873"/>
                            <a:pt x="3248726" y="0"/>
                          </a:cubicBezTo>
                          <a:cubicBezTo>
                            <a:pt x="3451694" y="-10149"/>
                            <a:pt x="3688720" y="18432"/>
                            <a:pt x="3815198" y="0"/>
                          </a:cubicBezTo>
                          <a:cubicBezTo>
                            <a:pt x="3941676" y="-18432"/>
                            <a:pt x="4159070" y="2250"/>
                            <a:pt x="4381671" y="0"/>
                          </a:cubicBezTo>
                          <a:cubicBezTo>
                            <a:pt x="4604272" y="-2250"/>
                            <a:pt x="4751564" y="-21541"/>
                            <a:pt x="4905505" y="0"/>
                          </a:cubicBezTo>
                          <a:cubicBezTo>
                            <a:pt x="5059446" y="21541"/>
                            <a:pt x="5231572" y="-8344"/>
                            <a:pt x="5386702" y="0"/>
                          </a:cubicBezTo>
                          <a:cubicBezTo>
                            <a:pt x="5541832" y="8344"/>
                            <a:pt x="5839723" y="-17927"/>
                            <a:pt x="5953174" y="0"/>
                          </a:cubicBezTo>
                          <a:cubicBezTo>
                            <a:pt x="6066625" y="17927"/>
                            <a:pt x="6402468" y="-2710"/>
                            <a:pt x="6562284" y="0"/>
                          </a:cubicBezTo>
                          <a:cubicBezTo>
                            <a:pt x="6722100" y="2710"/>
                            <a:pt x="7169997" y="-26999"/>
                            <a:pt x="7512496" y="0"/>
                          </a:cubicBezTo>
                          <a:cubicBezTo>
                            <a:pt x="7665057" y="-972"/>
                            <a:pt x="7808998" y="138036"/>
                            <a:pt x="7796943" y="284447"/>
                          </a:cubicBezTo>
                          <a:lnTo>
                            <a:pt x="7796943" y="284441"/>
                          </a:lnTo>
                          <a:lnTo>
                            <a:pt x="7796943" y="284441"/>
                          </a:lnTo>
                          <a:cubicBezTo>
                            <a:pt x="7811245" y="408637"/>
                            <a:pt x="7783343" y="582708"/>
                            <a:pt x="7796943" y="711103"/>
                          </a:cubicBezTo>
                          <a:cubicBezTo>
                            <a:pt x="7785300" y="804084"/>
                            <a:pt x="7813772" y="903932"/>
                            <a:pt x="7796943" y="1080873"/>
                          </a:cubicBezTo>
                          <a:cubicBezTo>
                            <a:pt x="7780115" y="1257814"/>
                            <a:pt x="7783013" y="1344493"/>
                            <a:pt x="7796943" y="1422200"/>
                          </a:cubicBezTo>
                          <a:cubicBezTo>
                            <a:pt x="7811888" y="1568783"/>
                            <a:pt x="7631074" y="1704075"/>
                            <a:pt x="7512496" y="1706647"/>
                          </a:cubicBezTo>
                          <a:cubicBezTo>
                            <a:pt x="7351477" y="1702621"/>
                            <a:pt x="7269748" y="1695317"/>
                            <a:pt x="7031299" y="1706647"/>
                          </a:cubicBezTo>
                          <a:cubicBezTo>
                            <a:pt x="6792850" y="1717977"/>
                            <a:pt x="6589601" y="1721685"/>
                            <a:pt x="6464827" y="1706647"/>
                          </a:cubicBezTo>
                          <a:cubicBezTo>
                            <a:pt x="6340053" y="1691609"/>
                            <a:pt x="6164320" y="1684015"/>
                            <a:pt x="5940992" y="1706647"/>
                          </a:cubicBezTo>
                          <a:cubicBezTo>
                            <a:pt x="5717665" y="1729279"/>
                            <a:pt x="5528578" y="1700124"/>
                            <a:pt x="5417158" y="1706647"/>
                          </a:cubicBezTo>
                          <a:cubicBezTo>
                            <a:pt x="5305738" y="1713170"/>
                            <a:pt x="4946265" y="1739368"/>
                            <a:pt x="4722772" y="1706647"/>
                          </a:cubicBezTo>
                          <a:cubicBezTo>
                            <a:pt x="4499279" y="1673926"/>
                            <a:pt x="4318783" y="1697763"/>
                            <a:pt x="4113662" y="1706647"/>
                          </a:cubicBezTo>
                          <a:cubicBezTo>
                            <a:pt x="3908541" y="1715532"/>
                            <a:pt x="3453040" y="1696810"/>
                            <a:pt x="3248726" y="1706647"/>
                          </a:cubicBezTo>
                          <a:cubicBezTo>
                            <a:pt x="3063936" y="1732945"/>
                            <a:pt x="2795938" y="1687155"/>
                            <a:pt x="2618473" y="1706647"/>
                          </a:cubicBezTo>
                          <a:cubicBezTo>
                            <a:pt x="2441008" y="1726139"/>
                            <a:pt x="2287560" y="1712918"/>
                            <a:pt x="1988221" y="1706647"/>
                          </a:cubicBezTo>
                          <a:cubicBezTo>
                            <a:pt x="1688882" y="1700376"/>
                            <a:pt x="1464442" y="1720418"/>
                            <a:pt x="1299491" y="1706647"/>
                          </a:cubicBezTo>
                          <a:lnTo>
                            <a:pt x="1299491" y="1706647"/>
                          </a:lnTo>
                          <a:cubicBezTo>
                            <a:pt x="1143893" y="1699620"/>
                            <a:pt x="927823" y="1729848"/>
                            <a:pt x="791969" y="1706647"/>
                          </a:cubicBezTo>
                          <a:cubicBezTo>
                            <a:pt x="656115" y="1683446"/>
                            <a:pt x="431866" y="1693943"/>
                            <a:pt x="284447" y="1706647"/>
                          </a:cubicBezTo>
                          <a:cubicBezTo>
                            <a:pt x="112095" y="1708476"/>
                            <a:pt x="19223" y="1607252"/>
                            <a:pt x="0" y="1422200"/>
                          </a:cubicBezTo>
                          <a:cubicBezTo>
                            <a:pt x="-17006" y="1316190"/>
                            <a:pt x="3856" y="1157192"/>
                            <a:pt x="0" y="1059541"/>
                          </a:cubicBezTo>
                          <a:cubicBezTo>
                            <a:pt x="-3856" y="961890"/>
                            <a:pt x="8241" y="881660"/>
                            <a:pt x="0" y="711103"/>
                          </a:cubicBezTo>
                          <a:cubicBezTo>
                            <a:pt x="-2842" y="549462"/>
                            <a:pt x="-15892" y="456457"/>
                            <a:pt x="0" y="284441"/>
                          </a:cubicBezTo>
                          <a:lnTo>
                            <a:pt x="0" y="284441"/>
                          </a:lnTo>
                          <a:lnTo>
                            <a:pt x="0" y="284447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endParaRPr lang="en-GB" sz="2000" b="1" dirty="0">
                <a:solidFill>
                  <a:schemeClr val="tx1"/>
                </a:solidFill>
                <a:latin typeface="Cavolini" panose="03000502040302020204" pitchFamily="66" charset="0"/>
                <a:ea typeface="Helvetica Neue" panose="02000503000000020004" pitchFamily="2" charset="0"/>
                <a:cs typeface="Cavolini" panose="03000502040302020204" pitchFamily="66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953EEA-3935-BF34-58E2-E6283C79669E}"/>
                </a:ext>
              </a:extLst>
            </p:cNvPr>
            <p:cNvSpPr txBox="1"/>
            <p:nvPr/>
          </p:nvSpPr>
          <p:spPr>
            <a:xfrm>
              <a:off x="571212" y="1331143"/>
              <a:ext cx="800156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Cavolini" panose="03000502040302020204" pitchFamily="66" charset="0"/>
                  <a:cs typeface="Cavolini" panose="03000502040302020204" pitchFamily="66" charset="0"/>
                </a:rPr>
                <a:t>We know that s</a:t>
              </a:r>
              <a:r>
                <a:rPr lang="en-GB" sz="2000" dirty="0">
                  <a:solidFill>
                    <a:schemeClr val="tx1"/>
                  </a:solidFill>
                  <a:latin typeface="Cavolini" panose="03000502040302020204" pitchFamily="66" charset="0"/>
                  <a:ea typeface="Helvetica Neue" panose="02000503000000020004" pitchFamily="2" charset="0"/>
                  <a:cs typeface="Cavolini" panose="03000502040302020204" pitchFamily="66" charset="0"/>
                </a:rPr>
                <a:t>peaking a second language is one of the top skills requested by employers in today’s job market, regardless of job sector or skill level.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5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0E19914B-0329-5071-1CEE-C02D807A7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221AE8-3478-4F1B-44CB-F22896637037}"/>
              </a:ext>
            </a:extLst>
          </p:cNvPr>
          <p:cNvSpPr/>
          <p:nvPr/>
        </p:nvSpPr>
        <p:spPr>
          <a:xfrm>
            <a:off x="816839" y="1172822"/>
            <a:ext cx="7510318" cy="138544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Having a second or third language under your belt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increase your competitive edge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over other candidates when you are looking for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 dream job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not to mention 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higher salary rates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can look forward to!</a:t>
            </a:r>
          </a:p>
        </p:txBody>
      </p:sp>
      <p:pic>
        <p:nvPicPr>
          <p:cNvPr id="6" name="Graphic 5" descr="Cubicles with laptops and chairs">
            <a:extLst>
              <a:ext uri="{FF2B5EF4-FFF2-40B4-BE49-F238E27FC236}">
                <a16:creationId xmlns:a16="http://schemas.microsoft.com/office/drawing/2014/main" id="{9B269357-A198-22C5-4637-534FDED16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745"/>
          <a:stretch/>
        </p:blipFill>
        <p:spPr>
          <a:xfrm>
            <a:off x="-263736" y="2897313"/>
            <a:ext cx="9671473" cy="37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burst illustration">
            <a:extLst>
              <a:ext uri="{FF2B5EF4-FFF2-40B4-BE49-F238E27FC236}">
                <a16:creationId xmlns:a16="http://schemas.microsoft.com/office/drawing/2014/main" id="{DDFE1CE9-3C39-46C2-0DF5-CD3734170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2" r="-11960" b="-107"/>
          <a:stretch/>
        </p:blipFill>
        <p:spPr>
          <a:xfrm rot="5400000">
            <a:off x="348609" y="-1234753"/>
            <a:ext cx="8436985" cy="9153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08699E-E327-73B8-D99C-6BF14E8F2458}"/>
              </a:ext>
            </a:extLst>
          </p:cNvPr>
          <p:cNvSpPr/>
          <p:nvPr/>
        </p:nvSpPr>
        <p:spPr>
          <a:xfrm>
            <a:off x="3088849" y="3981294"/>
            <a:ext cx="2966300" cy="125852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this a benefit?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if you think it is, thumbs down if you think it is not.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86E036-77ED-06C7-FE57-AD0D31FD1455}"/>
              </a:ext>
            </a:extLst>
          </p:cNvPr>
          <p:cNvGrpSpPr/>
          <p:nvPr/>
        </p:nvGrpSpPr>
        <p:grpSpPr>
          <a:xfrm>
            <a:off x="571215" y="1191893"/>
            <a:ext cx="8001570" cy="1385479"/>
            <a:chOff x="571212" y="1240732"/>
            <a:chExt cx="8001570" cy="13854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A5AD34-F0A0-2E97-6B09-8A0DF66E9D92}"/>
                </a:ext>
              </a:extLst>
            </p:cNvPr>
            <p:cNvSpPr txBox="1"/>
            <p:nvPr/>
          </p:nvSpPr>
          <p:spPr>
            <a:xfrm>
              <a:off x="571212" y="1240732"/>
              <a:ext cx="8001570" cy="1385479"/>
            </a:xfrm>
            <a:custGeom>
              <a:avLst/>
              <a:gdLst>
                <a:gd name="connsiteX0" fmla="*/ 200354 w 8001570"/>
                <a:gd name="connsiteY0" fmla="*/ 0 h 1385479"/>
                <a:gd name="connsiteX1" fmla="*/ 1333595 w 8001570"/>
                <a:gd name="connsiteY1" fmla="*/ 0 h 1385479"/>
                <a:gd name="connsiteX2" fmla="*/ 3333987 w 8001570"/>
                <a:gd name="connsiteY2" fmla="*/ 0 h 1385479"/>
                <a:gd name="connsiteX3" fmla="*/ 7801215 w 8001570"/>
                <a:gd name="connsiteY3" fmla="*/ 0 h 1385479"/>
                <a:gd name="connsiteX4" fmla="*/ 7942886 w 8001570"/>
                <a:gd name="connsiteY4" fmla="*/ 58683 h 1385479"/>
                <a:gd name="connsiteX5" fmla="*/ 7942887 w 8001570"/>
                <a:gd name="connsiteY5" fmla="*/ 58683 h 1385479"/>
                <a:gd name="connsiteX6" fmla="*/ 7942888 w 8001570"/>
                <a:gd name="connsiteY6" fmla="*/ 58684 h 1385479"/>
                <a:gd name="connsiteX7" fmla="*/ 8001570 w 8001570"/>
                <a:gd name="connsiteY7" fmla="*/ 200355 h 1385479"/>
                <a:gd name="connsiteX8" fmla="*/ 8001570 w 8001570"/>
                <a:gd name="connsiteY8" fmla="*/ 701225 h 1385479"/>
                <a:gd name="connsiteX9" fmla="*/ 8001570 w 8001570"/>
                <a:gd name="connsiteY9" fmla="*/ 1001745 h 1385479"/>
                <a:gd name="connsiteX10" fmla="*/ 7801216 w 8001570"/>
                <a:gd name="connsiteY10" fmla="*/ 1202099 h 1385479"/>
                <a:gd name="connsiteX11" fmla="*/ 6667975 w 8001570"/>
                <a:gd name="connsiteY11" fmla="*/ 1202099 h 1385479"/>
                <a:gd name="connsiteX12" fmla="*/ 6746924 w 8001570"/>
                <a:gd name="connsiteY12" fmla="*/ 1385479 h 1385479"/>
                <a:gd name="connsiteX13" fmla="*/ 4667583 w 8001570"/>
                <a:gd name="connsiteY13" fmla="*/ 1202099 h 1385479"/>
                <a:gd name="connsiteX14" fmla="*/ 3333976 w 8001570"/>
                <a:gd name="connsiteY14" fmla="*/ 1202099 h 1385479"/>
                <a:gd name="connsiteX15" fmla="*/ 1254646 w 8001570"/>
                <a:gd name="connsiteY15" fmla="*/ 1385478 h 1385479"/>
                <a:gd name="connsiteX16" fmla="*/ 1333595 w 8001570"/>
                <a:gd name="connsiteY16" fmla="*/ 1202099 h 1385479"/>
                <a:gd name="connsiteX17" fmla="*/ 200355 w 8001570"/>
                <a:gd name="connsiteY17" fmla="*/ 1202099 h 1385479"/>
                <a:gd name="connsiteX18" fmla="*/ 58684 w 8001570"/>
                <a:gd name="connsiteY18" fmla="*/ 1143417 h 1385479"/>
                <a:gd name="connsiteX19" fmla="*/ 58683 w 8001570"/>
                <a:gd name="connsiteY19" fmla="*/ 1143416 h 1385479"/>
                <a:gd name="connsiteX20" fmla="*/ 58683 w 8001570"/>
                <a:gd name="connsiteY20" fmla="*/ 1143416 h 1385479"/>
                <a:gd name="connsiteX21" fmla="*/ 15745 w 8001570"/>
                <a:gd name="connsiteY21" fmla="*/ 1079731 h 1385479"/>
                <a:gd name="connsiteX22" fmla="*/ 1 w 8001570"/>
                <a:gd name="connsiteY22" fmla="*/ 1001749 h 1385479"/>
                <a:gd name="connsiteX23" fmla="*/ 0 w 8001570"/>
                <a:gd name="connsiteY23" fmla="*/ 1001744 h 1385479"/>
                <a:gd name="connsiteX24" fmla="*/ 0 w 8001570"/>
                <a:gd name="connsiteY24" fmla="*/ 701224 h 1385479"/>
                <a:gd name="connsiteX25" fmla="*/ 0 w 8001570"/>
                <a:gd name="connsiteY25" fmla="*/ 200354 h 1385479"/>
                <a:gd name="connsiteX26" fmla="*/ 200354 w 8001570"/>
                <a:gd name="connsiteY26" fmla="*/ 0 h 13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01570" h="1385479">
                  <a:moveTo>
                    <a:pt x="200354" y="0"/>
                  </a:moveTo>
                  <a:lnTo>
                    <a:pt x="1333595" y="0"/>
                  </a:lnTo>
                  <a:lnTo>
                    <a:pt x="3333987" y="0"/>
                  </a:lnTo>
                  <a:lnTo>
                    <a:pt x="7801215" y="0"/>
                  </a:lnTo>
                  <a:cubicBezTo>
                    <a:pt x="7856541" y="0"/>
                    <a:pt x="7906629" y="22426"/>
                    <a:pt x="7942886" y="58683"/>
                  </a:cubicBezTo>
                  <a:lnTo>
                    <a:pt x="7942887" y="58683"/>
                  </a:lnTo>
                  <a:lnTo>
                    <a:pt x="7942888" y="58684"/>
                  </a:lnTo>
                  <a:cubicBezTo>
                    <a:pt x="7979145" y="94941"/>
                    <a:pt x="8001570" y="145029"/>
                    <a:pt x="8001570" y="200355"/>
                  </a:cubicBezTo>
                  <a:lnTo>
                    <a:pt x="8001570" y="701225"/>
                  </a:lnTo>
                  <a:lnTo>
                    <a:pt x="8001570" y="1001745"/>
                  </a:lnTo>
                  <a:cubicBezTo>
                    <a:pt x="8001570" y="1112397"/>
                    <a:pt x="7911868" y="1202099"/>
                    <a:pt x="7801216" y="1202099"/>
                  </a:cubicBezTo>
                  <a:lnTo>
                    <a:pt x="6667975" y="1202099"/>
                  </a:lnTo>
                  <a:lnTo>
                    <a:pt x="6746924" y="1385479"/>
                  </a:lnTo>
                  <a:lnTo>
                    <a:pt x="4667583" y="1202099"/>
                  </a:lnTo>
                  <a:lnTo>
                    <a:pt x="3333976" y="1202099"/>
                  </a:lnTo>
                  <a:lnTo>
                    <a:pt x="1254646" y="1385478"/>
                  </a:lnTo>
                  <a:lnTo>
                    <a:pt x="1333595" y="1202099"/>
                  </a:lnTo>
                  <a:lnTo>
                    <a:pt x="200355" y="1202099"/>
                  </a:lnTo>
                  <a:cubicBezTo>
                    <a:pt x="145029" y="1202099"/>
                    <a:pt x="94941" y="1179674"/>
                    <a:pt x="58684" y="1143417"/>
                  </a:cubicBezTo>
                  <a:lnTo>
                    <a:pt x="58683" y="1143416"/>
                  </a:lnTo>
                  <a:lnTo>
                    <a:pt x="58683" y="1143416"/>
                  </a:lnTo>
                  <a:cubicBezTo>
                    <a:pt x="40554" y="1125287"/>
                    <a:pt x="25884" y="1103701"/>
                    <a:pt x="15745" y="1079731"/>
                  </a:cubicBezTo>
                  <a:lnTo>
                    <a:pt x="1" y="1001749"/>
                  </a:lnTo>
                  <a:lnTo>
                    <a:pt x="0" y="1001744"/>
                  </a:lnTo>
                  <a:lnTo>
                    <a:pt x="0" y="701224"/>
                  </a:lnTo>
                  <a:lnTo>
                    <a:pt x="0" y="200354"/>
                  </a:lnTo>
                  <a:cubicBezTo>
                    <a:pt x="0" y="89702"/>
                    <a:pt x="89702" y="0"/>
                    <a:pt x="200354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7796943"/>
                        <a:gd name="connsiteY0" fmla="*/ 284447 h 1706647"/>
                        <a:gd name="connsiteX1" fmla="*/ 284447 w 7796943"/>
                        <a:gd name="connsiteY1" fmla="*/ 0 h 1706647"/>
                        <a:gd name="connsiteX2" fmla="*/ 771668 w 7796943"/>
                        <a:gd name="connsiteY2" fmla="*/ 0 h 1706647"/>
                        <a:gd name="connsiteX3" fmla="*/ 1299491 w 7796943"/>
                        <a:gd name="connsiteY3" fmla="*/ 0 h 1706647"/>
                        <a:gd name="connsiteX4" fmla="*/ 1134221 w 7796943"/>
                        <a:gd name="connsiteY4" fmla="*/ -271579 h 1706647"/>
                        <a:gd name="connsiteX5" fmla="*/ 1662847 w 7796943"/>
                        <a:gd name="connsiteY5" fmla="*/ -203684 h 1706647"/>
                        <a:gd name="connsiteX6" fmla="*/ 2191474 w 7796943"/>
                        <a:gd name="connsiteY6" fmla="*/ -135790 h 1706647"/>
                        <a:gd name="connsiteX7" fmla="*/ 2720100 w 7796943"/>
                        <a:gd name="connsiteY7" fmla="*/ -67895 h 1706647"/>
                        <a:gd name="connsiteX8" fmla="*/ 3248726 w 7796943"/>
                        <a:gd name="connsiteY8" fmla="*/ 0 h 1706647"/>
                        <a:gd name="connsiteX9" fmla="*/ 3943111 w 7796943"/>
                        <a:gd name="connsiteY9" fmla="*/ 0 h 1706647"/>
                        <a:gd name="connsiteX10" fmla="*/ 4637497 w 7796943"/>
                        <a:gd name="connsiteY10" fmla="*/ 0 h 1706647"/>
                        <a:gd name="connsiteX11" fmla="*/ 5118694 w 7796943"/>
                        <a:gd name="connsiteY11" fmla="*/ 0 h 1706647"/>
                        <a:gd name="connsiteX12" fmla="*/ 5770441 w 7796943"/>
                        <a:gd name="connsiteY12" fmla="*/ 0 h 1706647"/>
                        <a:gd name="connsiteX13" fmla="*/ 6422189 w 7796943"/>
                        <a:gd name="connsiteY13" fmla="*/ 0 h 1706647"/>
                        <a:gd name="connsiteX14" fmla="*/ 7512496 w 7796943"/>
                        <a:gd name="connsiteY14" fmla="*/ 0 h 1706647"/>
                        <a:gd name="connsiteX15" fmla="*/ 7796943 w 7796943"/>
                        <a:gd name="connsiteY15" fmla="*/ 284447 h 1706647"/>
                        <a:gd name="connsiteX16" fmla="*/ 7796943 w 7796943"/>
                        <a:gd name="connsiteY16" fmla="*/ 284441 h 1706647"/>
                        <a:gd name="connsiteX17" fmla="*/ 7796943 w 7796943"/>
                        <a:gd name="connsiteY17" fmla="*/ 284441 h 1706647"/>
                        <a:gd name="connsiteX18" fmla="*/ 7796943 w 7796943"/>
                        <a:gd name="connsiteY18" fmla="*/ 711103 h 1706647"/>
                        <a:gd name="connsiteX19" fmla="*/ 7796943 w 7796943"/>
                        <a:gd name="connsiteY19" fmla="*/ 1059541 h 1706647"/>
                        <a:gd name="connsiteX20" fmla="*/ 7796943 w 7796943"/>
                        <a:gd name="connsiteY20" fmla="*/ 1422200 h 1706647"/>
                        <a:gd name="connsiteX21" fmla="*/ 7512496 w 7796943"/>
                        <a:gd name="connsiteY21" fmla="*/ 1706647 h 1706647"/>
                        <a:gd name="connsiteX22" fmla="*/ 6988661 w 7796943"/>
                        <a:gd name="connsiteY22" fmla="*/ 1706647 h 1706647"/>
                        <a:gd name="connsiteX23" fmla="*/ 6422189 w 7796943"/>
                        <a:gd name="connsiteY23" fmla="*/ 1706647 h 1706647"/>
                        <a:gd name="connsiteX24" fmla="*/ 5813079 w 7796943"/>
                        <a:gd name="connsiteY24" fmla="*/ 1706647 h 1706647"/>
                        <a:gd name="connsiteX25" fmla="*/ 5289245 w 7796943"/>
                        <a:gd name="connsiteY25" fmla="*/ 1706647 h 1706647"/>
                        <a:gd name="connsiteX26" fmla="*/ 4680135 w 7796943"/>
                        <a:gd name="connsiteY26" fmla="*/ 1706647 h 1706647"/>
                        <a:gd name="connsiteX27" fmla="*/ 4113662 w 7796943"/>
                        <a:gd name="connsiteY27" fmla="*/ 1706647 h 1706647"/>
                        <a:gd name="connsiteX28" fmla="*/ 3248726 w 7796943"/>
                        <a:gd name="connsiteY28" fmla="*/ 1706647 h 1706647"/>
                        <a:gd name="connsiteX29" fmla="*/ 2579489 w 7796943"/>
                        <a:gd name="connsiteY29" fmla="*/ 1706647 h 1706647"/>
                        <a:gd name="connsiteX30" fmla="*/ 1968728 w 7796943"/>
                        <a:gd name="connsiteY30" fmla="*/ 1706647 h 1706647"/>
                        <a:gd name="connsiteX31" fmla="*/ 1299491 w 7796943"/>
                        <a:gd name="connsiteY31" fmla="*/ 1706647 h 1706647"/>
                        <a:gd name="connsiteX32" fmla="*/ 1299491 w 7796943"/>
                        <a:gd name="connsiteY32" fmla="*/ 1706647 h 1706647"/>
                        <a:gd name="connsiteX33" fmla="*/ 791969 w 7796943"/>
                        <a:gd name="connsiteY33" fmla="*/ 1706647 h 1706647"/>
                        <a:gd name="connsiteX34" fmla="*/ 284447 w 7796943"/>
                        <a:gd name="connsiteY34" fmla="*/ 1706647 h 1706647"/>
                        <a:gd name="connsiteX35" fmla="*/ 0 w 7796943"/>
                        <a:gd name="connsiteY35" fmla="*/ 1422200 h 1706647"/>
                        <a:gd name="connsiteX36" fmla="*/ 0 w 7796943"/>
                        <a:gd name="connsiteY36" fmla="*/ 1087984 h 1706647"/>
                        <a:gd name="connsiteX37" fmla="*/ 0 w 7796943"/>
                        <a:gd name="connsiteY37" fmla="*/ 711103 h 1706647"/>
                        <a:gd name="connsiteX38" fmla="*/ 0 w 7796943"/>
                        <a:gd name="connsiteY38" fmla="*/ 284441 h 1706647"/>
                        <a:gd name="connsiteX39" fmla="*/ 0 w 7796943"/>
                        <a:gd name="connsiteY39" fmla="*/ 284441 h 1706647"/>
                        <a:gd name="connsiteX40" fmla="*/ 0 w 7796943"/>
                        <a:gd name="connsiteY40" fmla="*/ 284447 h 1706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7796943" h="1706647" fill="none" extrusionOk="0">
                          <a:moveTo>
                            <a:pt x="0" y="284447"/>
                          </a:moveTo>
                          <a:cubicBezTo>
                            <a:pt x="-1022" y="130776"/>
                            <a:pt x="138875" y="-7409"/>
                            <a:pt x="284447" y="0"/>
                          </a:cubicBezTo>
                          <a:cubicBezTo>
                            <a:pt x="453153" y="-6440"/>
                            <a:pt x="576616" y="17239"/>
                            <a:pt x="771668" y="0"/>
                          </a:cubicBezTo>
                          <a:cubicBezTo>
                            <a:pt x="966720" y="-17239"/>
                            <a:pt x="1149106" y="21116"/>
                            <a:pt x="1299491" y="0"/>
                          </a:cubicBezTo>
                          <a:cubicBezTo>
                            <a:pt x="1228730" y="-95909"/>
                            <a:pt x="1185466" y="-192123"/>
                            <a:pt x="1134221" y="-271579"/>
                          </a:cubicBezTo>
                          <a:cubicBezTo>
                            <a:pt x="1252517" y="-260919"/>
                            <a:pt x="1521426" y="-248681"/>
                            <a:pt x="1662847" y="-203684"/>
                          </a:cubicBezTo>
                          <a:cubicBezTo>
                            <a:pt x="1804268" y="-158687"/>
                            <a:pt x="1990493" y="-168458"/>
                            <a:pt x="2191474" y="-135790"/>
                          </a:cubicBezTo>
                          <a:cubicBezTo>
                            <a:pt x="2392454" y="-103122"/>
                            <a:pt x="2470733" y="-117593"/>
                            <a:pt x="2720100" y="-67895"/>
                          </a:cubicBezTo>
                          <a:cubicBezTo>
                            <a:pt x="2969467" y="-18197"/>
                            <a:pt x="3069490" y="-21049"/>
                            <a:pt x="3248726" y="0"/>
                          </a:cubicBezTo>
                          <a:cubicBezTo>
                            <a:pt x="3484174" y="18462"/>
                            <a:pt x="3761101" y="-1671"/>
                            <a:pt x="3943111" y="0"/>
                          </a:cubicBezTo>
                          <a:cubicBezTo>
                            <a:pt x="4125121" y="1671"/>
                            <a:pt x="4387954" y="3301"/>
                            <a:pt x="4637497" y="0"/>
                          </a:cubicBezTo>
                          <a:cubicBezTo>
                            <a:pt x="4887040" y="-3301"/>
                            <a:pt x="4990777" y="11006"/>
                            <a:pt x="5118694" y="0"/>
                          </a:cubicBezTo>
                          <a:cubicBezTo>
                            <a:pt x="5246611" y="-11006"/>
                            <a:pt x="5505133" y="25515"/>
                            <a:pt x="5770441" y="0"/>
                          </a:cubicBezTo>
                          <a:cubicBezTo>
                            <a:pt x="6035749" y="-25515"/>
                            <a:pt x="6241188" y="-29058"/>
                            <a:pt x="6422189" y="0"/>
                          </a:cubicBezTo>
                          <a:cubicBezTo>
                            <a:pt x="6603190" y="29058"/>
                            <a:pt x="7091094" y="16478"/>
                            <a:pt x="7512496" y="0"/>
                          </a:cubicBezTo>
                          <a:cubicBezTo>
                            <a:pt x="7687454" y="29454"/>
                            <a:pt x="7774121" y="120539"/>
                            <a:pt x="7796943" y="284447"/>
                          </a:cubicBezTo>
                          <a:lnTo>
                            <a:pt x="7796943" y="284441"/>
                          </a:lnTo>
                          <a:lnTo>
                            <a:pt x="7796943" y="284441"/>
                          </a:lnTo>
                          <a:cubicBezTo>
                            <a:pt x="7811371" y="396380"/>
                            <a:pt x="7776842" y="625576"/>
                            <a:pt x="7796943" y="711103"/>
                          </a:cubicBezTo>
                          <a:cubicBezTo>
                            <a:pt x="7807976" y="796611"/>
                            <a:pt x="7808308" y="908226"/>
                            <a:pt x="7796943" y="1059541"/>
                          </a:cubicBezTo>
                          <a:cubicBezTo>
                            <a:pt x="7785578" y="1210856"/>
                            <a:pt x="7794080" y="1302280"/>
                            <a:pt x="7796943" y="1422200"/>
                          </a:cubicBezTo>
                          <a:cubicBezTo>
                            <a:pt x="7798248" y="1614450"/>
                            <a:pt x="7682472" y="1737435"/>
                            <a:pt x="7512496" y="1706647"/>
                          </a:cubicBezTo>
                          <a:cubicBezTo>
                            <a:pt x="7281454" y="1713405"/>
                            <a:pt x="7150104" y="1698268"/>
                            <a:pt x="6988661" y="1706647"/>
                          </a:cubicBezTo>
                          <a:cubicBezTo>
                            <a:pt x="6827218" y="1715026"/>
                            <a:pt x="6670742" y="1692340"/>
                            <a:pt x="6422189" y="1706647"/>
                          </a:cubicBezTo>
                          <a:cubicBezTo>
                            <a:pt x="6173636" y="1720954"/>
                            <a:pt x="6015711" y="1712294"/>
                            <a:pt x="5813079" y="1706647"/>
                          </a:cubicBezTo>
                          <a:cubicBezTo>
                            <a:pt x="5610447" y="1701001"/>
                            <a:pt x="5517757" y="1723365"/>
                            <a:pt x="5289245" y="1706647"/>
                          </a:cubicBezTo>
                          <a:cubicBezTo>
                            <a:pt x="5060733" y="1689929"/>
                            <a:pt x="4812050" y="1706247"/>
                            <a:pt x="4680135" y="1706647"/>
                          </a:cubicBezTo>
                          <a:cubicBezTo>
                            <a:pt x="4548220" y="1707048"/>
                            <a:pt x="4356306" y="1731857"/>
                            <a:pt x="4113662" y="1706647"/>
                          </a:cubicBezTo>
                          <a:cubicBezTo>
                            <a:pt x="3871018" y="1681437"/>
                            <a:pt x="3439271" y="1694404"/>
                            <a:pt x="3248726" y="1706647"/>
                          </a:cubicBezTo>
                          <a:cubicBezTo>
                            <a:pt x="3023512" y="1705157"/>
                            <a:pt x="2898434" y="1733950"/>
                            <a:pt x="2579489" y="1706647"/>
                          </a:cubicBezTo>
                          <a:cubicBezTo>
                            <a:pt x="2260544" y="1679344"/>
                            <a:pt x="2189286" y="1708515"/>
                            <a:pt x="1968728" y="1706647"/>
                          </a:cubicBezTo>
                          <a:cubicBezTo>
                            <a:pt x="1748170" y="1704779"/>
                            <a:pt x="1457822" y="1727474"/>
                            <a:pt x="1299491" y="1706647"/>
                          </a:cubicBezTo>
                          <a:lnTo>
                            <a:pt x="1299491" y="1706647"/>
                          </a:lnTo>
                          <a:cubicBezTo>
                            <a:pt x="1118734" y="1683469"/>
                            <a:pt x="910294" y="1724004"/>
                            <a:pt x="791969" y="1706647"/>
                          </a:cubicBezTo>
                          <a:cubicBezTo>
                            <a:pt x="673644" y="1689290"/>
                            <a:pt x="515254" y="1719510"/>
                            <a:pt x="284447" y="1706647"/>
                          </a:cubicBezTo>
                          <a:cubicBezTo>
                            <a:pt x="142145" y="1711224"/>
                            <a:pt x="5059" y="1580777"/>
                            <a:pt x="0" y="1422200"/>
                          </a:cubicBezTo>
                          <a:cubicBezTo>
                            <a:pt x="-13891" y="1260871"/>
                            <a:pt x="-16430" y="1184563"/>
                            <a:pt x="0" y="1087984"/>
                          </a:cubicBezTo>
                          <a:cubicBezTo>
                            <a:pt x="16430" y="991405"/>
                            <a:pt x="12396" y="812377"/>
                            <a:pt x="0" y="711103"/>
                          </a:cubicBezTo>
                          <a:cubicBezTo>
                            <a:pt x="2584" y="588149"/>
                            <a:pt x="137" y="470428"/>
                            <a:pt x="0" y="284441"/>
                          </a:cubicBezTo>
                          <a:lnTo>
                            <a:pt x="0" y="284441"/>
                          </a:lnTo>
                          <a:lnTo>
                            <a:pt x="0" y="284447"/>
                          </a:lnTo>
                          <a:close/>
                        </a:path>
                        <a:path w="7796943" h="1706647" stroke="0" extrusionOk="0">
                          <a:moveTo>
                            <a:pt x="0" y="284447"/>
                          </a:moveTo>
                          <a:cubicBezTo>
                            <a:pt x="9356" y="92208"/>
                            <a:pt x="131039" y="-1479"/>
                            <a:pt x="284447" y="0"/>
                          </a:cubicBezTo>
                          <a:cubicBezTo>
                            <a:pt x="435333" y="-6294"/>
                            <a:pt x="682329" y="3546"/>
                            <a:pt x="781819" y="0"/>
                          </a:cubicBezTo>
                          <a:cubicBezTo>
                            <a:pt x="881309" y="-3546"/>
                            <a:pt x="1122838" y="-18980"/>
                            <a:pt x="1299491" y="0"/>
                          </a:cubicBezTo>
                          <a:cubicBezTo>
                            <a:pt x="1250214" y="-52590"/>
                            <a:pt x="1193637" y="-157975"/>
                            <a:pt x="1134221" y="-271579"/>
                          </a:cubicBezTo>
                          <a:cubicBezTo>
                            <a:pt x="1325915" y="-262122"/>
                            <a:pt x="1473929" y="-232184"/>
                            <a:pt x="1599412" y="-211832"/>
                          </a:cubicBezTo>
                          <a:cubicBezTo>
                            <a:pt x="1724895" y="-191480"/>
                            <a:pt x="2005397" y="-179258"/>
                            <a:pt x="2106893" y="-146653"/>
                          </a:cubicBezTo>
                          <a:cubicBezTo>
                            <a:pt x="2208389" y="-114048"/>
                            <a:pt x="2513214" y="-68703"/>
                            <a:pt x="2656665" y="-76042"/>
                          </a:cubicBezTo>
                          <a:cubicBezTo>
                            <a:pt x="2800116" y="-83381"/>
                            <a:pt x="2995063" y="-60873"/>
                            <a:pt x="3248726" y="0"/>
                          </a:cubicBezTo>
                          <a:cubicBezTo>
                            <a:pt x="3451694" y="-10149"/>
                            <a:pt x="3688720" y="18432"/>
                            <a:pt x="3815198" y="0"/>
                          </a:cubicBezTo>
                          <a:cubicBezTo>
                            <a:pt x="3941676" y="-18432"/>
                            <a:pt x="4159070" y="2250"/>
                            <a:pt x="4381671" y="0"/>
                          </a:cubicBezTo>
                          <a:cubicBezTo>
                            <a:pt x="4604272" y="-2250"/>
                            <a:pt x="4751564" y="-21541"/>
                            <a:pt x="4905505" y="0"/>
                          </a:cubicBezTo>
                          <a:cubicBezTo>
                            <a:pt x="5059446" y="21541"/>
                            <a:pt x="5231572" y="-8344"/>
                            <a:pt x="5386702" y="0"/>
                          </a:cubicBezTo>
                          <a:cubicBezTo>
                            <a:pt x="5541832" y="8344"/>
                            <a:pt x="5839723" y="-17927"/>
                            <a:pt x="5953174" y="0"/>
                          </a:cubicBezTo>
                          <a:cubicBezTo>
                            <a:pt x="6066625" y="17927"/>
                            <a:pt x="6402468" y="-2710"/>
                            <a:pt x="6562284" y="0"/>
                          </a:cubicBezTo>
                          <a:cubicBezTo>
                            <a:pt x="6722100" y="2710"/>
                            <a:pt x="7169997" y="-26999"/>
                            <a:pt x="7512496" y="0"/>
                          </a:cubicBezTo>
                          <a:cubicBezTo>
                            <a:pt x="7665057" y="-972"/>
                            <a:pt x="7808998" y="138036"/>
                            <a:pt x="7796943" y="284447"/>
                          </a:cubicBezTo>
                          <a:lnTo>
                            <a:pt x="7796943" y="284441"/>
                          </a:lnTo>
                          <a:lnTo>
                            <a:pt x="7796943" y="284441"/>
                          </a:lnTo>
                          <a:cubicBezTo>
                            <a:pt x="7811245" y="408637"/>
                            <a:pt x="7783343" y="582708"/>
                            <a:pt x="7796943" y="711103"/>
                          </a:cubicBezTo>
                          <a:cubicBezTo>
                            <a:pt x="7785300" y="804084"/>
                            <a:pt x="7813772" y="903932"/>
                            <a:pt x="7796943" y="1080873"/>
                          </a:cubicBezTo>
                          <a:cubicBezTo>
                            <a:pt x="7780115" y="1257814"/>
                            <a:pt x="7783013" y="1344493"/>
                            <a:pt x="7796943" y="1422200"/>
                          </a:cubicBezTo>
                          <a:cubicBezTo>
                            <a:pt x="7811888" y="1568783"/>
                            <a:pt x="7631074" y="1704075"/>
                            <a:pt x="7512496" y="1706647"/>
                          </a:cubicBezTo>
                          <a:cubicBezTo>
                            <a:pt x="7351477" y="1702621"/>
                            <a:pt x="7269748" y="1695317"/>
                            <a:pt x="7031299" y="1706647"/>
                          </a:cubicBezTo>
                          <a:cubicBezTo>
                            <a:pt x="6792850" y="1717977"/>
                            <a:pt x="6589601" y="1721685"/>
                            <a:pt x="6464827" y="1706647"/>
                          </a:cubicBezTo>
                          <a:cubicBezTo>
                            <a:pt x="6340053" y="1691609"/>
                            <a:pt x="6164320" y="1684015"/>
                            <a:pt x="5940992" y="1706647"/>
                          </a:cubicBezTo>
                          <a:cubicBezTo>
                            <a:pt x="5717665" y="1729279"/>
                            <a:pt x="5528578" y="1700124"/>
                            <a:pt x="5417158" y="1706647"/>
                          </a:cubicBezTo>
                          <a:cubicBezTo>
                            <a:pt x="5305738" y="1713170"/>
                            <a:pt x="4946265" y="1739368"/>
                            <a:pt x="4722772" y="1706647"/>
                          </a:cubicBezTo>
                          <a:cubicBezTo>
                            <a:pt x="4499279" y="1673926"/>
                            <a:pt x="4318783" y="1697763"/>
                            <a:pt x="4113662" y="1706647"/>
                          </a:cubicBezTo>
                          <a:cubicBezTo>
                            <a:pt x="3908541" y="1715532"/>
                            <a:pt x="3453040" y="1696810"/>
                            <a:pt x="3248726" y="1706647"/>
                          </a:cubicBezTo>
                          <a:cubicBezTo>
                            <a:pt x="3063936" y="1732945"/>
                            <a:pt x="2795938" y="1687155"/>
                            <a:pt x="2618473" y="1706647"/>
                          </a:cubicBezTo>
                          <a:cubicBezTo>
                            <a:pt x="2441008" y="1726139"/>
                            <a:pt x="2287560" y="1712918"/>
                            <a:pt x="1988221" y="1706647"/>
                          </a:cubicBezTo>
                          <a:cubicBezTo>
                            <a:pt x="1688882" y="1700376"/>
                            <a:pt x="1464442" y="1720418"/>
                            <a:pt x="1299491" y="1706647"/>
                          </a:cubicBezTo>
                          <a:lnTo>
                            <a:pt x="1299491" y="1706647"/>
                          </a:lnTo>
                          <a:cubicBezTo>
                            <a:pt x="1143893" y="1699620"/>
                            <a:pt x="927823" y="1729848"/>
                            <a:pt x="791969" y="1706647"/>
                          </a:cubicBezTo>
                          <a:cubicBezTo>
                            <a:pt x="656115" y="1683446"/>
                            <a:pt x="431866" y="1693943"/>
                            <a:pt x="284447" y="1706647"/>
                          </a:cubicBezTo>
                          <a:cubicBezTo>
                            <a:pt x="112095" y="1708476"/>
                            <a:pt x="19223" y="1607252"/>
                            <a:pt x="0" y="1422200"/>
                          </a:cubicBezTo>
                          <a:cubicBezTo>
                            <a:pt x="-17006" y="1316190"/>
                            <a:pt x="3856" y="1157192"/>
                            <a:pt x="0" y="1059541"/>
                          </a:cubicBezTo>
                          <a:cubicBezTo>
                            <a:pt x="-3856" y="961890"/>
                            <a:pt x="8241" y="881660"/>
                            <a:pt x="0" y="711103"/>
                          </a:cubicBezTo>
                          <a:cubicBezTo>
                            <a:pt x="-2842" y="549462"/>
                            <a:pt x="-15892" y="456457"/>
                            <a:pt x="0" y="284441"/>
                          </a:cubicBezTo>
                          <a:lnTo>
                            <a:pt x="0" y="284441"/>
                          </a:lnTo>
                          <a:lnTo>
                            <a:pt x="0" y="284447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endParaRPr lang="en-GB" sz="2000" b="1" dirty="0">
                <a:solidFill>
                  <a:schemeClr val="tx1"/>
                </a:solidFill>
                <a:latin typeface="Cavolini" panose="03000502040302020204" pitchFamily="66" charset="0"/>
                <a:ea typeface="Helvetica Neue" panose="02000503000000020004" pitchFamily="2" charset="0"/>
                <a:cs typeface="Cavolini" panose="03000502040302020204" pitchFamily="66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953EEA-3935-BF34-58E2-E6283C79669E}"/>
                </a:ext>
              </a:extLst>
            </p:cNvPr>
            <p:cNvSpPr txBox="1"/>
            <p:nvPr/>
          </p:nvSpPr>
          <p:spPr>
            <a:xfrm>
              <a:off x="571212" y="1331143"/>
              <a:ext cx="800156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Cavolini" panose="03000502040302020204" pitchFamily="66" charset="0"/>
                  <a:cs typeface="Cavolini" panose="03000502040302020204" pitchFamily="66" charset="0"/>
                </a:rPr>
                <a:t>It’s exciting that by learning a new language, we get to have the most fun travelling, for pleasure or for work. </a:t>
              </a:r>
              <a:endParaRPr lang="en-GB" sz="2000" dirty="0">
                <a:solidFill>
                  <a:schemeClr val="tx1"/>
                </a:solidFill>
                <a:latin typeface="Cavolini" panose="03000502040302020204" pitchFamily="66" charset="0"/>
                <a:ea typeface="Helvetica Neue" panose="02000503000000020004" pitchFamily="2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1" name="Graphic 10" descr="A woman with ponytail hair">
            <a:extLst>
              <a:ext uri="{FF2B5EF4-FFF2-40B4-BE49-F238E27FC236}">
                <a16:creationId xmlns:a16="http://schemas.microsoft.com/office/drawing/2014/main" id="{D91E77A6-BD60-D5FE-8B00-C8306A175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30737" y="2697348"/>
            <a:ext cx="3160070" cy="4479737"/>
          </a:xfrm>
          <a:prstGeom prst="rect">
            <a:avLst/>
          </a:prstGeom>
        </p:spPr>
      </p:pic>
      <p:pic>
        <p:nvPicPr>
          <p:cNvPr id="14" name="Graphic 13" descr="Man wearing a jacket">
            <a:extLst>
              <a:ext uri="{FF2B5EF4-FFF2-40B4-BE49-F238E27FC236}">
                <a16:creationId xmlns:a16="http://schemas.microsoft.com/office/drawing/2014/main" id="{AD402CC2-4832-447F-79EF-2116D40A9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278008" y="2574379"/>
            <a:ext cx="3391958" cy="45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pace with sun and planets">
            <a:extLst>
              <a:ext uri="{FF2B5EF4-FFF2-40B4-BE49-F238E27FC236}">
                <a16:creationId xmlns:a16="http://schemas.microsoft.com/office/drawing/2014/main" id="{1BCDFD53-D102-9305-983A-5A97B02FE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19028" y="881951"/>
            <a:ext cx="9984000" cy="5616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B724A-DA25-F97C-8CB7-8A5529FC14C7}"/>
              </a:ext>
            </a:extLst>
          </p:cNvPr>
          <p:cNvSpPr/>
          <p:nvPr/>
        </p:nvSpPr>
        <p:spPr>
          <a:xfrm>
            <a:off x="1030125" y="1856052"/>
            <a:ext cx="7083751" cy="82036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One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most exciting reasons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learn a new language (and arguably the most fun)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is to travel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221AE8-3478-4F1B-44CB-F22896637037}"/>
              </a:ext>
            </a:extLst>
          </p:cNvPr>
          <p:cNvSpPr/>
          <p:nvPr/>
        </p:nvSpPr>
        <p:spPr>
          <a:xfrm>
            <a:off x="529401" y="3130009"/>
            <a:ext cx="8085197" cy="111988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Speaking the language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 new countries that you visit will allow you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communicate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with locals, get to know the country’s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culture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build lifelong friendships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along the way.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DD3EDF-0D42-2B33-D1B1-0EC878E1DD97}"/>
              </a:ext>
            </a:extLst>
          </p:cNvPr>
          <p:cNvSpPr/>
          <p:nvPr/>
        </p:nvSpPr>
        <p:spPr>
          <a:xfrm>
            <a:off x="2386315" y="4703483"/>
            <a:ext cx="4371371" cy="72866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719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This all adds up to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great adventure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ctor friendly shaking hands with a patient">
            <a:extLst>
              <a:ext uri="{FF2B5EF4-FFF2-40B4-BE49-F238E27FC236}">
                <a16:creationId xmlns:a16="http://schemas.microsoft.com/office/drawing/2014/main" id="{D84EA0E6-98FD-7955-0FB1-2629528E4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1870"/>
            <a:ext cx="9144000" cy="597615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B724A-DA25-F97C-8CB7-8A5529FC14C7}"/>
              </a:ext>
            </a:extLst>
          </p:cNvPr>
          <p:cNvSpPr/>
          <p:nvPr/>
        </p:nvSpPr>
        <p:spPr>
          <a:xfrm>
            <a:off x="1030123" y="1095731"/>
            <a:ext cx="7083751" cy="82036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lots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local opportunities with languages!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221AE8-3478-4F1B-44CB-F22896637037}"/>
              </a:ext>
            </a:extLst>
          </p:cNvPr>
          <p:cNvSpPr/>
          <p:nvPr/>
        </p:nvSpPr>
        <p:spPr>
          <a:xfrm>
            <a:off x="1030123" y="5758673"/>
            <a:ext cx="7083751" cy="82036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 has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key sectors like healthcare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where speaking another language would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incredibly desirable.  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16F3E-1E7B-D479-8AF8-4C206C80D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5032"/>
            <a:ext cx="9144000" cy="593296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B03A97-1FE8-530D-7047-C71083A4C0BA}"/>
              </a:ext>
            </a:extLst>
          </p:cNvPr>
          <p:cNvSpPr/>
          <p:nvPr/>
        </p:nvSpPr>
        <p:spPr>
          <a:xfrm>
            <a:off x="1030123" y="5166805"/>
            <a:ext cx="7083751" cy="12020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Oxfordshire is a major tourist destination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languages would help you find a career somewhere like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Blenheim Palace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Think about when you go to tourist destinations abroad and how much easier it is when they can speak to you in English. 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ving train on its tracks">
            <a:extLst>
              <a:ext uri="{FF2B5EF4-FFF2-40B4-BE49-F238E27FC236}">
                <a16:creationId xmlns:a16="http://schemas.microsoft.com/office/drawing/2014/main" id="{556B06DE-2877-7DD3-C440-AFB9C83AF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1869"/>
            <a:ext cx="9144000" cy="599390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DD3EDF-0D42-2B33-D1B1-0EC878E1DD97}"/>
              </a:ext>
            </a:extLst>
          </p:cNvPr>
          <p:cNvSpPr/>
          <p:nvPr/>
        </p:nvSpPr>
        <p:spPr>
          <a:xfrm>
            <a:off x="1030123" y="5316278"/>
            <a:ext cx="7083751" cy="108879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719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EKFB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working on HS2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(English, French, Dutch &amp; Spanish joint venture)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have workforce from all over Europe, it would be valuable to be able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communicate freely.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usiness people video conferencing">
            <a:extLst>
              <a:ext uri="{FF2B5EF4-FFF2-40B4-BE49-F238E27FC236}">
                <a16:creationId xmlns:a16="http://schemas.microsoft.com/office/drawing/2014/main" id="{B5B471BB-AA72-67EF-1A7F-3FACABBAE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5673"/>
            <a:ext cx="9144000" cy="59345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232476" y="1200030"/>
            <a:ext cx="8679047" cy="78237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Being able to communicate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one of the most important skills that you will need in both your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personal and professional life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14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991754" y="5769531"/>
            <a:ext cx="7160489" cy="78237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which jobs do you think you need to communicate well and 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246FBEB0-1C20-7BE5-F088-BCCF818F18E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36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ECC69-F243-C999-1C25-885E4A20C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0" y="892512"/>
            <a:ext cx="9153800" cy="596548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14">
            <a:extLst>
              <a:ext uri="{FF2B5EF4-FFF2-40B4-BE49-F238E27FC236}">
                <a16:creationId xmlns:a16="http://schemas.microsoft.com/office/drawing/2014/main" id="{EECCE851-47C6-16F5-7800-1A82FA4C9BB6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learning a language so important?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48081D68-A0AE-68DB-4C7C-526FDD5AF6D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E31BB9-6CFA-0E83-A0E0-03AD00B58C6A}"/>
              </a:ext>
            </a:extLst>
          </p:cNvPr>
          <p:cNvSpPr/>
          <p:nvPr/>
        </p:nvSpPr>
        <p:spPr>
          <a:xfrm>
            <a:off x="1030123" y="5209952"/>
            <a:ext cx="7083751" cy="12759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719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Oxfordshire also has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life sciences, space, construction and hospitality.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Harwell , for example, where space companies are working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European partners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and life science companies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collaborating internationally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vaccines.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 and girl doing homework">
            <a:extLst>
              <a:ext uri="{FF2B5EF4-FFF2-40B4-BE49-F238E27FC236}">
                <a16:creationId xmlns:a16="http://schemas.microsoft.com/office/drawing/2014/main" id="{47D24225-317E-2B58-7CB0-32BCD1C96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00" y="932751"/>
            <a:ext cx="9163600" cy="592525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9B5A5D-B7A4-AAD4-194F-EA1DE6CEE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44942B-A96B-66DE-9BED-F40C53493E54}"/>
              </a:ext>
            </a:extLst>
          </p:cNvPr>
          <p:cNvSpPr/>
          <p:nvPr/>
        </p:nvSpPr>
        <p:spPr>
          <a:xfrm>
            <a:off x="571215" y="5402942"/>
            <a:ext cx="8001570" cy="91887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skills do you think you would need to be successful at learning a language?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F5F83772-B64A-140D-ADD0-0A10FDBF916A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skills do you need for languages?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EAB33367-FBB2-D707-468F-8CDEA7233AB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94352970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 and girl doing homework">
            <a:extLst>
              <a:ext uri="{FF2B5EF4-FFF2-40B4-BE49-F238E27FC236}">
                <a16:creationId xmlns:a16="http://schemas.microsoft.com/office/drawing/2014/main" id="{47D24225-317E-2B58-7CB0-32BCD1C96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00" y="932751"/>
            <a:ext cx="9163600" cy="592525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9B5A5D-B7A4-AAD4-194F-EA1DE6CEE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3C2A53-5FEB-EE9D-4277-0F12EBF0BFB9}"/>
              </a:ext>
            </a:extLst>
          </p:cNvPr>
          <p:cNvSpPr/>
          <p:nvPr/>
        </p:nvSpPr>
        <p:spPr>
          <a:xfrm>
            <a:off x="5819864" y="5003516"/>
            <a:ext cx="2752921" cy="13182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Do you enjoy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role play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working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one-to-one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conversational language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481A48-0C1C-BC9D-4531-EA1F1475FDC8}"/>
              </a:ext>
            </a:extLst>
          </p:cNvPr>
          <p:cNvSpPr/>
          <p:nvPr/>
        </p:nvSpPr>
        <p:spPr>
          <a:xfrm>
            <a:off x="3548588" y="5009038"/>
            <a:ext cx="2046824" cy="130725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Do you enjoy learning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all aspects of the language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AB3AC8-33D2-8527-1798-5CC1F5E3F49E}"/>
              </a:ext>
            </a:extLst>
          </p:cNvPr>
          <p:cNvSpPr/>
          <p:nvPr/>
        </p:nvSpPr>
        <p:spPr>
          <a:xfrm>
            <a:off x="571215" y="5009038"/>
            <a:ext cx="2752921" cy="130725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you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curious, confident, hardworking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show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attention to detail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F5F83772-B64A-140D-ADD0-0A10FDBF916A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skills do you need for languages?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EAB33367-FBB2-D707-468F-8CDEA7233AB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690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y and girl doing homework">
            <a:extLst>
              <a:ext uri="{FF2B5EF4-FFF2-40B4-BE49-F238E27FC236}">
                <a16:creationId xmlns:a16="http://schemas.microsoft.com/office/drawing/2014/main" id="{C67C64D7-2E55-CFEC-4C41-F690A023C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00" y="932751"/>
            <a:ext cx="9163600" cy="5925250"/>
          </a:xfrm>
          <a:prstGeom prst="rect">
            <a:avLst/>
          </a:prstGeom>
        </p:spPr>
      </p:pic>
      <p:pic>
        <p:nvPicPr>
          <p:cNvPr id="14" name="Picture 13" descr="Airplane taking off with city lights in background">
            <a:extLst>
              <a:ext uri="{FF2B5EF4-FFF2-40B4-BE49-F238E27FC236}">
                <a16:creationId xmlns:a16="http://schemas.microsoft.com/office/drawing/2014/main" id="{0E6FF526-B8C9-648B-7B90-1CB196D8C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921972"/>
            <a:ext cx="9163600" cy="59441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3DF518-7086-E000-08D7-FEA69B65FA37}"/>
              </a:ext>
            </a:extLst>
          </p:cNvPr>
          <p:cNvSpPr/>
          <p:nvPr/>
        </p:nvSpPr>
        <p:spPr>
          <a:xfrm>
            <a:off x="1662345" y="1129258"/>
            <a:ext cx="5819310" cy="68311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Individual reflection (1-2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Which careers do you think need other languages?</a:t>
            </a:r>
          </a:p>
        </p:txBody>
      </p:sp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38F793-1116-4840-D1E7-F244655C7E25}"/>
              </a:ext>
            </a:extLst>
          </p:cNvPr>
          <p:cNvSpPr txBox="1"/>
          <p:nvPr/>
        </p:nvSpPr>
        <p:spPr>
          <a:xfrm>
            <a:off x="4786480" y="4441943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Journalism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E0A40-A3B6-5C77-EB15-81006B2371B0}"/>
              </a:ext>
            </a:extLst>
          </p:cNvPr>
          <p:cNvSpPr txBox="1"/>
          <p:nvPr/>
        </p:nvSpPr>
        <p:spPr>
          <a:xfrm>
            <a:off x="6965528" y="5324776"/>
            <a:ext cx="180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Aid &amp; charity 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B8A27-C9BC-93A5-7983-8902C6D18632}"/>
              </a:ext>
            </a:extLst>
          </p:cNvPr>
          <p:cNvSpPr txBox="1"/>
          <p:nvPr/>
        </p:nvSpPr>
        <p:spPr>
          <a:xfrm>
            <a:off x="116681" y="2450704"/>
            <a:ext cx="183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Armed forces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6FAE3-0625-3736-36BE-9AA00FDE292E}"/>
              </a:ext>
            </a:extLst>
          </p:cNvPr>
          <p:cNvSpPr txBox="1"/>
          <p:nvPr/>
        </p:nvSpPr>
        <p:spPr>
          <a:xfrm>
            <a:off x="6892968" y="3748506"/>
            <a:ext cx="1564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Teaching &amp; 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055F99-FC49-55B7-406A-E3E02BF74DC9}"/>
              </a:ext>
            </a:extLst>
          </p:cNvPr>
          <p:cNvSpPr txBox="1"/>
          <p:nvPr/>
        </p:nvSpPr>
        <p:spPr>
          <a:xfrm>
            <a:off x="494933" y="3748506"/>
            <a:ext cx="213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Event management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B643D3-330E-A8D8-3087-BC41DF009FC5}"/>
              </a:ext>
            </a:extLst>
          </p:cNvPr>
          <p:cNvSpPr txBox="1"/>
          <p:nvPr/>
        </p:nvSpPr>
        <p:spPr>
          <a:xfrm>
            <a:off x="3328448" y="5309542"/>
            <a:ext cx="24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Food &amp; wine trade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89BF8-96BD-7F71-B73B-0F68BFC2EDAE}"/>
              </a:ext>
            </a:extLst>
          </p:cNvPr>
          <p:cNvSpPr txBox="1"/>
          <p:nvPr/>
        </p:nvSpPr>
        <p:spPr>
          <a:xfrm>
            <a:off x="275556" y="5324776"/>
            <a:ext cx="2195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Tour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32112D-D7F2-22CC-92D9-4340F7B0E572}"/>
              </a:ext>
            </a:extLst>
          </p:cNvPr>
          <p:cNvSpPr txBox="1"/>
          <p:nvPr/>
        </p:nvSpPr>
        <p:spPr>
          <a:xfrm>
            <a:off x="2793291" y="4441943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Tourism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FB4024-70B3-FE61-F913-034713D91330}"/>
              </a:ext>
            </a:extLst>
          </p:cNvPr>
          <p:cNvSpPr txBox="1"/>
          <p:nvPr/>
        </p:nvSpPr>
        <p:spPr>
          <a:xfrm>
            <a:off x="5700183" y="617714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Sales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CBE01A-E569-7A80-5168-8F32A376A490}"/>
              </a:ext>
            </a:extLst>
          </p:cNvPr>
          <p:cNvSpPr txBox="1"/>
          <p:nvPr/>
        </p:nvSpPr>
        <p:spPr>
          <a:xfrm>
            <a:off x="2125119" y="200906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Publishing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545AFE-5FD7-750D-89D0-7B3615C977EB}"/>
              </a:ext>
            </a:extLst>
          </p:cNvPr>
          <p:cNvSpPr txBox="1"/>
          <p:nvPr/>
        </p:nvSpPr>
        <p:spPr>
          <a:xfrm>
            <a:off x="6730073" y="2450704"/>
            <a:ext cx="20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Hotel management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4F57D-AA54-42D4-6C83-2E86FAE22946}"/>
              </a:ext>
            </a:extLst>
          </p:cNvPr>
          <p:cNvSpPr txBox="1"/>
          <p:nvPr/>
        </p:nvSpPr>
        <p:spPr>
          <a:xfrm>
            <a:off x="2125119" y="617714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Translation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88D0A0-A4E9-3782-D4DC-9766D98FB0E8}"/>
              </a:ext>
            </a:extLst>
          </p:cNvPr>
          <p:cNvSpPr txBox="1"/>
          <p:nvPr/>
        </p:nvSpPr>
        <p:spPr>
          <a:xfrm>
            <a:off x="5465487" y="2009064"/>
            <a:ext cx="20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Airline services</a:t>
            </a:r>
          </a:p>
        </p:txBody>
      </p:sp>
      <p:sp>
        <p:nvSpPr>
          <p:cNvPr id="2" name="Shape 114">
            <a:extLst>
              <a:ext uri="{FF2B5EF4-FFF2-40B4-BE49-F238E27FC236}">
                <a16:creationId xmlns:a16="http://schemas.microsoft.com/office/drawing/2014/main" id="{A48A3349-4F34-FF17-29C2-1E3314797AAC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career pathways are there?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42C3C8CB-F8AD-524C-BE53-70F362DBB98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3281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3DF518-7086-E000-08D7-FEA69B65FA37}"/>
              </a:ext>
            </a:extLst>
          </p:cNvPr>
          <p:cNvSpPr/>
          <p:nvPr/>
        </p:nvSpPr>
        <p:spPr>
          <a:xfrm>
            <a:off x="1662345" y="1129259"/>
            <a:ext cx="5819310" cy="108231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Activity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on the image to watch a video from Pearson on where learning a language can take you.  </a:t>
            </a:r>
          </a:p>
        </p:txBody>
      </p:sp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Shape 114">
            <a:extLst>
              <a:ext uri="{FF2B5EF4-FFF2-40B4-BE49-F238E27FC236}">
                <a16:creationId xmlns:a16="http://schemas.microsoft.com/office/drawing/2014/main" id="{A48A3349-4F34-FF17-29C2-1E3314797AAC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career pathways are there?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42C3C8CB-F8AD-524C-BE53-70F362DBB98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A29DC7F7-EFEB-1713-2CB0-43B79843E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090" y="2845342"/>
            <a:ext cx="6695819" cy="31139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: Rounded Corners 10">
            <a:hlinkClick r:id="rId4"/>
            <a:extLst>
              <a:ext uri="{FF2B5EF4-FFF2-40B4-BE49-F238E27FC236}">
                <a16:creationId xmlns:a16="http://schemas.microsoft.com/office/drawing/2014/main" id="{834B48CB-B713-394F-1197-C4F7E94ADFD4}"/>
              </a:ext>
            </a:extLst>
          </p:cNvPr>
          <p:cNvSpPr/>
          <p:nvPr/>
        </p:nvSpPr>
        <p:spPr>
          <a:xfrm>
            <a:off x="6836735" y="2933643"/>
            <a:ext cx="967564" cy="64953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0:00 – 2:02</a:t>
            </a:r>
          </a:p>
        </p:txBody>
      </p:sp>
    </p:spTree>
    <p:extLst>
      <p:ext uri="{BB962C8B-B14F-4D97-AF65-F5344CB8AC3E}">
        <p14:creationId xmlns:p14="http://schemas.microsoft.com/office/powerpoint/2010/main" val="3985330500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9B5A5D-B7A4-AAD4-194F-EA1DE6CEE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Pentagon 20">
            <a:extLst>
              <a:ext uri="{FF2B5EF4-FFF2-40B4-BE49-F238E27FC236}">
                <a16:creationId xmlns:a16="http://schemas.microsoft.com/office/drawing/2014/main" id="{992E4C1A-C809-C24F-6149-482EECC23B9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2EDEC3BF-DA63-4A2C-624E-B33D4449275B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Pearson?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9A0E55-9F18-5A16-4CF5-AC5E938F33B2}"/>
              </a:ext>
            </a:extLst>
          </p:cNvPr>
          <p:cNvSpPr/>
          <p:nvPr/>
        </p:nvSpPr>
        <p:spPr>
          <a:xfrm>
            <a:off x="446566" y="4391247"/>
            <a:ext cx="2498653" cy="21187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Named one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most innovative companies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2022, they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160 million yearly users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virtually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every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country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D58766-AE7D-204C-A976-3EF2D8C9F474}"/>
              </a:ext>
            </a:extLst>
          </p:cNvPr>
          <p:cNvSpPr/>
          <p:nvPr/>
        </p:nvSpPr>
        <p:spPr>
          <a:xfrm>
            <a:off x="446568" y="2081916"/>
            <a:ext cx="2498652" cy="18414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Pearson is the world’s leading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company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They employ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20,000 people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worldwide.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F7201D-749E-FBF7-7CBE-CC8D0B2DA46E}"/>
              </a:ext>
            </a:extLst>
          </p:cNvPr>
          <p:cNvSpPr/>
          <p:nvPr/>
        </p:nvSpPr>
        <p:spPr>
          <a:xfrm>
            <a:off x="3306726" y="5433237"/>
            <a:ext cx="5591843" cy="1111621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are 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excited to learn a new language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after the lesson today, keep reading to find out more!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8660A5-1195-EAFB-1044-507E2BDE75FB}"/>
              </a:ext>
            </a:extLst>
          </p:cNvPr>
          <p:cNvSpPr/>
          <p:nvPr/>
        </p:nvSpPr>
        <p:spPr>
          <a:xfrm>
            <a:off x="446567" y="980465"/>
            <a:ext cx="8452002" cy="86060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Activity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on the image to watch a video about Pearson.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54BEFD0A-861D-1E1F-726C-82FA68736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744" y="2089867"/>
            <a:ext cx="5276269" cy="29561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: Rounded Corners 8">
            <a:hlinkClick r:id="rId4"/>
            <a:extLst>
              <a:ext uri="{FF2B5EF4-FFF2-40B4-BE49-F238E27FC236}">
                <a16:creationId xmlns:a16="http://schemas.microsoft.com/office/drawing/2014/main" id="{4E160644-6F75-0A0A-719B-6A1D0DAF8177}"/>
              </a:ext>
            </a:extLst>
          </p:cNvPr>
          <p:cNvSpPr/>
          <p:nvPr/>
        </p:nvSpPr>
        <p:spPr>
          <a:xfrm>
            <a:off x="7782868" y="2191698"/>
            <a:ext cx="967564" cy="64953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0:00 – 2:49</a:t>
            </a:r>
          </a:p>
        </p:txBody>
      </p:sp>
    </p:spTree>
    <p:extLst>
      <p:ext uri="{BB962C8B-B14F-4D97-AF65-F5344CB8AC3E}">
        <p14:creationId xmlns:p14="http://schemas.microsoft.com/office/powerpoint/2010/main" val="34267548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rson hiking on top of a mountain">
            <a:extLst>
              <a:ext uri="{FF2B5EF4-FFF2-40B4-BE49-F238E27FC236}">
                <a16:creationId xmlns:a16="http://schemas.microsoft.com/office/drawing/2014/main" id="{88608F92-D9EC-7D94-2DCC-411F00F8E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936040"/>
            <a:ext cx="9163600" cy="5936028"/>
          </a:xfrm>
          <a:prstGeom prst="rect">
            <a:avLst/>
          </a:prstGeom>
        </p:spPr>
      </p:pic>
      <p:sp>
        <p:nvSpPr>
          <p:cNvPr id="3" name="Pentagon 20">
            <a:extLst>
              <a:ext uri="{FF2B5EF4-FFF2-40B4-BE49-F238E27FC236}">
                <a16:creationId xmlns:a16="http://schemas.microsoft.com/office/drawing/2014/main" id="{4D1DD770-26B3-81AD-9427-297564195CC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D5C85-C3A1-A1E9-D0D2-B4D68EF71C7D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1E61B3-0A04-9185-08C4-71BD35C9DFBB}"/>
              </a:ext>
            </a:extLst>
          </p:cNvPr>
          <p:cNvSpPr/>
          <p:nvPr/>
        </p:nvSpPr>
        <p:spPr>
          <a:xfrm>
            <a:off x="427465" y="1446575"/>
            <a:ext cx="8289070" cy="96464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GCSE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courses are challenging and require a high level of understanding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grammar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breadth of vocabulary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as you have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translate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both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from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    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English.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1B31E5-5E82-2CFC-1E84-79FCD2EB046D}"/>
              </a:ext>
            </a:extLst>
          </p:cNvPr>
          <p:cNvSpPr/>
          <p:nvPr/>
        </p:nvSpPr>
        <p:spPr>
          <a:xfrm>
            <a:off x="427465" y="2995295"/>
            <a:ext cx="5199612" cy="12733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However, the topics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current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relevant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interesting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varied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and you will gain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qualification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that could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open many doors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you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broaden your horizons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33F491-45FA-25B2-96F5-EC45347C19D7}"/>
              </a:ext>
            </a:extLst>
          </p:cNvPr>
          <p:cNvSpPr/>
          <p:nvPr/>
        </p:nvSpPr>
        <p:spPr>
          <a:xfrm>
            <a:off x="427465" y="4852764"/>
            <a:ext cx="3652166" cy="10127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are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choosing your options 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GCSE, why not choose a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 foreign language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545500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surfing on a wave">
            <a:extLst>
              <a:ext uri="{FF2B5EF4-FFF2-40B4-BE49-F238E27FC236}">
                <a16:creationId xmlns:a16="http://schemas.microsoft.com/office/drawing/2014/main" id="{26AFBEF4-5D8B-020E-DF3A-0738EFB5F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930081"/>
            <a:ext cx="9153800" cy="5936028"/>
          </a:xfrm>
          <a:prstGeom prst="rect">
            <a:avLst/>
          </a:prstGeom>
        </p:spPr>
      </p:pic>
      <p:sp>
        <p:nvSpPr>
          <p:cNvPr id="3" name="Pentagon 20">
            <a:extLst>
              <a:ext uri="{FF2B5EF4-FFF2-40B4-BE49-F238E27FC236}">
                <a16:creationId xmlns:a16="http://schemas.microsoft.com/office/drawing/2014/main" id="{4D1DD770-26B3-81AD-9427-297564195CC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D5C85-C3A1-A1E9-D0D2-B4D68EF71C7D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88AD20-2E1B-A36D-7CD3-149C17916B28}"/>
              </a:ext>
            </a:extLst>
          </p:cNvPr>
          <p:cNvSpPr/>
          <p:nvPr/>
        </p:nvSpPr>
        <p:spPr>
          <a:xfrm>
            <a:off x="276062" y="5560246"/>
            <a:ext cx="8591876" cy="7563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 many languages available to study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GCSE, A and AS level (and equivalent). These include: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539B6-9F8D-22BB-D217-F26AEAF5F69D}"/>
              </a:ext>
            </a:extLst>
          </p:cNvPr>
          <p:cNvSpPr txBox="1"/>
          <p:nvPr/>
        </p:nvSpPr>
        <p:spPr>
          <a:xfrm rot="21394325">
            <a:off x="322165" y="116796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Arabic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BEAE8-1BF2-B963-AC3E-09D3E3616564}"/>
              </a:ext>
            </a:extLst>
          </p:cNvPr>
          <p:cNvSpPr txBox="1"/>
          <p:nvPr/>
        </p:nvSpPr>
        <p:spPr>
          <a:xfrm rot="320741">
            <a:off x="2075485" y="116796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Bengali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AAA78E-9BD6-0066-F531-60E056F30233}"/>
              </a:ext>
            </a:extLst>
          </p:cNvPr>
          <p:cNvSpPr txBox="1"/>
          <p:nvPr/>
        </p:nvSpPr>
        <p:spPr>
          <a:xfrm rot="21394325">
            <a:off x="3828805" y="116796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Chinese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125933-AB7A-14E7-16B0-BF18B136589C}"/>
              </a:ext>
            </a:extLst>
          </p:cNvPr>
          <p:cNvSpPr txBox="1"/>
          <p:nvPr/>
        </p:nvSpPr>
        <p:spPr>
          <a:xfrm rot="21394325">
            <a:off x="7335445" y="116796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Dutch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D284E1-A21F-7BC8-8C0A-48E086D3E48B}"/>
              </a:ext>
            </a:extLst>
          </p:cNvPr>
          <p:cNvSpPr txBox="1"/>
          <p:nvPr/>
        </p:nvSpPr>
        <p:spPr>
          <a:xfrm rot="320741">
            <a:off x="5582125" y="116796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Danish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8A0391-5313-DFE6-9708-01BBC183E86D}"/>
              </a:ext>
            </a:extLst>
          </p:cNvPr>
          <p:cNvSpPr txBox="1"/>
          <p:nvPr/>
        </p:nvSpPr>
        <p:spPr>
          <a:xfrm rot="320741">
            <a:off x="291298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French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62D9C1-745B-BC6B-6623-B97FC4397FE3}"/>
              </a:ext>
            </a:extLst>
          </p:cNvPr>
          <p:cNvSpPr txBox="1"/>
          <p:nvPr/>
        </p:nvSpPr>
        <p:spPr>
          <a:xfrm rot="21394325">
            <a:off x="1695559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German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93D485-6E2A-8956-E933-13F6A5594FC0}"/>
              </a:ext>
            </a:extLst>
          </p:cNvPr>
          <p:cNvSpPr txBox="1"/>
          <p:nvPr/>
        </p:nvSpPr>
        <p:spPr>
          <a:xfrm rot="21394325">
            <a:off x="4504081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C822B3-4AF0-1912-C7E9-AD873B7932BA}"/>
              </a:ext>
            </a:extLst>
          </p:cNvPr>
          <p:cNvSpPr txBox="1"/>
          <p:nvPr/>
        </p:nvSpPr>
        <p:spPr>
          <a:xfrm rot="320741">
            <a:off x="3099820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Gujarati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DE731A-9938-71B9-0A23-14F3004E78BA}"/>
              </a:ext>
            </a:extLst>
          </p:cNvPr>
          <p:cNvSpPr txBox="1"/>
          <p:nvPr/>
        </p:nvSpPr>
        <p:spPr>
          <a:xfrm rot="320741">
            <a:off x="5908342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Hebrew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DC538D-1497-1428-285B-763C7FE7A352}"/>
              </a:ext>
            </a:extLst>
          </p:cNvPr>
          <p:cNvSpPr txBox="1"/>
          <p:nvPr/>
        </p:nvSpPr>
        <p:spPr>
          <a:xfrm rot="21394325">
            <a:off x="353113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Italian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268B01-EF08-638A-D583-496A2CE8FE62}"/>
              </a:ext>
            </a:extLst>
          </p:cNvPr>
          <p:cNvSpPr txBox="1"/>
          <p:nvPr/>
        </p:nvSpPr>
        <p:spPr>
          <a:xfrm rot="320741">
            <a:off x="1757213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Japanese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8B548A-44F9-1633-A08A-24636CEA242F}"/>
              </a:ext>
            </a:extLst>
          </p:cNvPr>
          <p:cNvSpPr txBox="1"/>
          <p:nvPr/>
        </p:nvSpPr>
        <p:spPr>
          <a:xfrm rot="21394325">
            <a:off x="3161313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Latin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810894-BA4C-1741-54F7-8E03CF85D024}"/>
              </a:ext>
            </a:extLst>
          </p:cNvPr>
          <p:cNvSpPr txBox="1"/>
          <p:nvPr/>
        </p:nvSpPr>
        <p:spPr>
          <a:xfrm rot="21394325">
            <a:off x="5969513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Polish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5CADAC-A961-D3C1-3703-08D5DB2569B6}"/>
              </a:ext>
            </a:extLst>
          </p:cNvPr>
          <p:cNvSpPr txBox="1"/>
          <p:nvPr/>
        </p:nvSpPr>
        <p:spPr>
          <a:xfrm rot="320741">
            <a:off x="4565413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Persian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51A5EE-F1A4-F8D0-FF73-35679D3147FB}"/>
              </a:ext>
            </a:extLst>
          </p:cNvPr>
          <p:cNvSpPr txBox="1"/>
          <p:nvPr/>
        </p:nvSpPr>
        <p:spPr>
          <a:xfrm rot="320741">
            <a:off x="7373612" y="289643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Portuguese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9BBDFB-859D-070A-1F88-2795C7A2F36B}"/>
              </a:ext>
            </a:extLst>
          </p:cNvPr>
          <p:cNvSpPr txBox="1"/>
          <p:nvPr/>
        </p:nvSpPr>
        <p:spPr>
          <a:xfrm rot="21394325">
            <a:off x="2083847" y="376067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Russian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41F61-3AE9-3DE3-6ABF-9F94CD724EA0}"/>
              </a:ext>
            </a:extLst>
          </p:cNvPr>
          <p:cNvSpPr txBox="1"/>
          <p:nvPr/>
        </p:nvSpPr>
        <p:spPr>
          <a:xfrm rot="21394325">
            <a:off x="5597865" y="376067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Turkish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8E00EB-A64B-67A1-D3E9-AB97EDE1118F}"/>
              </a:ext>
            </a:extLst>
          </p:cNvPr>
          <p:cNvSpPr txBox="1"/>
          <p:nvPr/>
        </p:nvSpPr>
        <p:spPr>
          <a:xfrm rot="320741">
            <a:off x="3840856" y="376067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271BD7-A9CD-A56F-CC71-F3B18C154B9C}"/>
              </a:ext>
            </a:extLst>
          </p:cNvPr>
          <p:cNvSpPr txBox="1"/>
          <p:nvPr/>
        </p:nvSpPr>
        <p:spPr>
          <a:xfrm rot="320741">
            <a:off x="7354873" y="376067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Urdu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964CBE-5D1E-78A3-488E-635F2D1E189F}"/>
              </a:ext>
            </a:extLst>
          </p:cNvPr>
          <p:cNvSpPr txBox="1"/>
          <p:nvPr/>
        </p:nvSpPr>
        <p:spPr>
          <a:xfrm rot="21394325">
            <a:off x="7312601" y="203219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Hindi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51584C-1323-E2FF-6D30-EF9C766B5448}"/>
              </a:ext>
            </a:extLst>
          </p:cNvPr>
          <p:cNvSpPr txBox="1"/>
          <p:nvPr/>
        </p:nvSpPr>
        <p:spPr>
          <a:xfrm rot="320741">
            <a:off x="326838" y="3760674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Punjabi</a:t>
            </a:r>
          </a:p>
        </p:txBody>
      </p:sp>
    </p:spTree>
    <p:extLst>
      <p:ext uri="{BB962C8B-B14F-4D97-AF65-F5344CB8AC3E}">
        <p14:creationId xmlns:p14="http://schemas.microsoft.com/office/powerpoint/2010/main" val="16943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compass on wood">
            <a:extLst>
              <a:ext uri="{FF2B5EF4-FFF2-40B4-BE49-F238E27FC236}">
                <a16:creationId xmlns:a16="http://schemas.microsoft.com/office/drawing/2014/main" id="{98F7D264-64A5-B74E-1849-A69F241ED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0" y="944149"/>
            <a:ext cx="9153800" cy="5927919"/>
          </a:xfrm>
          <a:prstGeom prst="rect">
            <a:avLst/>
          </a:prstGeom>
        </p:spPr>
      </p:pic>
      <p:sp>
        <p:nvSpPr>
          <p:cNvPr id="3" name="Pentagon 20">
            <a:extLst>
              <a:ext uri="{FF2B5EF4-FFF2-40B4-BE49-F238E27FC236}">
                <a16:creationId xmlns:a16="http://schemas.microsoft.com/office/drawing/2014/main" id="{4D1DD770-26B3-81AD-9427-297564195CC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D5C85-C3A1-A1E9-D0D2-B4D68EF71C7D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78D5AB-3590-F323-E8F0-04EFC3B25340}"/>
              </a:ext>
            </a:extLst>
          </p:cNvPr>
          <p:cNvSpPr/>
          <p:nvPr/>
        </p:nvSpPr>
        <p:spPr>
          <a:xfrm>
            <a:off x="338871" y="5767309"/>
            <a:ext cx="8443082" cy="763854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Why not do some research on what you can study and where it could take you?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7A160A-0975-868F-D3A9-D49CB0C087DC}"/>
              </a:ext>
            </a:extLst>
          </p:cNvPr>
          <p:cNvSpPr/>
          <p:nvPr/>
        </p:nvSpPr>
        <p:spPr>
          <a:xfrm>
            <a:off x="338871" y="1276720"/>
            <a:ext cx="8466258" cy="7638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you’ve experienced a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GCSE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another language, perhaps you would like to take it further and do an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too?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3889EC-B18B-0ED1-6DFF-B70F62E113CB}"/>
              </a:ext>
            </a:extLst>
          </p:cNvPr>
          <p:cNvSpPr/>
          <p:nvPr/>
        </p:nvSpPr>
        <p:spPr>
          <a:xfrm>
            <a:off x="338871" y="2448456"/>
            <a:ext cx="3445338" cy="283504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you’ve completed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A-Levels, do you want to move on to a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language qualifications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Depending on the career you choose, there are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lots of courses available 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your education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your opportunities</a:t>
            </a:r>
            <a:r>
              <a:rPr lang="en-GB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8760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94880" y="1535280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8645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EB48-1F07-9DF2-ECFD-BFC8545409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8"/>
            <a:extLst>
              <a:ext uri="{FF2B5EF4-FFF2-40B4-BE49-F238E27FC236}">
                <a16:creationId xmlns:a16="http://schemas.microsoft.com/office/drawing/2014/main" id="{696F710A-095F-12CC-BC00-2D36D8633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2" y="4607081"/>
            <a:ext cx="6127896" cy="1490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CED60E-3008-323C-45F8-3BF8F2E0032C}"/>
              </a:ext>
            </a:extLst>
          </p:cNvPr>
          <p:cNvSpPr/>
          <p:nvPr/>
        </p:nvSpPr>
        <p:spPr>
          <a:xfrm>
            <a:off x="748863" y="3681020"/>
            <a:ext cx="7609421" cy="63585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Navigate your way around the links by clicking on the logo.</a:t>
            </a:r>
          </a:p>
        </p:txBody>
      </p:sp>
    </p:spTree>
    <p:extLst>
      <p:ext uri="{BB962C8B-B14F-4D97-AF65-F5344CB8AC3E}">
        <p14:creationId xmlns:p14="http://schemas.microsoft.com/office/powerpoint/2010/main" val="218083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me skyline">
            <a:extLst>
              <a:ext uri="{FF2B5EF4-FFF2-40B4-BE49-F238E27FC236}">
                <a16:creationId xmlns:a16="http://schemas.microsoft.com/office/drawing/2014/main" id="{C43DC028-874C-77FB-1EE2-ACCA6821E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945672"/>
            <a:ext cx="9153800" cy="591232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268387" y="1231147"/>
            <a:ext cx="5022803" cy="125520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in the world would you like to visit?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to learn some of the language before you go?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D5E3C2-25A8-BB66-5898-E448338B15BC}"/>
              </a:ext>
            </a:extLst>
          </p:cNvPr>
          <p:cNvSpPr/>
          <p:nvPr/>
        </p:nvSpPr>
        <p:spPr>
          <a:xfrm>
            <a:off x="268388" y="5138090"/>
            <a:ext cx="8607225" cy="139625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Language is communication</a:t>
            </a:r>
          </a:p>
          <a:p>
            <a:pPr algn="ctr"/>
            <a:endParaRPr lang="en-GB" sz="5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As a result of learning a new language and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new ways of thinking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not only will you find that you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express yourself much better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but you may also even become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more effective communicator in English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D653A601-15F2-F0F6-2581-FF7095A9A741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35190F43-1DC3-3C55-1651-407F08CE081C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84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earson logo, logotype, emblem, symbol, vertical">
            <a:extLst>
              <a:ext uri="{FF2B5EF4-FFF2-40B4-BE49-F238E27FC236}">
                <a16:creationId xmlns:a16="http://schemas.microsoft.com/office/drawing/2014/main" id="{D58E052E-604A-04DB-5E53-BA47E8E4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27" y="713013"/>
            <a:ext cx="2841381" cy="20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9B00A-427B-A8A8-1B7A-2E873C9A0EFB}"/>
              </a:ext>
            </a:extLst>
          </p:cNvPr>
          <p:cNvSpPr txBox="1"/>
          <p:nvPr/>
        </p:nvSpPr>
        <p:spPr>
          <a:xfrm>
            <a:off x="4208585" y="2121602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Open Sans Variable"/>
                <a:hlinkClick r:id="rId4"/>
              </a:rPr>
              <a:t>Pearson </a:t>
            </a:r>
            <a:r>
              <a:rPr lang="en-GB" dirty="0" err="1">
                <a:solidFill>
                  <a:srgbClr val="212529"/>
                </a:solidFill>
                <a:latin typeface="Open Sans Variable"/>
                <a:hlinkClick r:id="rId4"/>
              </a:rPr>
              <a:t>ClinicalOpens</a:t>
            </a:r>
            <a:r>
              <a:rPr lang="en-GB" dirty="0">
                <a:solidFill>
                  <a:srgbClr val="212529"/>
                </a:solidFill>
                <a:latin typeface="Open Sans Variable"/>
                <a:hlinkClick r:id="rId4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5"/>
              </a:rPr>
              <a:t>Pearson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5"/>
              </a:rPr>
              <a:t>VUEOpens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5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6"/>
              </a:rPr>
              <a:t>Learn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6"/>
              </a:rPr>
              <a:t>EnglishOpens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6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7"/>
              </a:rPr>
              <a:t>English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7"/>
              </a:rPr>
              <a:t>TestsOpens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7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8"/>
              </a:rPr>
              <a:t>Pearson Online Learning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8"/>
              </a:rPr>
              <a:t>ServicesOpens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8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9"/>
              </a:rPr>
              <a:t>Schools &amp; FE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9"/>
              </a:rPr>
              <a:t>CollegesOpens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9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0"/>
              </a:rPr>
              <a:t>Virtual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10"/>
              </a:rPr>
              <a:t>SchoolsOpens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0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1"/>
              </a:rPr>
              <a:t>Pearson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11"/>
              </a:rPr>
              <a:t>TutoringOpens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1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2"/>
              </a:rPr>
              <a:t>BTEC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12"/>
              </a:rPr>
              <a:t>WorksOpens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2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3"/>
              </a:rPr>
              <a:t>Supporting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13"/>
              </a:rPr>
              <a:t>SENDOpens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3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4"/>
              </a:rPr>
              <a:t>GCSE Revision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5"/>
              </a:rPr>
              <a:t>About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Open Sans Variable"/>
                <a:hlinkClick r:id="rId15"/>
              </a:rPr>
              <a:t>UsOpens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Open Sans Variable"/>
                <a:hlinkClick r:id="rId15"/>
              </a:rPr>
              <a:t> new tab</a:t>
            </a:r>
            <a:endParaRPr lang="en-GB" b="0" i="0" dirty="0">
              <a:solidFill>
                <a:srgbClr val="212529"/>
              </a:solidFill>
              <a:effectLst/>
              <a:latin typeface="Open Sans Variable"/>
            </a:endParaRPr>
          </a:p>
        </p:txBody>
      </p:sp>
    </p:spTree>
    <p:extLst>
      <p:ext uri="{BB962C8B-B14F-4D97-AF65-F5344CB8AC3E}">
        <p14:creationId xmlns:p14="http://schemas.microsoft.com/office/powerpoint/2010/main" val="2949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97296"/>
            <a:ext cx="7954296" cy="10634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How will learning a Modern Foreign Language help your future?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4082874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Pearson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Developed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earson logo, logotype, emblem, symbol, vertical">
            <a:extLst>
              <a:ext uri="{FF2B5EF4-FFF2-40B4-BE49-F238E27FC236}">
                <a16:creationId xmlns:a16="http://schemas.microsoft.com/office/drawing/2014/main" id="{D58E052E-604A-04DB-5E53-BA47E8E4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254" y="4432730"/>
            <a:ext cx="2841381" cy="20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C5795D8A-74E7-0D3D-3182-694CAADAD3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852" y="-548148"/>
            <a:ext cx="4129548" cy="41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23B8B3-BF5A-8C22-22C8-D3C7046C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6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walking in street with lanterns at night">
            <a:extLst>
              <a:ext uri="{FF2B5EF4-FFF2-40B4-BE49-F238E27FC236}">
                <a16:creationId xmlns:a16="http://schemas.microsoft.com/office/drawing/2014/main" id="{3C190F43-A1EB-04A6-6E68-01E625037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74" y="945672"/>
            <a:ext cx="9154274" cy="591232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9F4500-B586-AF4E-7A9A-4D87DB6DE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7" name="Picture 16" descr="whystudychinese">
            <a:extLst>
              <a:ext uri="{FF2B5EF4-FFF2-40B4-BE49-F238E27FC236}">
                <a16:creationId xmlns:a16="http://schemas.microsoft.com/office/drawing/2014/main" id="{C906B451-9EF7-BC57-3E6A-358B4E3F539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31" y="5840495"/>
            <a:ext cx="4647502" cy="48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hape 114">
            <a:extLst>
              <a:ext uri="{FF2B5EF4-FFF2-40B4-BE49-F238E27FC236}">
                <a16:creationId xmlns:a16="http://schemas.microsoft.com/office/drawing/2014/main" id="{E977DB5E-C499-3A8E-FB0C-CBF13D899B54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F000A4D9-30BB-5314-2603-4D844E42A89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40706C-2D12-41E0-279B-675C6A0A6275}"/>
              </a:ext>
            </a:extLst>
          </p:cNvPr>
          <p:cNvSpPr/>
          <p:nvPr/>
        </p:nvSpPr>
        <p:spPr>
          <a:xfrm>
            <a:off x="268388" y="5332251"/>
            <a:ext cx="8607225" cy="12020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thought of visiting China or learning Mandarin Chinese?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Chinese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spoken 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fifth of the world’s population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making it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widely-spoken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language in the world. China is a hugely important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market and international trade partner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will play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role in world affairs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future.</a:t>
            </a:r>
          </a:p>
        </p:txBody>
      </p:sp>
    </p:spTree>
    <p:extLst>
      <p:ext uri="{BB962C8B-B14F-4D97-AF65-F5344CB8AC3E}">
        <p14:creationId xmlns:p14="http://schemas.microsoft.com/office/powerpoint/2010/main" val="28217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oil lamps and flowers">
            <a:extLst>
              <a:ext uri="{FF2B5EF4-FFF2-40B4-BE49-F238E27FC236}">
                <a16:creationId xmlns:a16="http://schemas.microsoft.com/office/drawing/2014/main" id="{DFBD373F-98D3-3A14-744E-C42F48A23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74" y="945672"/>
            <a:ext cx="9154274" cy="593099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B521C4-773B-3CA9-B1F2-E5121D437AC0}"/>
              </a:ext>
            </a:extLst>
          </p:cNvPr>
          <p:cNvSpPr/>
          <p:nvPr/>
        </p:nvSpPr>
        <p:spPr>
          <a:xfrm>
            <a:off x="268387" y="1231147"/>
            <a:ext cx="5022803" cy="106471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there any cultural traditions that you join in by learning a language?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95510F-7889-7600-093E-4E3E658B2905}"/>
              </a:ext>
            </a:extLst>
          </p:cNvPr>
          <p:cNvSpPr/>
          <p:nvPr/>
        </p:nvSpPr>
        <p:spPr>
          <a:xfrm>
            <a:off x="268388" y="5674211"/>
            <a:ext cx="8607225" cy="8601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Language is culture</a:t>
            </a:r>
          </a:p>
          <a:p>
            <a:pPr algn="ctr"/>
            <a:endParaRPr lang="en-GB" sz="5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Learning a new language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can also allow you to find out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cultures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Shape 114">
            <a:extLst>
              <a:ext uri="{FF2B5EF4-FFF2-40B4-BE49-F238E27FC236}">
                <a16:creationId xmlns:a16="http://schemas.microsoft.com/office/drawing/2014/main" id="{62367C2E-3314-FC76-A4F3-94834A3B7425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19" name="Pentagon 20">
            <a:extLst>
              <a:ext uri="{FF2B5EF4-FFF2-40B4-BE49-F238E27FC236}">
                <a16:creationId xmlns:a16="http://schemas.microsoft.com/office/drawing/2014/main" id="{4B4372B1-2441-796A-2BFE-824DC8B3BBD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76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tower with people and trees in the background&#10;&#10;Description automatically generated">
            <a:extLst>
              <a:ext uri="{FF2B5EF4-FFF2-40B4-BE49-F238E27FC236}">
                <a16:creationId xmlns:a16="http://schemas.microsoft.com/office/drawing/2014/main" id="{1548278E-48BF-9FFC-751D-33E6BCDDC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74" y="945672"/>
            <a:ext cx="9154274" cy="591816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2B94886-9C52-0445-FDB9-4B494ED5B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942166-F123-F535-4E61-0590FE7D53D8}"/>
              </a:ext>
            </a:extLst>
          </p:cNvPr>
          <p:cNvSpPr/>
          <p:nvPr/>
        </p:nvSpPr>
        <p:spPr>
          <a:xfrm>
            <a:off x="268387" y="5835721"/>
            <a:ext cx="8607225" cy="69862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French is the language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relations, diplomacy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humanitarian work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spoken in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five continents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learning other languages. 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696C3D12-EC66-EC1A-FA47-0ADFD39FAC0D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91EA4775-AB03-F402-3557-F013670660B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167DA6-7BA7-2ACD-BF48-AA95484AB5F1}"/>
              </a:ext>
            </a:extLst>
          </p:cNvPr>
          <p:cNvSpPr/>
          <p:nvPr/>
        </p:nvSpPr>
        <p:spPr>
          <a:xfrm>
            <a:off x="268387" y="1231147"/>
            <a:ext cx="5022803" cy="100660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visited France or thought about learning French?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AD95AD-B3B1-6F05-AF3C-3B14CE1E2011}"/>
              </a:ext>
            </a:extLst>
          </p:cNvPr>
          <p:cNvSpPr/>
          <p:nvPr/>
        </p:nvSpPr>
        <p:spPr>
          <a:xfrm>
            <a:off x="268387" y="4393129"/>
            <a:ext cx="5331028" cy="119477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course in French is ideal for those who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curious about life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other countries and want to equip themselves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 transferable employability skills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BA0A1F-27F9-4C1A-289D-D90357647709}"/>
              </a:ext>
            </a:extLst>
          </p:cNvPr>
          <p:cNvSpPr txBox="1"/>
          <p:nvPr/>
        </p:nvSpPr>
        <p:spPr>
          <a:xfrm>
            <a:off x="7171361" y="2630523"/>
            <a:ext cx="1693307" cy="985980"/>
          </a:xfrm>
          <a:prstGeom prst="wedgeRoundRectCallout">
            <a:avLst>
              <a:gd name="adj1" fmla="val -65525"/>
              <a:gd name="adj2" fmla="val -3692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Pourquoi 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étudier le français?</a:t>
            </a:r>
            <a:r>
              <a:rPr lang="fr-FR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C9830-DB53-CC0F-27B0-05749E2D5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98"/>
            <a:ext cx="9144000" cy="591170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2B94886-9C52-0445-FDB9-4B494ED5B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942166-F123-F535-4E61-0590FE7D53D8}"/>
              </a:ext>
            </a:extLst>
          </p:cNvPr>
          <p:cNvSpPr/>
          <p:nvPr/>
        </p:nvSpPr>
        <p:spPr>
          <a:xfrm>
            <a:off x="268387" y="5835721"/>
            <a:ext cx="8607225" cy="69862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estimated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130,000 million people speak German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 the world, it is considered to be the language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writers and thinkers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696C3D12-EC66-EC1A-FA47-0ADFD39FAC0D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91EA4775-AB03-F402-3557-F013670660B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167DA6-7BA7-2ACD-BF48-AA95484AB5F1}"/>
              </a:ext>
            </a:extLst>
          </p:cNvPr>
          <p:cNvSpPr/>
          <p:nvPr/>
        </p:nvSpPr>
        <p:spPr>
          <a:xfrm>
            <a:off x="268387" y="1231147"/>
            <a:ext cx="5022803" cy="100660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about German, would you like to visit Germany and speak to 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AD95AD-B3B1-6F05-AF3C-3B14CE1E2011}"/>
              </a:ext>
            </a:extLst>
          </p:cNvPr>
          <p:cNvSpPr/>
          <p:nvPr/>
        </p:nvSpPr>
        <p:spPr>
          <a:xfrm>
            <a:off x="268387" y="4393129"/>
            <a:ext cx="5331028" cy="119477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 is the official language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Germany, Austria, Luxembourg, Liechtenstein and Switzerland.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BA0A1F-27F9-4C1A-289D-D90357647709}"/>
              </a:ext>
            </a:extLst>
          </p:cNvPr>
          <p:cNvSpPr txBox="1"/>
          <p:nvPr/>
        </p:nvSpPr>
        <p:spPr>
          <a:xfrm>
            <a:off x="7171361" y="2630523"/>
            <a:ext cx="1693307" cy="985980"/>
          </a:xfrm>
          <a:prstGeom prst="wedgeRoundRectCallout">
            <a:avLst>
              <a:gd name="adj1" fmla="val -65525"/>
              <a:gd name="adj2" fmla="val -3692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fr-FR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Sprechen</a:t>
            </a:r>
            <a:r>
              <a:rPr lang="fr-FR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fr-FR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Deutsch?</a:t>
            </a:r>
            <a:r>
              <a:rPr lang="fr-FR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op shot of a representation of networks with stick figures.">
            <a:extLst>
              <a:ext uri="{FF2B5EF4-FFF2-40B4-BE49-F238E27FC236}">
                <a16:creationId xmlns:a16="http://schemas.microsoft.com/office/drawing/2014/main" id="{18F125A8-F15B-83C9-78A7-9CAA24150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74" y="939211"/>
            <a:ext cx="9154274" cy="593745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D68767-0234-012E-ABC8-79CA4C4F58E6}"/>
              </a:ext>
            </a:extLst>
          </p:cNvPr>
          <p:cNvSpPr/>
          <p:nvPr/>
        </p:nvSpPr>
        <p:spPr>
          <a:xfrm>
            <a:off x="268387" y="1231147"/>
            <a:ext cx="5022803" cy="106471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 might you meet if you learn a language? What connections might you create?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53AE6E-A4DA-16AE-6D8A-75082A862D60}"/>
              </a:ext>
            </a:extLst>
          </p:cNvPr>
          <p:cNvSpPr/>
          <p:nvPr/>
        </p:nvSpPr>
        <p:spPr>
          <a:xfrm>
            <a:off x="268388" y="5455156"/>
            <a:ext cx="8607225" cy="107919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Language is connection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a new language,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create connections with a broader range of people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Shape 114">
            <a:extLst>
              <a:ext uri="{FF2B5EF4-FFF2-40B4-BE49-F238E27FC236}">
                <a16:creationId xmlns:a16="http://schemas.microsoft.com/office/drawing/2014/main" id="{5A246695-D292-257F-3E3C-82181CD3B684}"/>
              </a:ext>
            </a:extLst>
          </p:cNvPr>
          <p:cNvSpPr/>
          <p:nvPr/>
        </p:nvSpPr>
        <p:spPr>
          <a:xfrm>
            <a:off x="748863" y="193055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2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Improve your communication skills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BF597128-4938-0DD6-164D-A70E27DF5CE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7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17746</TotalTime>
  <Words>3013</Words>
  <Application>Microsoft Office PowerPoint</Application>
  <PresentationFormat>On-screen Show (4:3)</PresentationFormat>
  <Paragraphs>538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Cavolini</vt:lpstr>
      <vt:lpstr>Century Gothic</vt:lpstr>
      <vt:lpstr>Open Sans Variable</vt:lpstr>
      <vt:lpstr>Office Theme</vt:lpstr>
      <vt:lpstr>How will learning a Modern Foreign Language help your future?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learning a Modern Foreign Language help your future?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Ledgard-Hoile, Susan - Oxfordshire LEP</cp:lastModifiedBy>
  <cp:revision>454</cp:revision>
  <cp:lastPrinted>2023-04-12T14:10:12Z</cp:lastPrinted>
  <dcterms:created xsi:type="dcterms:W3CDTF">2021-01-18T09:44:21Z</dcterms:created>
  <dcterms:modified xsi:type="dcterms:W3CDTF">2024-01-30T15:09:55Z</dcterms:modified>
</cp:coreProperties>
</file>