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9" r:id="rId2"/>
    <p:sldId id="346" r:id="rId3"/>
    <p:sldId id="349" r:id="rId4"/>
    <p:sldId id="350" r:id="rId5"/>
    <p:sldId id="345"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CFA"/>
    <a:srgbClr val="D7F5EF"/>
    <a:srgbClr val="F2C704"/>
    <a:srgbClr val="FDE891"/>
    <a:srgbClr val="8EC0D6"/>
    <a:srgbClr val="262262"/>
    <a:srgbClr val="47BEB3"/>
    <a:srgbClr val="C2D2EC"/>
    <a:srgbClr val="B6DAF2"/>
    <a:srgbClr val="38BE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2923" autoAdjust="0"/>
  </p:normalViewPr>
  <p:slideViewPr>
    <p:cSldViewPr snapToGrid="0">
      <p:cViewPr varScale="1">
        <p:scale>
          <a:sx n="76" d="100"/>
          <a:sy n="76" d="100"/>
        </p:scale>
        <p:origin x="152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37E32-F93B-4BB2-8776-7FC0F5CFD7A1}" type="datetimeFigureOut">
              <a:rPr lang="en-GB" smtClean="0"/>
              <a:t>10/11/2023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81B7C-BC5E-4E16-B045-EB0A45CAAF61}" type="slidenum">
              <a:rPr lang="en-GB" smtClean="0"/>
              <a:t>‹#›</a:t>
            </a:fld>
            <a:endParaRPr lang="en-GB"/>
          </a:p>
        </p:txBody>
      </p:sp>
    </p:spTree>
    <p:extLst>
      <p:ext uri="{BB962C8B-B14F-4D97-AF65-F5344CB8AC3E}">
        <p14:creationId xmlns:p14="http://schemas.microsoft.com/office/powerpoint/2010/main" val="141443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 name="Google Shape;2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7" name="Google Shape;2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extLst>
      <p:ext uri="{BB962C8B-B14F-4D97-AF65-F5344CB8AC3E}">
        <p14:creationId xmlns:p14="http://schemas.microsoft.com/office/powerpoint/2010/main" val="2635470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BE8983-6ADB-074C-82EC-D9C11D0FB6F2}" type="slidenum">
              <a:rPr lang="en-US" smtClean="0"/>
              <a:t>3</a:t>
            </a:fld>
            <a:endParaRPr lang="en-US"/>
          </a:p>
        </p:txBody>
      </p:sp>
    </p:spTree>
    <p:extLst>
      <p:ext uri="{BB962C8B-B14F-4D97-AF65-F5344CB8AC3E}">
        <p14:creationId xmlns:p14="http://schemas.microsoft.com/office/powerpoint/2010/main" val="413263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BE8983-6ADB-074C-82EC-D9C11D0FB6F2}" type="slidenum">
              <a:rPr lang="en-US" smtClean="0"/>
              <a:t>4</a:t>
            </a:fld>
            <a:endParaRPr lang="en-US"/>
          </a:p>
        </p:txBody>
      </p:sp>
    </p:spTree>
    <p:extLst>
      <p:ext uri="{BB962C8B-B14F-4D97-AF65-F5344CB8AC3E}">
        <p14:creationId xmlns:p14="http://schemas.microsoft.com/office/powerpoint/2010/main" val="286530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Images</a:t>
            </a:r>
            <a:endParaRPr lang="en-GB" b="0" dirty="0"/>
          </a:p>
          <a:p>
            <a:pPr marL="228600" indent="-228600">
              <a:buAutoNum type="arabicParenR"/>
            </a:pPr>
            <a:r>
              <a:rPr lang="en-GB" b="0" dirty="0"/>
              <a:t>https://www.oxfordshirelep.com/findyourfuture</a:t>
            </a:r>
          </a:p>
          <a:p>
            <a:endParaRPr lang="en-GB" b="1" dirty="0"/>
          </a:p>
          <a:p>
            <a:r>
              <a:rPr lang="en-GB" b="1" dirty="0"/>
              <a:t>References </a:t>
            </a:r>
          </a:p>
          <a:p>
            <a:pPr marL="228600" indent="-228600">
              <a:buAutoNum type="arabicParenR"/>
            </a:pPr>
            <a:r>
              <a:rPr lang="en-GB" b="0" dirty="0"/>
              <a:t>https://www.oxfordshirelep.com/findyourfuture</a:t>
            </a:r>
          </a:p>
          <a:p>
            <a:pPr marL="228600" indent="-228600">
              <a:buAutoNum type="arabicParenR"/>
            </a:pPr>
            <a:r>
              <a:rPr lang="en-GB" b="0" dirty="0"/>
              <a:t>https://www.oxfordshirelep.com/sites/default/files/uploads/FindYourFutureParentsGuide.pdf</a:t>
            </a:r>
          </a:p>
          <a:p>
            <a:pPr marL="228600" indent="-228600">
              <a:buAutoNum type="arabicParenR"/>
            </a:pPr>
            <a:endParaRPr lang="en-GB" b="0" dirty="0"/>
          </a:p>
          <a:p>
            <a:endParaRPr lang="en-GB" b="1" dirty="0"/>
          </a:p>
        </p:txBody>
      </p:sp>
      <p:sp>
        <p:nvSpPr>
          <p:cNvPr id="4" name="Slide Number Placeholder 3"/>
          <p:cNvSpPr>
            <a:spLocks noGrp="1"/>
          </p:cNvSpPr>
          <p:nvPr>
            <p:ph type="sldNum" sz="quarter" idx="5"/>
          </p:nvPr>
        </p:nvSpPr>
        <p:spPr/>
        <p:txBody>
          <a:bodyPr/>
          <a:lstStyle/>
          <a:p>
            <a:fld id="{F8D81B7C-BC5E-4E16-B045-EB0A45CAAF61}" type="slidenum">
              <a:rPr lang="en-GB" smtClean="0"/>
              <a:t>5</a:t>
            </a:fld>
            <a:endParaRPr lang="en-GB"/>
          </a:p>
        </p:txBody>
      </p:sp>
    </p:spTree>
    <p:extLst>
      <p:ext uri="{BB962C8B-B14F-4D97-AF65-F5344CB8AC3E}">
        <p14:creationId xmlns:p14="http://schemas.microsoft.com/office/powerpoint/2010/main" val="99033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85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37B4-C914-4A0A-8672-17E7229AD83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1164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C8274-0ADB-BF4D-B139-79D1AA726026}"/>
              </a:ext>
            </a:extLst>
          </p:cNvPr>
          <p:cNvSpPr>
            <a:spLocks noGrp="1"/>
          </p:cNvSpPr>
          <p:nvPr>
            <p:ph type="title"/>
          </p:nvPr>
        </p:nvSpPr>
        <p:spPr>
          <a:xfrm>
            <a:off x="342900" y="1205386"/>
            <a:ext cx="8172450" cy="1325563"/>
          </a:xfrm>
          <a:prstGeom prst="rect">
            <a:avLst/>
          </a:prstGeom>
        </p:spPr>
        <p:txBody>
          <a:body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76A5E091-208E-974F-B374-EB2FF4E06197}"/>
              </a:ext>
            </a:extLst>
          </p:cNvPr>
          <p:cNvSpPr>
            <a:spLocks noGrp="1"/>
          </p:cNvSpPr>
          <p:nvPr>
            <p:ph idx="1"/>
          </p:nvPr>
        </p:nvSpPr>
        <p:spPr>
          <a:xfrm>
            <a:off x="342900" y="2817342"/>
            <a:ext cx="8172450" cy="3359621"/>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435474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8BEAB">
                <a:alpha val="5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3408"/>
          </a:xfrm>
          <a:prstGeom prst="rect">
            <a:avLst/>
          </a:prstGeom>
        </p:spPr>
        <p:txBody>
          <a:bodyPr vert="horz" lIns="91440" tIns="45720" rIns="91440" bIns="45720" rtlCol="0" anchor="ctr">
            <a:normAutofit/>
          </a:bodyPr>
          <a:lstStyle/>
          <a:p>
            <a:r>
              <a:rPr lang="en-US" dirty="0" err="1"/>
              <a:t>Oxlep</a:t>
            </a:r>
            <a:r>
              <a:rPr lang="en-US" dirty="0"/>
              <a:t> career opportunities</a:t>
            </a:r>
          </a:p>
        </p:txBody>
      </p:sp>
    </p:spTree>
    <p:extLst>
      <p:ext uri="{BB962C8B-B14F-4D97-AF65-F5344CB8AC3E}">
        <p14:creationId xmlns:p14="http://schemas.microsoft.com/office/powerpoint/2010/main" val="1199448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s://oxlepskills.co.uk/schools-colleges/careers-enterprise-co/" TargetMode="External"/><Relationship Id="rId3" Type="http://schemas.openxmlformats.org/officeDocument/2006/relationships/hyperlink" Target="https://www.oxfordshirelep.com/findyourfuture" TargetMode="External"/><Relationship Id="rId7"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5950-7C2C-44B2-953E-4B0AFE1C3D2E}"/>
              </a:ext>
            </a:extLst>
          </p:cNvPr>
          <p:cNvSpPr>
            <a:spLocks noGrp="1"/>
          </p:cNvSpPr>
          <p:nvPr>
            <p:ph type="title"/>
          </p:nvPr>
        </p:nvSpPr>
        <p:spPr>
          <a:xfrm>
            <a:off x="594852" y="2801547"/>
            <a:ext cx="7954296" cy="1063408"/>
          </a:xfrm>
        </p:spPr>
        <p:txBody>
          <a:bodyPr>
            <a:normAutofit fontScale="90000"/>
          </a:bodyPr>
          <a:lstStyle/>
          <a:p>
            <a:pPr algn="ctr"/>
            <a:r>
              <a:rPr lang="en-GB" dirty="0">
                <a:solidFill>
                  <a:schemeClr val="tx1"/>
                </a:solidFill>
                <a:latin typeface="Century Gothic" panose="020B0502020202020204" pitchFamily="34" charset="0"/>
              </a:rPr>
              <a:t>How will learning a Modern Foreign Language help your future?  </a:t>
            </a:r>
          </a:p>
        </p:txBody>
      </p:sp>
      <p:sp>
        <p:nvSpPr>
          <p:cNvPr id="8" name="Title 1">
            <a:extLst>
              <a:ext uri="{FF2B5EF4-FFF2-40B4-BE49-F238E27FC236}">
                <a16:creationId xmlns:a16="http://schemas.microsoft.com/office/drawing/2014/main" id="{00BA2C01-D5EB-4CB0-856F-6D99861C9305}"/>
              </a:ext>
            </a:extLst>
          </p:cNvPr>
          <p:cNvSpPr txBox="1">
            <a:spLocks/>
          </p:cNvSpPr>
          <p:nvPr/>
        </p:nvSpPr>
        <p:spPr>
          <a:xfrm>
            <a:off x="594852" y="3821290"/>
            <a:ext cx="7954296" cy="803193"/>
          </a:xfrm>
          <a:prstGeom prst="rect">
            <a:avLst/>
          </a:prstGeom>
        </p:spPr>
        <p:txBody>
          <a:bodyPr vert="horz" lIns="91440" tIns="45720" rIns="91440" bIns="45720" rtlCol="0" anchor="ctr">
            <a:normAutofit fontScale="975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sz="2000" i="1" dirty="0">
                <a:latin typeface="Century Gothic" panose="020B0502020202020204" pitchFamily="34" charset="0"/>
                <a:cs typeface="Arial" panose="020B0604020202020204" pitchFamily="34" charset="0"/>
              </a:rPr>
              <a:t>In association with Pearson</a:t>
            </a:r>
          </a:p>
          <a:p>
            <a:pPr algn="ctr"/>
            <a:r>
              <a:rPr lang="en-GB" sz="2000" i="1" dirty="0">
                <a:latin typeface="Century Gothic" panose="020B0502020202020204" pitchFamily="34" charset="0"/>
                <a:cs typeface="Arial" panose="020B0604020202020204" pitchFamily="34" charset="0"/>
              </a:rPr>
              <a:t>Written by VotesforSchools  </a:t>
            </a:r>
            <a:endParaRPr lang="en-GB" i="1" dirty="0">
              <a:latin typeface="Century Gothic" panose="020B0502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7F9E1BA-74CC-974E-2D4D-64CE499CBA11}"/>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©VotesforSchools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pic>
        <p:nvPicPr>
          <p:cNvPr id="1026" name="Picture 2" descr="Pearson logo, logotype, emblem, symbol, vertical">
            <a:extLst>
              <a:ext uri="{FF2B5EF4-FFF2-40B4-BE49-F238E27FC236}">
                <a16:creationId xmlns:a16="http://schemas.microsoft.com/office/drawing/2014/main" id="{D58E052E-604A-04DB-5E53-BA47E8E424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5419" y="4358889"/>
            <a:ext cx="2841381" cy="20214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9BCF8E8-9C41-2E61-5013-798645F06165}"/>
              </a:ext>
            </a:extLst>
          </p:cNvPr>
          <p:cNvPicPr>
            <a:picLocks noChangeAspect="1"/>
          </p:cNvPicPr>
          <p:nvPr/>
        </p:nvPicPr>
        <p:blipFill>
          <a:blip r:embed="rId3"/>
          <a:stretch>
            <a:fillRect/>
          </a:stretch>
        </p:blipFill>
        <p:spPr>
          <a:xfrm>
            <a:off x="1468766" y="752531"/>
            <a:ext cx="6127896" cy="1490939"/>
          </a:xfrm>
          <a:prstGeom prst="rect">
            <a:avLst/>
          </a:prstGeom>
        </p:spPr>
      </p:pic>
    </p:spTree>
    <p:extLst>
      <p:ext uri="{BB962C8B-B14F-4D97-AF65-F5344CB8AC3E}">
        <p14:creationId xmlns:p14="http://schemas.microsoft.com/office/powerpoint/2010/main" val="3723303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pic>
        <p:nvPicPr>
          <p:cNvPr id="29" name="Google Shape;29;p2" descr="Logo&#10;&#10;Description automatically generated"/>
          <p:cNvPicPr preferRelativeResize="0"/>
          <p:nvPr/>
        </p:nvPicPr>
        <p:blipFill rotWithShape="1">
          <a:blip r:embed="rId3">
            <a:alphaModFix/>
          </a:blip>
          <a:srcRect/>
          <a:stretch/>
        </p:blipFill>
        <p:spPr>
          <a:xfrm>
            <a:off x="6695819" y="-138689"/>
            <a:ext cx="2556336" cy="1202097"/>
          </a:xfrm>
          <a:prstGeom prst="rect">
            <a:avLst/>
          </a:prstGeom>
          <a:noFill/>
          <a:ln>
            <a:noFill/>
          </a:ln>
        </p:spPr>
      </p:pic>
      <p:sp>
        <p:nvSpPr>
          <p:cNvPr id="4" name="TextBox 3">
            <a:extLst>
              <a:ext uri="{FF2B5EF4-FFF2-40B4-BE49-F238E27FC236}">
                <a16:creationId xmlns:a16="http://schemas.microsoft.com/office/drawing/2014/main" id="{46FF76B1-14B3-DA01-4A85-95E79F58F6DE}"/>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graphicFrame>
        <p:nvGraphicFramePr>
          <p:cNvPr id="10" name="Google Shape;30;p2">
            <a:extLst>
              <a:ext uri="{FF2B5EF4-FFF2-40B4-BE49-F238E27FC236}">
                <a16:creationId xmlns:a16="http://schemas.microsoft.com/office/drawing/2014/main" id="{796B5D63-23C7-260C-1896-81C7086C3DD2}"/>
              </a:ext>
            </a:extLst>
          </p:cNvPr>
          <p:cNvGraphicFramePr/>
          <p:nvPr>
            <p:extLst>
              <p:ext uri="{D42A27DB-BD31-4B8C-83A1-F6EECF244321}">
                <p14:modId xmlns:p14="http://schemas.microsoft.com/office/powerpoint/2010/main" val="180029841"/>
              </p:ext>
            </p:extLst>
          </p:nvPr>
        </p:nvGraphicFramePr>
        <p:xfrm>
          <a:off x="231524" y="1075630"/>
          <a:ext cx="8536520" cy="5296686"/>
        </p:xfrm>
        <a:graphic>
          <a:graphicData uri="http://schemas.openxmlformats.org/drawingml/2006/table">
            <a:tbl>
              <a:tblPr bandRow="1">
                <a:noFill/>
              </a:tblPr>
              <a:tblGrid>
                <a:gridCol w="1743547">
                  <a:extLst>
                    <a:ext uri="{9D8B030D-6E8A-4147-A177-3AD203B41FA5}">
                      <a16:colId xmlns:a16="http://schemas.microsoft.com/office/drawing/2014/main" val="20001"/>
                    </a:ext>
                  </a:extLst>
                </a:gridCol>
                <a:gridCol w="1215591">
                  <a:extLst>
                    <a:ext uri="{9D8B030D-6E8A-4147-A177-3AD203B41FA5}">
                      <a16:colId xmlns:a16="http://schemas.microsoft.com/office/drawing/2014/main" val="20002"/>
                    </a:ext>
                  </a:extLst>
                </a:gridCol>
                <a:gridCol w="5577382">
                  <a:extLst>
                    <a:ext uri="{9D8B030D-6E8A-4147-A177-3AD203B41FA5}">
                      <a16:colId xmlns:a16="http://schemas.microsoft.com/office/drawing/2014/main" val="20003"/>
                    </a:ext>
                  </a:extLst>
                </a:gridCol>
              </a:tblGrid>
              <a:tr h="838158">
                <a:tc>
                  <a:txBody>
                    <a:bodyPr/>
                    <a:lstStyle/>
                    <a:p>
                      <a:pPr marL="0" marR="0" lvl="0" indent="0" algn="l" rtl="0">
                        <a:spcBef>
                          <a:spcPts val="0"/>
                        </a:spcBef>
                        <a:spcAft>
                          <a:spcPts val="0"/>
                        </a:spcAft>
                        <a:buNone/>
                      </a:pPr>
                      <a:endParaRPr sz="1200" b="1" u="none" strike="noStrike" cap="none" dirty="0">
                        <a:solidFill>
                          <a:schemeClr val="dk1"/>
                        </a:solidFill>
                        <a:latin typeface="Arial"/>
                        <a:ea typeface="Arial"/>
                        <a:cs typeface="Arial"/>
                        <a:sym typeface="Arial"/>
                      </a:endParaRPr>
                    </a:p>
                  </a:txBody>
                  <a:tcPr marL="32150" marR="32150" marT="0" marB="0" anchor="ctr">
                    <a:solidFill>
                      <a:srgbClr val="F2C704"/>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1200" b="0" u="none" strike="noStrike" cap="none">
                        <a:solidFill>
                          <a:schemeClr val="dk1"/>
                        </a:solidFill>
                        <a:latin typeface="Arial"/>
                        <a:ea typeface="Arial"/>
                        <a:cs typeface="Arial"/>
                        <a:sym typeface="Arial"/>
                      </a:endParaRPr>
                    </a:p>
                  </a:txBody>
                  <a:tcPr marL="32150" marR="32150" marT="50300" marB="50300" anchor="ctr">
                    <a:solidFill>
                      <a:srgbClr val="F2C704"/>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1200" b="0" u="none" strike="noStrike" cap="none" dirty="0">
                        <a:solidFill>
                          <a:schemeClr val="dk1"/>
                        </a:solidFill>
                        <a:latin typeface="Arial"/>
                        <a:ea typeface="Arial"/>
                        <a:cs typeface="Arial"/>
                        <a:sym typeface="Arial"/>
                      </a:endParaRPr>
                    </a:p>
                  </a:txBody>
                  <a:tcPr marL="32150" marR="32150" marT="50300" marB="50300" anchor="ctr">
                    <a:solidFill>
                      <a:srgbClr val="F2C704"/>
                    </a:solidFill>
                  </a:tcPr>
                </a:tc>
                <a:extLst>
                  <a:ext uri="{0D108BD9-81ED-4DB2-BD59-A6C34878D82A}">
                    <a16:rowId xmlns:a16="http://schemas.microsoft.com/office/drawing/2014/main" val="10000"/>
                  </a:ext>
                </a:extLst>
              </a:tr>
              <a:tr h="494193">
                <a:tc>
                  <a:txBody>
                    <a:bodyPr/>
                    <a:lstStyle/>
                    <a:p>
                      <a:pPr marL="0" marR="0" lvl="0" indent="0" algn="l" rtl="0">
                        <a:spcBef>
                          <a:spcPts val="0"/>
                        </a:spcBef>
                        <a:spcAft>
                          <a:spcPts val="0"/>
                        </a:spcAft>
                        <a:buClr>
                          <a:schemeClr val="dk1"/>
                        </a:buClr>
                        <a:buSzPts val="1200"/>
                        <a:buFont typeface="Arial"/>
                        <a:buNone/>
                      </a:pPr>
                      <a:r>
                        <a:rPr lang="en-GB" sz="1100" b="1" dirty="0">
                          <a:latin typeface="Century Gothic" panose="020B0502020202020204" pitchFamily="34" charset="0"/>
                          <a:cs typeface="Arial" panose="020B0604020202020204" pitchFamily="34" charset="0"/>
                        </a:rPr>
                        <a:t>1. Why are modern foreign languages important?</a:t>
                      </a:r>
                      <a:endParaRPr sz="1100" b="1" dirty="0">
                        <a:latin typeface="Century Gothic" panose="020B0502020202020204" pitchFamily="34" charset="0"/>
                        <a:cs typeface="Arial" panose="020B0604020202020204" pitchFamily="34" charset="0"/>
                      </a:endParaRPr>
                    </a:p>
                  </a:txBody>
                  <a:tcPr marL="32150" marR="32150"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u="none" strike="noStrike" cap="none" dirty="0">
                          <a:solidFill>
                            <a:schemeClr val="dk1"/>
                          </a:solidFill>
                          <a:latin typeface="Century Gothic" panose="020B0502020202020204" pitchFamily="34" charset="0"/>
                          <a:ea typeface="Arial"/>
                          <a:cs typeface="Arial"/>
                          <a:sym typeface="Arial"/>
                        </a:rPr>
                        <a:t>Whole class</a:t>
                      </a:r>
                      <a:endParaRPr sz="1100" dirty="0">
                        <a:latin typeface="Century Gothic" panose="020B0502020202020204" pitchFamily="34" charset="0"/>
                      </a:endParaRPr>
                    </a:p>
                  </a:txBody>
                  <a:tcPr marL="32150" marR="32150" marT="50300" marB="50300" anchor="ctr">
                    <a:solidFill>
                      <a:srgbClr val="D7F5EF"/>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Students have an opportunity to share if they can speak different languages and think about why that is useful.  </a:t>
                      </a:r>
                      <a:endParaRPr sz="1100" dirty="0">
                        <a:latin typeface="Century Gothic" panose="020B0502020202020204" pitchFamily="34" charset="0"/>
                      </a:endParaRPr>
                    </a:p>
                  </a:txBody>
                  <a:tcPr marL="32150" marR="32150" marT="50300" marB="50300" anchor="ctr">
                    <a:solidFill>
                      <a:srgbClr val="D7F5EF"/>
                    </a:solidFill>
                  </a:tcPr>
                </a:tc>
                <a:extLst>
                  <a:ext uri="{0D108BD9-81ED-4DB2-BD59-A6C34878D82A}">
                    <a16:rowId xmlns:a16="http://schemas.microsoft.com/office/drawing/2014/main" val="10001"/>
                  </a:ext>
                </a:extLst>
              </a:tr>
              <a:tr h="494193">
                <a:tc>
                  <a:txBody>
                    <a:bodyPr/>
                    <a:lstStyle/>
                    <a:p>
                      <a:pPr marL="0" marR="0" lvl="0" indent="0" algn="l" rtl="0">
                        <a:lnSpc>
                          <a:spcPct val="100000"/>
                        </a:lnSpc>
                        <a:spcBef>
                          <a:spcPts val="0"/>
                        </a:spcBef>
                        <a:spcAft>
                          <a:spcPts val="0"/>
                        </a:spcAft>
                        <a:buClr>
                          <a:schemeClr val="dk1"/>
                        </a:buClr>
                        <a:buSzPts val="1200"/>
                        <a:buFont typeface="Arial"/>
                        <a:buNone/>
                      </a:pPr>
                      <a:r>
                        <a:rPr lang="en-GB" sz="1100" b="1" dirty="0">
                          <a:latin typeface="Century Gothic" panose="020B0502020202020204" pitchFamily="34" charset="0"/>
                        </a:rPr>
                        <a:t>2. Improve your communication skills.  </a:t>
                      </a:r>
                      <a:endParaRPr sz="1100" b="1" dirty="0">
                        <a:latin typeface="Century Gothic" panose="020B0502020202020204" pitchFamily="34" charset="0"/>
                      </a:endParaRPr>
                    </a:p>
                  </a:txBody>
                  <a:tcPr marL="32150" marR="32150"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u="none" strike="noStrike" cap="none" dirty="0">
                          <a:solidFill>
                            <a:schemeClr val="dk1"/>
                          </a:solidFill>
                          <a:latin typeface="Century Gothic" panose="020B0502020202020204" pitchFamily="34" charset="0"/>
                          <a:ea typeface="Arial"/>
                          <a:cs typeface="Arial"/>
                          <a:sym typeface="Arial"/>
                        </a:rPr>
                        <a:t>Whole class</a:t>
                      </a:r>
                      <a:endParaRPr sz="1100" b="0" u="none" strike="noStrike" cap="none" dirty="0">
                        <a:solidFill>
                          <a:schemeClr val="dk1"/>
                        </a:solidFill>
                        <a:latin typeface="Century Gothic" panose="020B0502020202020204" pitchFamily="34" charset="0"/>
                        <a:ea typeface="Arial"/>
                        <a:cs typeface="Arial"/>
                        <a:sym typeface="Arial"/>
                      </a:endParaRPr>
                    </a:p>
                  </a:txBody>
                  <a:tcPr marL="32150" marR="32150" marT="50300" marB="5030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Students think about the way that learning other languages could improve their communication, career prospects, cultural awareness and much more.  </a:t>
                      </a:r>
                      <a:endParaRPr sz="1100" dirty="0">
                        <a:latin typeface="Century Gothic" panose="020B0502020202020204" pitchFamily="34" charset="0"/>
                      </a:endParaRPr>
                    </a:p>
                  </a:txBody>
                  <a:tcPr marL="32150" marR="32150" marT="50300" marB="50300" anchor="ctr">
                    <a:solidFill>
                      <a:srgbClr val="F2FCFA"/>
                    </a:solidFill>
                  </a:tcPr>
                </a:tc>
                <a:extLst>
                  <a:ext uri="{0D108BD9-81ED-4DB2-BD59-A6C34878D82A}">
                    <a16:rowId xmlns:a16="http://schemas.microsoft.com/office/drawing/2014/main" val="10002"/>
                  </a:ext>
                </a:extLst>
              </a:tr>
              <a:tr h="465345">
                <a:tc>
                  <a:txBody>
                    <a:bodyPr/>
                    <a:lstStyle/>
                    <a:p>
                      <a:pPr marL="0" marR="0" lvl="0" indent="0" algn="l" rtl="0">
                        <a:lnSpc>
                          <a:spcPct val="100000"/>
                        </a:lnSpc>
                        <a:spcBef>
                          <a:spcPts val="0"/>
                        </a:spcBef>
                        <a:spcAft>
                          <a:spcPts val="0"/>
                        </a:spcAft>
                        <a:buClr>
                          <a:schemeClr val="dk1"/>
                        </a:buClr>
                        <a:buSzPts val="1200"/>
                        <a:buFont typeface="Arial"/>
                        <a:buNone/>
                      </a:pPr>
                      <a:r>
                        <a:rPr lang="en-GB" sz="1100" b="1" dirty="0">
                          <a:latin typeface="Century Gothic" panose="020B0502020202020204" pitchFamily="34" charset="0"/>
                        </a:rPr>
                        <a:t>3. Communication skills for careers.</a:t>
                      </a:r>
                      <a:endParaRPr sz="1100" b="1" dirty="0">
                        <a:latin typeface="Century Gothic" panose="020B0502020202020204" pitchFamily="34" charset="0"/>
                      </a:endParaRPr>
                    </a:p>
                  </a:txBody>
                  <a:tcPr marL="32150" marR="32150" marT="0" marB="0" anchor="ctr">
                    <a:solidFill>
                      <a:srgbClr val="D7F5EF"/>
                    </a:solidFill>
                  </a:tcPr>
                </a:tc>
                <a:tc>
                  <a:txBody>
                    <a:bodyPr/>
                    <a:lstStyle/>
                    <a:p>
                      <a:pPr marL="0" marR="0" lvl="0" indent="0" algn="ctr" rtl="0">
                        <a:spcBef>
                          <a:spcPts val="0"/>
                        </a:spcBef>
                        <a:spcAft>
                          <a:spcPts val="0"/>
                        </a:spcAft>
                        <a:buNone/>
                      </a:pPr>
                      <a:r>
                        <a:rPr lang="en-GB" sz="1100" b="0" u="none" strike="noStrike" cap="none" dirty="0">
                          <a:solidFill>
                            <a:schemeClr val="dk1"/>
                          </a:solidFill>
                          <a:latin typeface="Century Gothic" panose="020B0502020202020204" pitchFamily="34" charset="0"/>
                          <a:ea typeface="Arial"/>
                          <a:cs typeface="Arial"/>
                          <a:sym typeface="Arial"/>
                        </a:rPr>
                        <a:t>Individual/</a:t>
                      </a:r>
                    </a:p>
                    <a:p>
                      <a:pPr marL="0" marR="0" lvl="0" indent="0" algn="ctr" rtl="0">
                        <a:spcBef>
                          <a:spcPts val="0"/>
                        </a:spcBef>
                        <a:spcAft>
                          <a:spcPts val="0"/>
                        </a:spcAft>
                        <a:buNone/>
                      </a:pPr>
                      <a:r>
                        <a:rPr lang="en-GB" sz="1100" b="0" u="none" strike="noStrike" cap="none" dirty="0">
                          <a:solidFill>
                            <a:schemeClr val="dk1"/>
                          </a:solidFill>
                          <a:latin typeface="Century Gothic" panose="020B0502020202020204" pitchFamily="34" charset="0"/>
                          <a:ea typeface="Arial"/>
                          <a:cs typeface="Arial"/>
                          <a:sym typeface="Arial"/>
                        </a:rPr>
                        <a:t>Pair</a:t>
                      </a:r>
                      <a:endParaRPr sz="1100" b="0" u="none" strike="noStrike" cap="none" dirty="0">
                        <a:solidFill>
                          <a:schemeClr val="dk1"/>
                        </a:solidFill>
                        <a:latin typeface="Century Gothic" panose="020B0502020202020204" pitchFamily="34" charset="0"/>
                        <a:ea typeface="Arial"/>
                        <a:cs typeface="Arial"/>
                        <a:sym typeface="Arial"/>
                      </a:endParaRPr>
                    </a:p>
                  </a:txBody>
                  <a:tcPr marL="32150" marR="32150" marT="50300" marB="50300" anchor="ctr">
                    <a:solidFill>
                      <a:srgbClr val="D7F5EF"/>
                    </a:solidFill>
                  </a:tcPr>
                </a:tc>
                <a:tc>
                  <a:txBody>
                    <a:bodyPr/>
                    <a:lstStyle/>
                    <a:p>
                      <a:pPr marL="0" marR="0" lvl="0" indent="0" algn="l" rtl="0">
                        <a:spcBef>
                          <a:spcPts val="0"/>
                        </a:spcBef>
                        <a:spcAft>
                          <a:spcPts val="0"/>
                        </a:spcAft>
                        <a:buNone/>
                      </a:pPr>
                      <a:r>
                        <a:rPr lang="en-GB" sz="1100" dirty="0">
                          <a:latin typeface="Century Gothic" panose="020B0502020202020204" pitchFamily="34" charset="0"/>
                        </a:rPr>
                        <a:t>Students think about communication skills and how better skills in this area can help them find a career.  </a:t>
                      </a:r>
                      <a:endParaRPr sz="1100" dirty="0">
                        <a:latin typeface="Century Gothic" panose="020B0502020202020204" pitchFamily="34" charset="0"/>
                      </a:endParaRPr>
                    </a:p>
                  </a:txBody>
                  <a:tcPr marL="32150" marR="32150" marT="50300" marB="50300" anchor="ctr">
                    <a:solidFill>
                      <a:srgbClr val="D7F5EF"/>
                    </a:solidFill>
                  </a:tcPr>
                </a:tc>
                <a:extLst>
                  <a:ext uri="{0D108BD9-81ED-4DB2-BD59-A6C34878D82A}">
                    <a16:rowId xmlns:a16="http://schemas.microsoft.com/office/drawing/2014/main" val="10003"/>
                  </a:ext>
                </a:extLst>
              </a:tr>
              <a:tr h="680422">
                <a:tc>
                  <a:txBody>
                    <a:bodyPr/>
                    <a:lstStyle/>
                    <a:p>
                      <a:pPr marL="0" marR="0" lvl="0" indent="0" algn="l" rtl="0">
                        <a:lnSpc>
                          <a:spcPct val="100000"/>
                        </a:lnSpc>
                        <a:spcBef>
                          <a:spcPts val="0"/>
                        </a:spcBef>
                        <a:spcAft>
                          <a:spcPts val="0"/>
                        </a:spcAft>
                        <a:buClr>
                          <a:schemeClr val="dk1"/>
                        </a:buClr>
                        <a:buSzPts val="1200"/>
                        <a:buFont typeface="Arial"/>
                        <a:buNone/>
                      </a:pPr>
                      <a:r>
                        <a:rPr lang="en-GB" sz="1100" b="1" dirty="0">
                          <a:latin typeface="Century Gothic" panose="020B0502020202020204" pitchFamily="34" charset="0"/>
                        </a:rPr>
                        <a:t>4. Why is learning a language so important?</a:t>
                      </a:r>
                      <a:endParaRPr sz="1100" b="1" dirty="0">
                        <a:latin typeface="Century Gothic" panose="020B0502020202020204" pitchFamily="34" charset="0"/>
                      </a:endParaRPr>
                    </a:p>
                  </a:txBody>
                  <a:tcPr marL="32150" marR="32150"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dirty="0">
                          <a:solidFill>
                            <a:schemeClr val="dk1"/>
                          </a:solidFill>
                          <a:latin typeface="Century Gothic" panose="020B0502020202020204" pitchFamily="34" charset="0"/>
                          <a:ea typeface="Arial"/>
                          <a:cs typeface="Arial"/>
                          <a:sym typeface="Arial"/>
                        </a:rPr>
                        <a:t>Pair</a:t>
                      </a:r>
                      <a:endParaRPr sz="1100" dirty="0">
                        <a:latin typeface="Century Gothic" panose="020B0502020202020204" pitchFamily="34" charset="0"/>
                      </a:endParaRPr>
                    </a:p>
                  </a:txBody>
                  <a:tcPr marL="32150" marR="32150" marT="0" marB="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Students listen to some statements about learning languages and put their thumbs up or down depending on if they agree or disagree.  They then think about real life applications of using another language in the careers in Oxfordshire.  </a:t>
                      </a:r>
                      <a:endParaRPr sz="1100" dirty="0">
                        <a:latin typeface="Century Gothic" panose="020B0502020202020204" pitchFamily="34" charset="0"/>
                      </a:endParaRPr>
                    </a:p>
                  </a:txBody>
                  <a:tcPr marL="32150" marR="32150" marT="0" marB="0" anchor="ctr">
                    <a:solidFill>
                      <a:srgbClr val="F2FCFA"/>
                    </a:solidFill>
                  </a:tcPr>
                </a:tc>
                <a:extLst>
                  <a:ext uri="{0D108BD9-81ED-4DB2-BD59-A6C34878D82A}">
                    <a16:rowId xmlns:a16="http://schemas.microsoft.com/office/drawing/2014/main" val="10004"/>
                  </a:ext>
                </a:extLst>
              </a:tr>
              <a:tr h="480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5. Which skills do you need for languages?</a:t>
                      </a:r>
                    </a:p>
                  </a:txBody>
                  <a:tcPr marL="32155" marR="32155"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Whole class/</a:t>
                      </a:r>
                    </a:p>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Pair</a:t>
                      </a:r>
                      <a:endParaRPr sz="1100" dirty="0">
                        <a:latin typeface="Century Gothic" panose="020B0502020202020204" pitchFamily="34" charset="0"/>
                      </a:endParaRPr>
                    </a:p>
                  </a:txBody>
                  <a:tcPr marL="32150" marR="32150" marT="0" marB="0"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sz="1100" b="0" dirty="0">
                          <a:solidFill>
                            <a:schemeClr val="tx1"/>
                          </a:solidFill>
                          <a:latin typeface="Century Gothic" panose="020B0502020202020204" pitchFamily="34" charset="0"/>
                          <a:cs typeface="Arial" panose="020B0604020202020204" pitchFamily="34" charset="0"/>
                        </a:rPr>
                        <a:t>Students think more about the skills they need to be able to speak multiple languages.  </a:t>
                      </a:r>
                    </a:p>
                  </a:txBody>
                  <a:tcPr marL="32150" marR="32150" marT="0" marB="0" anchor="ctr">
                    <a:solidFill>
                      <a:srgbClr val="D7F5EF"/>
                    </a:solidFill>
                  </a:tcPr>
                </a:tc>
                <a:extLst>
                  <a:ext uri="{0D108BD9-81ED-4DB2-BD59-A6C34878D82A}">
                    <a16:rowId xmlns:a16="http://schemas.microsoft.com/office/drawing/2014/main" val="10005"/>
                  </a:ext>
                </a:extLst>
              </a:tr>
              <a:tr h="6029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6. What career pathways are there?</a:t>
                      </a:r>
                    </a:p>
                  </a:txBody>
                  <a:tcPr marL="32155" marR="32155"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dirty="0">
                          <a:solidFill>
                            <a:schemeClr val="dk1"/>
                          </a:solidFill>
                          <a:latin typeface="Century Gothic" panose="020B0502020202020204" pitchFamily="34" charset="0"/>
                          <a:ea typeface="Arial"/>
                          <a:cs typeface="Arial"/>
                          <a:sym typeface="Arial"/>
                        </a:rPr>
                        <a:t>Whole class</a:t>
                      </a:r>
                    </a:p>
                  </a:txBody>
                  <a:tcPr marL="32150" marR="32150" marT="0" marB="0"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sz="1100" b="0" dirty="0">
                          <a:solidFill>
                            <a:schemeClr val="tx1"/>
                          </a:solidFill>
                          <a:latin typeface="Century Gothic" panose="020B0502020202020204" pitchFamily="34" charset="0"/>
                          <a:cs typeface="Arial" panose="020B0604020202020204" pitchFamily="34" charset="0"/>
                        </a:rPr>
                        <a:t>Students consider which roles and careers would need them to speak any modern foreign language.  Such as international companies or tourism roles.  They then watch a video from Pearson about the possibilities.  </a:t>
                      </a:r>
                    </a:p>
                  </a:txBody>
                  <a:tcPr marL="32150" marR="32150" marT="0" marB="0" anchor="ctr">
                    <a:solidFill>
                      <a:srgbClr val="F2FCFA"/>
                    </a:solidFill>
                  </a:tcPr>
                </a:tc>
                <a:extLst>
                  <a:ext uri="{0D108BD9-81ED-4DB2-BD59-A6C34878D82A}">
                    <a16:rowId xmlns:a16="http://schemas.microsoft.com/office/drawing/2014/main" val="10006"/>
                  </a:ext>
                </a:extLst>
              </a:tr>
              <a:tr h="625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7. Who are Pearson?</a:t>
                      </a:r>
                    </a:p>
                  </a:txBody>
                  <a:tcPr marL="32155" marR="32155"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cs typeface="Arial" panose="020B0604020202020204" pitchFamily="34" charset="0"/>
                        </a:rPr>
                        <a:t>Individual/</a:t>
                      </a:r>
                    </a:p>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cs typeface="Arial" panose="020B0604020202020204" pitchFamily="34" charset="0"/>
                        </a:rPr>
                        <a:t>Whole class</a:t>
                      </a:r>
                      <a:endParaRPr sz="1100" dirty="0">
                        <a:latin typeface="Century Gothic" panose="020B0502020202020204" pitchFamily="34" charset="0"/>
                        <a:cs typeface="Arial" panose="020B0604020202020204" pitchFamily="34" charset="0"/>
                      </a:endParaRPr>
                    </a:p>
                  </a:txBody>
                  <a:tcPr marL="32150" marR="32150" marT="0" marB="0"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sz="1100" b="0" dirty="0">
                          <a:solidFill>
                            <a:schemeClr val="tx1"/>
                          </a:solidFill>
                          <a:latin typeface="Century Gothic" panose="020B0502020202020204" pitchFamily="34" charset="0"/>
                          <a:cs typeface="Arial" panose="020B0604020202020204" pitchFamily="34" charset="0"/>
                        </a:rPr>
                        <a:t>Students find out more about Pearson and watch a video about how learning another language can lead to a brighter future.  </a:t>
                      </a:r>
                    </a:p>
                  </a:txBody>
                  <a:tcPr marL="32150" marR="32150" marT="0" marB="0" anchor="ctr">
                    <a:solidFill>
                      <a:srgbClr val="D7F5EF"/>
                    </a:solidFill>
                  </a:tcPr>
                </a:tc>
                <a:extLst>
                  <a:ext uri="{0D108BD9-81ED-4DB2-BD59-A6C34878D82A}">
                    <a16:rowId xmlns:a16="http://schemas.microsoft.com/office/drawing/2014/main" val="766010208"/>
                  </a:ext>
                </a:extLst>
              </a:tr>
              <a:tr h="607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Finding help &amp; information</a:t>
                      </a:r>
                    </a:p>
                  </a:txBody>
                  <a:tcPr marL="32155" marR="32155" marT="0" marB="0" anchor="ctr">
                    <a:solidFill>
                      <a:srgbClr val="F2FCFA"/>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200"/>
                        <a:buFont typeface="Arial"/>
                        <a:buNone/>
                        <a:tabLst/>
                        <a:defRPr/>
                      </a:pPr>
                      <a:r>
                        <a:rPr lang="en-GB" sz="1100" dirty="0">
                          <a:latin typeface="Century Gothic" panose="020B0502020202020204" pitchFamily="34" charset="0"/>
                          <a:cs typeface="Arial" panose="020B0604020202020204" pitchFamily="34" charset="0"/>
                        </a:rPr>
                        <a:t>Whole class</a:t>
                      </a:r>
                    </a:p>
                  </a:txBody>
                  <a:tcPr marL="32150" marR="32150" marT="0" marB="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cs typeface="Arial" panose="020B0604020202020204" pitchFamily="34" charset="0"/>
                        </a:rPr>
                        <a:t>Students have the opportunity to find out more about where they will find more information to help them build their future. </a:t>
                      </a:r>
                      <a:endParaRPr sz="1100" dirty="0">
                        <a:latin typeface="Century Gothic" panose="020B0502020202020204" pitchFamily="34" charset="0"/>
                        <a:cs typeface="Arial" panose="020B0604020202020204" pitchFamily="34" charset="0"/>
                      </a:endParaRPr>
                    </a:p>
                  </a:txBody>
                  <a:tcPr marL="32150" marR="32150" marT="0" marB="0" anchor="ctr">
                    <a:solidFill>
                      <a:srgbClr val="F2FCFA"/>
                    </a:solidFill>
                  </a:tcPr>
                </a:tc>
                <a:extLst>
                  <a:ext uri="{0D108BD9-81ED-4DB2-BD59-A6C34878D82A}">
                    <a16:rowId xmlns:a16="http://schemas.microsoft.com/office/drawing/2014/main" val="4162696870"/>
                  </a:ext>
                </a:extLst>
              </a:tr>
            </a:tbl>
          </a:graphicData>
        </a:graphic>
      </p:graphicFrame>
      <p:pic>
        <p:nvPicPr>
          <p:cNvPr id="11" name="Google Shape;31;p2" descr="Teacher">
            <a:extLst>
              <a:ext uri="{FF2B5EF4-FFF2-40B4-BE49-F238E27FC236}">
                <a16:creationId xmlns:a16="http://schemas.microsoft.com/office/drawing/2014/main" id="{399E5A22-BB48-E824-127B-58C1A38A33CF}"/>
              </a:ext>
            </a:extLst>
          </p:cNvPr>
          <p:cNvPicPr preferRelativeResize="0"/>
          <p:nvPr/>
        </p:nvPicPr>
        <p:blipFill rotWithShape="1">
          <a:blip r:embed="rId4">
            <a:alphaModFix/>
          </a:blip>
          <a:srcRect/>
          <a:stretch/>
        </p:blipFill>
        <p:spPr>
          <a:xfrm>
            <a:off x="5153509" y="1172605"/>
            <a:ext cx="648000" cy="648000"/>
          </a:xfrm>
          <a:prstGeom prst="rect">
            <a:avLst/>
          </a:prstGeom>
          <a:noFill/>
          <a:ln>
            <a:noFill/>
          </a:ln>
        </p:spPr>
      </p:pic>
      <p:pic>
        <p:nvPicPr>
          <p:cNvPr id="12" name="Google Shape;32;p2" descr="Users">
            <a:extLst>
              <a:ext uri="{FF2B5EF4-FFF2-40B4-BE49-F238E27FC236}">
                <a16:creationId xmlns:a16="http://schemas.microsoft.com/office/drawing/2014/main" id="{CFD79380-E7B6-25C9-E22C-8EBB1AB90F64}"/>
              </a:ext>
            </a:extLst>
          </p:cNvPr>
          <p:cNvPicPr preferRelativeResize="0"/>
          <p:nvPr/>
        </p:nvPicPr>
        <p:blipFill rotWithShape="1">
          <a:blip r:embed="rId5">
            <a:alphaModFix/>
          </a:blip>
          <a:srcRect/>
          <a:stretch/>
        </p:blipFill>
        <p:spPr>
          <a:xfrm>
            <a:off x="2186975" y="1172605"/>
            <a:ext cx="648000" cy="648000"/>
          </a:xfrm>
          <a:prstGeom prst="rect">
            <a:avLst/>
          </a:prstGeom>
          <a:noFill/>
          <a:ln>
            <a:noFill/>
          </a:ln>
        </p:spPr>
      </p:pic>
      <p:pic>
        <p:nvPicPr>
          <p:cNvPr id="14" name="Google Shape;34;p2" descr="Route (Two Pins With A Path)">
            <a:extLst>
              <a:ext uri="{FF2B5EF4-FFF2-40B4-BE49-F238E27FC236}">
                <a16:creationId xmlns:a16="http://schemas.microsoft.com/office/drawing/2014/main" id="{14C884F1-0CCE-DB1A-5DB5-F1F21277134E}"/>
              </a:ext>
            </a:extLst>
          </p:cNvPr>
          <p:cNvPicPr preferRelativeResize="0"/>
          <p:nvPr/>
        </p:nvPicPr>
        <p:blipFill rotWithShape="1">
          <a:blip r:embed="rId6">
            <a:alphaModFix/>
          </a:blip>
          <a:srcRect/>
          <a:stretch/>
        </p:blipFill>
        <p:spPr>
          <a:xfrm>
            <a:off x="701298" y="1172605"/>
            <a:ext cx="648000" cy="648000"/>
          </a:xfrm>
          <a:prstGeom prst="rect">
            <a:avLst/>
          </a:prstGeom>
          <a:noFill/>
          <a:ln>
            <a:noFill/>
          </a:ln>
        </p:spPr>
      </p:pic>
      <p:sp>
        <p:nvSpPr>
          <p:cNvPr id="15" name="Google Shape;35;p2">
            <a:extLst>
              <a:ext uri="{FF2B5EF4-FFF2-40B4-BE49-F238E27FC236}">
                <a16:creationId xmlns:a16="http://schemas.microsoft.com/office/drawing/2014/main" id="{F07322C4-44EA-5366-4B52-1B7A32E3F126}"/>
              </a:ext>
            </a:extLst>
          </p:cNvPr>
          <p:cNvSpPr txBox="1"/>
          <p:nvPr/>
        </p:nvSpPr>
        <p:spPr>
          <a:xfrm>
            <a:off x="231515" y="150045"/>
            <a:ext cx="6734515" cy="9009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ct val="100000"/>
              <a:buFont typeface="Arial"/>
              <a:buNone/>
            </a:pPr>
            <a:r>
              <a:rPr lang="en-GB" sz="2600" b="1" dirty="0">
                <a:latin typeface="Century Gothic" panose="020B0502020202020204" pitchFamily="34" charset="0"/>
                <a:ea typeface="Arial"/>
                <a:cs typeface="Arial"/>
                <a:sym typeface="Arial"/>
              </a:rPr>
              <a:t>Lesson Plan</a:t>
            </a:r>
            <a:endParaRPr sz="2600" dirty="0">
              <a:latin typeface="Century Gothic" panose="020B0502020202020204" pitchFamily="34" charset="0"/>
            </a:endParaRPr>
          </a:p>
          <a:p>
            <a:pPr marL="0" marR="0" lvl="0" indent="0" algn="l" rtl="0">
              <a:lnSpc>
                <a:spcPct val="90000"/>
              </a:lnSpc>
              <a:spcBef>
                <a:spcPts val="0"/>
              </a:spcBef>
              <a:spcAft>
                <a:spcPts val="0"/>
              </a:spcAft>
              <a:buClr>
                <a:schemeClr val="lt1"/>
              </a:buClr>
              <a:buSzPct val="100000"/>
              <a:buFont typeface="Arial"/>
              <a:buNone/>
            </a:pPr>
            <a:r>
              <a:rPr lang="en-GB" sz="2600" dirty="0">
                <a:latin typeface="Century Gothic" panose="020B0502020202020204" pitchFamily="34" charset="0"/>
                <a:ea typeface="Arial"/>
                <a:cs typeface="Arial"/>
                <a:sym typeface="Arial"/>
              </a:rPr>
              <a:t>Lesson Duration: 45 minutes +</a:t>
            </a:r>
            <a:endParaRPr sz="2600" dirty="0">
              <a:latin typeface="Century Gothic" panose="020B0502020202020204" pitchFamily="34" charset="0"/>
            </a:endParaRPr>
          </a:p>
        </p:txBody>
      </p:sp>
    </p:spTree>
    <p:extLst>
      <p:ext uri="{BB962C8B-B14F-4D97-AF65-F5344CB8AC3E}">
        <p14:creationId xmlns:p14="http://schemas.microsoft.com/office/powerpoint/2010/main" val="321858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629C25-24C9-F158-2C3A-868292B59AF5}"/>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6B025C4C-F686-983D-4029-5CADABE7096B}"/>
              </a:ext>
            </a:extLst>
          </p:cNvPr>
          <p:cNvSpPr txBox="1"/>
          <p:nvPr/>
        </p:nvSpPr>
        <p:spPr>
          <a:xfrm>
            <a:off x="428342" y="1243984"/>
            <a:ext cx="8287316" cy="4770537"/>
          </a:xfrm>
          <a:prstGeom prst="rect">
            <a:avLst/>
          </a:prstGeom>
          <a:noFill/>
        </p:spPr>
        <p:txBody>
          <a:bodyPr wrap="square" rtlCol="0" anchor="ctr">
            <a:spAutoFit/>
          </a:bodyPr>
          <a:lstStyle/>
          <a:p>
            <a:pPr marL="285750" indent="-285750">
              <a:buClr>
                <a:srgbClr val="262262"/>
              </a:buClr>
              <a:buFont typeface="Arial" panose="020B0604020202020204" pitchFamily="34" charset="0"/>
              <a:buChar char="•"/>
            </a:pPr>
            <a:r>
              <a:rPr lang="en-GB" sz="1600" dirty="0">
                <a:latin typeface="Century Gothic" panose="020B0502020202020204" pitchFamily="34" charset="0"/>
              </a:rPr>
              <a:t>Why not have a Day of Languages to promote MFL study and its possibilities in employment.</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Ask EAL students to share some language.</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Have a cultural awareness day looking at cultures from around the world</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Wear your own clothes day to look at fashion influences and culture – this could be linked to the history of fashion.  </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Try foods from other cultures and discuss which foods students enjoy and their origins.  </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Video students speaking in their own language to have morning greetings each day in different languages.</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Maybe some confident EAL students could talk more in depth about their language and culture</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Local employers speaking multiple languages or needed to recruit multi-lingual people could talk in assembly.  </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Seek support across the LA or academy to have joint language lesson or share experience and ideas.   </a:t>
            </a:r>
          </a:p>
          <a:p>
            <a:pPr marL="285750" indent="-285750">
              <a:buClr>
                <a:srgbClr val="262262"/>
              </a:buClr>
              <a:buFont typeface="Arial" panose="020B0604020202020204" pitchFamily="34" charset="0"/>
              <a:buChar char="•"/>
            </a:pPr>
            <a:r>
              <a:rPr lang="en-GB" sz="1600" dirty="0">
                <a:latin typeface="Century Gothic" panose="020B0502020202020204" pitchFamily="34" charset="0"/>
              </a:rPr>
              <a:t>Link to another school who have an alternative language </a:t>
            </a:r>
            <a:r>
              <a:rPr lang="en-GB" sz="1600">
                <a:latin typeface="Century Gothic" panose="020B0502020202020204" pitchFamily="34" charset="0"/>
              </a:rPr>
              <a:t>and culture.  </a:t>
            </a: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a:buClr>
                <a:srgbClr val="262262"/>
              </a:buClr>
            </a:pPr>
            <a:endParaRPr lang="en-GB" sz="1600" dirty="0">
              <a:latin typeface="Century Gothic" panose="020B0502020202020204" pitchFamily="34" charset="0"/>
            </a:endParaRPr>
          </a:p>
        </p:txBody>
      </p:sp>
      <p:sp>
        <p:nvSpPr>
          <p:cNvPr id="5" name="Shape 114">
            <a:extLst>
              <a:ext uri="{FF2B5EF4-FFF2-40B4-BE49-F238E27FC236}">
                <a16:creationId xmlns:a16="http://schemas.microsoft.com/office/drawing/2014/main" id="{D487D9EA-C9DC-64A9-837C-0D630CE5A188}"/>
              </a:ext>
            </a:extLst>
          </p:cNvPr>
          <p:cNvSpPr/>
          <p:nvPr/>
        </p:nvSpPr>
        <p:spPr>
          <a:xfrm>
            <a:off x="231515" y="196548"/>
            <a:ext cx="8001569" cy="538608"/>
          </a:xfrm>
          <a:prstGeom prst="rect">
            <a:avLst/>
          </a:prstGeom>
          <a:noFill/>
          <a:ln>
            <a:noFill/>
          </a:ln>
        </p:spPr>
        <p:txBody>
          <a:bodyPr lIns="91425" tIns="45700" rIns="91425" bIns="45700" anchor="ctr" anchorCtr="0">
            <a:noAutofit/>
          </a:bodyPr>
          <a:lstStyle/>
          <a:p>
            <a:pPr>
              <a:buSzPct val="25000"/>
            </a:pPr>
            <a:r>
              <a:rPr lang="en-GB" sz="2400" b="1" dirty="0">
                <a:latin typeface="Century Gothic" panose="020B0502020202020204" pitchFamily="34" charset="0"/>
                <a:ea typeface="Helvetica Neue" panose="02000503000000020004" pitchFamily="2" charset="0"/>
                <a:cs typeface="Arial" panose="020B0604020202020204" pitchFamily="34" charset="0"/>
                <a:sym typeface="Lato"/>
              </a:rPr>
              <a:t>Taking this lesson further:</a:t>
            </a:r>
          </a:p>
        </p:txBody>
      </p:sp>
    </p:spTree>
    <p:extLst>
      <p:ext uri="{BB962C8B-B14F-4D97-AF65-F5344CB8AC3E}">
        <p14:creationId xmlns:p14="http://schemas.microsoft.com/office/powerpoint/2010/main" val="3781650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629C25-24C9-F158-2C3A-868292B59AF5}"/>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6B025C4C-F686-983D-4029-5CADABE7096B}"/>
              </a:ext>
            </a:extLst>
          </p:cNvPr>
          <p:cNvSpPr txBox="1"/>
          <p:nvPr/>
        </p:nvSpPr>
        <p:spPr>
          <a:xfrm>
            <a:off x="428342" y="1367089"/>
            <a:ext cx="8287316" cy="4524315"/>
          </a:xfrm>
          <a:prstGeom prst="rect">
            <a:avLst/>
          </a:prstGeom>
          <a:noFill/>
        </p:spPr>
        <p:txBody>
          <a:bodyPr wrap="square" rtlCol="0" anchor="ctr">
            <a:spAutoFit/>
          </a:bodyPr>
          <a:lstStyle/>
          <a:p>
            <a:pPr marL="285750" indent="-285750">
              <a:buClr>
                <a:srgbClr val="262262"/>
              </a:buClr>
              <a:buFont typeface="Arial" panose="020B0604020202020204" pitchFamily="34" charset="0"/>
              <a:buChar char="•"/>
            </a:pPr>
            <a:r>
              <a:rPr lang="en-GB" sz="1600" dirty="0">
                <a:latin typeface="Century Gothic" panose="020B0502020202020204" pitchFamily="34" charset="0"/>
              </a:rPr>
              <a:t>The following lesson has been prepared for minimum teacher preparation time. Each slide has information and a discussion or activity for learners.</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Film clips are uploaded through </a:t>
            </a:r>
            <a:r>
              <a:rPr lang="en-GB" sz="1600" dirty="0" err="1">
                <a:latin typeface="Century Gothic" panose="020B0502020202020204" pitchFamily="34" charset="0"/>
              </a:rPr>
              <a:t>SafeShare</a:t>
            </a:r>
            <a:r>
              <a:rPr lang="en-GB" sz="1600" dirty="0">
                <a:latin typeface="Century Gothic" panose="020B0502020202020204" pitchFamily="34" charset="0"/>
              </a:rPr>
              <a:t> TV, meaning they can be played directly from the link on the slide without adverts or using YouTube. Timings are displayed in the box alongside the linked image.  </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Please view the lesson in “Slide Show” mode in PowerPoint. This is to ensure animations are displayed in the correct order, including any answers.</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All links and references are in the “Notes” section under the slide should you need any further information.</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At the end of the lesson, there are further help and support links if you would like to go further in a particular area or wish to find out more about opportunities in Oxfordshire or with the employer featured.  </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a:buClr>
                <a:srgbClr val="262262"/>
              </a:buClr>
            </a:pPr>
            <a:endParaRPr lang="en-GB" sz="1600" dirty="0">
              <a:latin typeface="Century Gothic" panose="020B0502020202020204" pitchFamily="34" charset="0"/>
            </a:endParaRPr>
          </a:p>
        </p:txBody>
      </p:sp>
      <p:sp>
        <p:nvSpPr>
          <p:cNvPr id="5" name="Shape 114">
            <a:extLst>
              <a:ext uri="{FF2B5EF4-FFF2-40B4-BE49-F238E27FC236}">
                <a16:creationId xmlns:a16="http://schemas.microsoft.com/office/drawing/2014/main" id="{D487D9EA-C9DC-64A9-837C-0D630CE5A188}"/>
              </a:ext>
            </a:extLst>
          </p:cNvPr>
          <p:cNvSpPr/>
          <p:nvPr/>
        </p:nvSpPr>
        <p:spPr>
          <a:xfrm>
            <a:off x="231515" y="196548"/>
            <a:ext cx="8001569" cy="538608"/>
          </a:xfrm>
          <a:prstGeom prst="rect">
            <a:avLst/>
          </a:prstGeom>
          <a:noFill/>
          <a:ln>
            <a:noFill/>
          </a:ln>
        </p:spPr>
        <p:txBody>
          <a:bodyPr lIns="91425" tIns="45700" rIns="91425" bIns="45700" anchor="ctr" anchorCtr="0">
            <a:noAutofit/>
          </a:bodyPr>
          <a:lstStyle/>
          <a:p>
            <a:pPr>
              <a:buSzPct val="25000"/>
            </a:pPr>
            <a:r>
              <a:rPr lang="en-GB" sz="2400" b="1" dirty="0">
                <a:latin typeface="Century Gothic" panose="020B0502020202020204" pitchFamily="34" charset="0"/>
                <a:ea typeface="Helvetica Neue" panose="02000503000000020004" pitchFamily="2" charset="0"/>
                <a:cs typeface="Arial" panose="020B0604020202020204" pitchFamily="34" charset="0"/>
                <a:sym typeface="Lato"/>
              </a:rPr>
              <a:t>Using the resources</a:t>
            </a:r>
          </a:p>
        </p:txBody>
      </p:sp>
    </p:spTree>
    <p:extLst>
      <p:ext uri="{BB962C8B-B14F-4D97-AF65-F5344CB8AC3E}">
        <p14:creationId xmlns:p14="http://schemas.microsoft.com/office/powerpoint/2010/main" val="2531502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D1DFB5EB-95A0-4A61-B600-2CA507C795C7}"/>
              </a:ext>
            </a:extLst>
          </p:cNvPr>
          <p:cNvSpPr/>
          <p:nvPr/>
        </p:nvSpPr>
        <p:spPr>
          <a:xfrm>
            <a:off x="494880" y="1535280"/>
            <a:ext cx="3735658" cy="1583714"/>
          </a:xfrm>
          <a:prstGeom prst="roundRect">
            <a:avLst/>
          </a:prstGeom>
          <a:solidFill>
            <a:srgbClr val="B9DBF5"/>
          </a:solidFill>
          <a:ln w="28575">
            <a:solidFill>
              <a:srgbClr val="38BE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Oxfordshire's new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rPr>
              <a:t>careers platform</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hlinkClick r:id="rId3"/>
              </a:rPr>
              <a:t>Find Your Future</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 is the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rPr>
              <a:t>next step </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for you to find out more and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rPr>
              <a:t>plan your future </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here in Oxfordshire.   </a:t>
            </a:r>
          </a:p>
        </p:txBody>
      </p:sp>
      <p:sp>
        <p:nvSpPr>
          <p:cNvPr id="15" name="Shape 114">
            <a:extLst>
              <a:ext uri="{FF2B5EF4-FFF2-40B4-BE49-F238E27FC236}">
                <a16:creationId xmlns:a16="http://schemas.microsoft.com/office/drawing/2014/main" id="{B826E480-9D2D-4565-824B-87C1121E9D97}"/>
              </a:ext>
            </a:extLst>
          </p:cNvPr>
          <p:cNvSpPr/>
          <p:nvPr/>
        </p:nvSpPr>
        <p:spPr>
          <a:xfrm>
            <a:off x="780384" y="196548"/>
            <a:ext cx="8001569" cy="538608"/>
          </a:xfrm>
          <a:prstGeom prst="rect">
            <a:avLst/>
          </a:prstGeom>
          <a:noFill/>
          <a:ln>
            <a:noFill/>
          </a:ln>
        </p:spPr>
        <p:txBody>
          <a:bodyPr lIns="91425" tIns="45700" rIns="91425" bIns="45700" anchor="ctr" anchorCtr="0">
            <a:noAutofit/>
          </a:bodyPr>
          <a:lstStyle/>
          <a:p>
            <a:pPr>
              <a:buSzPct val="25000"/>
            </a:pPr>
            <a:r>
              <a:rPr lang="en-GB" sz="2400" b="1" dirty="0">
                <a:latin typeface="Century Gothic" panose="020B0502020202020204" pitchFamily="34" charset="0"/>
                <a:ea typeface="Helvetica Neue" panose="02000503000000020004" pitchFamily="2" charset="0"/>
                <a:cs typeface="Arial" panose="020B0604020202020204" pitchFamily="34" charset="0"/>
                <a:sym typeface="Lato"/>
              </a:rPr>
              <a:t>Finding help &amp; information</a:t>
            </a:r>
          </a:p>
        </p:txBody>
      </p:sp>
      <p:pic>
        <p:nvPicPr>
          <p:cNvPr id="19" name="Picture 18" descr="Logo&#10;&#10;Description automatically generated">
            <a:extLst>
              <a:ext uri="{FF2B5EF4-FFF2-40B4-BE49-F238E27FC236}">
                <a16:creationId xmlns:a16="http://schemas.microsoft.com/office/drawing/2014/main" id="{3D2CAFAF-3058-4F21-96AE-CC7792036AB1}"/>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6695819" y="-138689"/>
            <a:ext cx="2556336" cy="1202097"/>
          </a:xfrm>
          <a:prstGeom prst="rect">
            <a:avLst/>
          </a:prstGeom>
        </p:spPr>
      </p:pic>
      <p:sp>
        <p:nvSpPr>
          <p:cNvPr id="21" name="Pentagon 20">
            <a:extLst>
              <a:ext uri="{FF2B5EF4-FFF2-40B4-BE49-F238E27FC236}">
                <a16:creationId xmlns:a16="http://schemas.microsoft.com/office/drawing/2014/main" id="{FADEB494-AAD6-4796-93DC-90C2AFCD4CC8}"/>
              </a:ext>
            </a:extLst>
          </p:cNvPr>
          <p:cNvSpPr/>
          <p:nvPr/>
        </p:nvSpPr>
        <p:spPr>
          <a:xfrm>
            <a:off x="-9800" y="199516"/>
            <a:ext cx="758663" cy="538608"/>
          </a:xfrm>
          <a:prstGeom prst="homePlate">
            <a:avLst/>
          </a:prstGeom>
          <a:solidFill>
            <a:srgbClr val="2622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a:solidFill>
                <a:schemeClr val="bg1"/>
              </a:solidFill>
              <a:latin typeface="Century Gothic" panose="020B0502020202020204" pitchFamily="34" charset="0"/>
              <a:ea typeface="Helvetica Neue" panose="02000503000000020004" pitchFamily="2" charset="0"/>
              <a:cs typeface="Helvetica Neue" panose="02000503000000020004" pitchFamily="2" charset="0"/>
            </a:endParaRPr>
          </a:p>
        </p:txBody>
      </p:sp>
      <p:pic>
        <p:nvPicPr>
          <p:cNvPr id="23" name="Graphic 22" descr="Badge Question Mark with solid fill">
            <a:extLst>
              <a:ext uri="{FF2B5EF4-FFF2-40B4-BE49-F238E27FC236}">
                <a16:creationId xmlns:a16="http://schemas.microsoft.com/office/drawing/2014/main" id="{3C5736E4-4053-4B53-B521-90790C751EF6}"/>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193055"/>
            <a:ext cx="538608" cy="538608"/>
          </a:xfrm>
          <a:prstGeom prst="rect">
            <a:avLst/>
          </a:prstGeom>
        </p:spPr>
      </p:pic>
      <p:pic>
        <p:nvPicPr>
          <p:cNvPr id="9" name="Picture 8">
            <a:hlinkClick r:id="rId3"/>
            <a:extLst>
              <a:ext uri="{FF2B5EF4-FFF2-40B4-BE49-F238E27FC236}">
                <a16:creationId xmlns:a16="http://schemas.microsoft.com/office/drawing/2014/main" id="{2B21D9E2-AA8A-472C-A3FB-4717C145073B}"/>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4572000" y="1398645"/>
            <a:ext cx="4107874" cy="185698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99FBEB48-1F07-9DF2-ECFD-BFC854540931}"/>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pic>
        <p:nvPicPr>
          <p:cNvPr id="5" name="Picture 4">
            <a:hlinkClick r:id="rId8"/>
            <a:extLst>
              <a:ext uri="{FF2B5EF4-FFF2-40B4-BE49-F238E27FC236}">
                <a16:creationId xmlns:a16="http://schemas.microsoft.com/office/drawing/2014/main" id="{696F710A-095F-12CC-BC00-2D36D8633604}"/>
              </a:ext>
            </a:extLst>
          </p:cNvPr>
          <p:cNvPicPr>
            <a:picLocks noChangeAspect="1"/>
          </p:cNvPicPr>
          <p:nvPr/>
        </p:nvPicPr>
        <p:blipFill>
          <a:blip r:embed="rId9"/>
          <a:stretch>
            <a:fillRect/>
          </a:stretch>
        </p:blipFill>
        <p:spPr>
          <a:xfrm>
            <a:off x="1508052" y="4607081"/>
            <a:ext cx="6127896" cy="1490939"/>
          </a:xfrm>
          <a:prstGeom prst="rect">
            <a:avLst/>
          </a:prstGeom>
        </p:spPr>
      </p:pic>
      <p:sp>
        <p:nvSpPr>
          <p:cNvPr id="8" name="Rectangle: Rounded Corners 7">
            <a:extLst>
              <a:ext uri="{FF2B5EF4-FFF2-40B4-BE49-F238E27FC236}">
                <a16:creationId xmlns:a16="http://schemas.microsoft.com/office/drawing/2014/main" id="{25CED60E-3008-323C-45F8-3BF8F2E0032C}"/>
              </a:ext>
            </a:extLst>
          </p:cNvPr>
          <p:cNvSpPr/>
          <p:nvPr/>
        </p:nvSpPr>
        <p:spPr>
          <a:xfrm>
            <a:off x="748863" y="3681020"/>
            <a:ext cx="7609421" cy="635853"/>
          </a:xfrm>
          <a:prstGeom prst="roundRect">
            <a:avLst/>
          </a:prstGeom>
          <a:solidFill>
            <a:srgbClr val="F2C704"/>
          </a:solidFill>
          <a:ln w="28575">
            <a:solidFill>
              <a:srgbClr val="38BEA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latin typeface="Century Gothic" panose="020B0502020202020204" pitchFamily="34" charset="0"/>
                <a:cs typeface="Arial" panose="020B0604020202020204" pitchFamily="34" charset="0"/>
              </a:rPr>
              <a:t>Navigate your way around the links by clicking on the logo.</a:t>
            </a:r>
          </a:p>
        </p:txBody>
      </p:sp>
    </p:spTree>
    <p:extLst>
      <p:ext uri="{BB962C8B-B14F-4D97-AF65-F5344CB8AC3E}">
        <p14:creationId xmlns:p14="http://schemas.microsoft.com/office/powerpoint/2010/main" val="2180839097"/>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10113</TotalTime>
  <Words>718</Words>
  <Application>Microsoft Office PowerPoint</Application>
  <PresentationFormat>On-screen Show (4:3)</PresentationFormat>
  <Paragraphs>71</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Century Gothic</vt:lpstr>
      <vt:lpstr>Office Theme</vt:lpstr>
      <vt:lpstr>How will learning a Modern Foreign Language help your future?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Jude Hadfield</dc:creator>
  <cp:lastModifiedBy>Lara Knauf</cp:lastModifiedBy>
  <cp:revision>77</cp:revision>
  <dcterms:created xsi:type="dcterms:W3CDTF">2021-01-18T09:44:21Z</dcterms:created>
  <dcterms:modified xsi:type="dcterms:W3CDTF">2023-11-10T08:17:23Z</dcterms:modified>
</cp:coreProperties>
</file>