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36" r:id="rId4"/>
    <p:sldMasterId id="2147483765" r:id="rId5"/>
  </p:sldMasterIdLst>
  <p:notesMasterIdLst>
    <p:notesMasterId r:id="rId25"/>
  </p:notesMasterIdLst>
  <p:sldIdLst>
    <p:sldId id="257" r:id="rId6"/>
    <p:sldId id="354" r:id="rId7"/>
    <p:sldId id="346" r:id="rId8"/>
    <p:sldId id="349" r:id="rId9"/>
    <p:sldId id="350" r:id="rId10"/>
    <p:sldId id="351" r:id="rId11"/>
    <p:sldId id="343" r:id="rId12"/>
    <p:sldId id="287" r:id="rId13"/>
    <p:sldId id="342" r:id="rId14"/>
    <p:sldId id="344" r:id="rId15"/>
    <p:sldId id="352" r:id="rId16"/>
    <p:sldId id="353" r:id="rId17"/>
    <p:sldId id="258" r:id="rId18"/>
    <p:sldId id="259" r:id="rId19"/>
    <p:sldId id="260" r:id="rId20"/>
    <p:sldId id="261" r:id="rId21"/>
    <p:sldId id="262" r:id="rId22"/>
    <p:sldId id="263" r:id="rId23"/>
    <p:sldId id="355" r:id="rId24"/>
  </p:sldIdLst>
  <p:sldSz cx="12192000" cy="6858000"/>
  <p:notesSz cx="6858000" cy="9144000"/>
  <p:defaultTex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guide id="3" pos="351" userDrawn="1">
          <p15:clr>
            <a:srgbClr val="A4A3A4"/>
          </p15:clr>
        </p15:guide>
        <p15:guide id="4" pos="7329" userDrawn="1">
          <p15:clr>
            <a:srgbClr val="A4A3A4"/>
          </p15:clr>
        </p15:guide>
        <p15:guide id="5" orient="horz" pos="1026" userDrawn="1">
          <p15:clr>
            <a:srgbClr val="A4A3A4"/>
          </p15:clr>
        </p15:guide>
        <p15:guide id="6" orient="horz" pos="890" userDrawn="1">
          <p15:clr>
            <a:srgbClr val="A4A3A4"/>
          </p15:clr>
        </p15:guide>
        <p15:guide id="7" orient="horz" pos="4156"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ndreou, Sally - Oxfordshire LEP" initials="AS-OL" lastIdx="1" clrIdx="0">
    <p:extLst>
      <p:ext uri="{19B8F6BF-5375-455C-9EA6-DF929625EA0E}">
        <p15:presenceInfo xmlns:p15="http://schemas.microsoft.com/office/powerpoint/2012/main" userId="S::we860970@Oxfordshire.gov.uk::513cbc33-5ba4-4ecd-b13b-fa98e85f0a5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9999"/>
    <a:srgbClr val="3FA38E"/>
    <a:srgbClr val="DBEFE5"/>
    <a:srgbClr val="46B69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81DEBE8-40F3-4A55-BD2E-A866BCD7E783}" v="61" dt="2023-06-27T18:00:27.08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55331" autoAdjust="0"/>
  </p:normalViewPr>
  <p:slideViewPr>
    <p:cSldViewPr snapToGrid="0">
      <p:cViewPr varScale="1">
        <p:scale>
          <a:sx n="37" d="100"/>
          <a:sy n="37" d="100"/>
        </p:scale>
        <p:origin x="1764" y="24"/>
      </p:cViewPr>
      <p:guideLst>
        <p:guide orient="horz" pos="2160"/>
        <p:guide pos="3840"/>
        <p:guide pos="351"/>
        <p:guide pos="7329"/>
        <p:guide orient="horz" pos="1026"/>
        <p:guide orient="horz" pos="890"/>
        <p:guide orient="horz" pos="4156"/>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commentAuthors" Target="commentAuthors.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31"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041437C-39B0-F84C-BE39-F66C1B67092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US"/>
          </a:p>
        </p:txBody>
      </p:sp>
      <p:sp>
        <p:nvSpPr>
          <p:cNvPr id="3" name="Date Placeholder 2">
            <a:extLst>
              <a:ext uri="{FF2B5EF4-FFF2-40B4-BE49-F238E27FC236}">
                <a16:creationId xmlns:a16="http://schemas.microsoft.com/office/drawing/2014/main" id="{E23BA6D5-BD91-7149-B91D-19FCAEA3DA53}"/>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065F8086-DB58-6B4C-ADE0-1CF05F7D9704}" type="datetimeFigureOut">
              <a:rPr lang="en-US"/>
              <a:pPr>
                <a:defRPr/>
              </a:pPr>
              <a:t>9/6/2023</a:t>
            </a:fld>
            <a:endParaRPr lang="en-US"/>
          </a:p>
        </p:txBody>
      </p:sp>
      <p:sp>
        <p:nvSpPr>
          <p:cNvPr id="4" name="Slide Image Placeholder 3">
            <a:extLst>
              <a:ext uri="{FF2B5EF4-FFF2-40B4-BE49-F238E27FC236}">
                <a16:creationId xmlns:a16="http://schemas.microsoft.com/office/drawing/2014/main" id="{5F6DE7D9-BA1A-5547-B097-60A5B85FFF67}"/>
              </a:ext>
            </a:extLst>
          </p:cNvPr>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1AB5A7DA-50FE-1F44-8977-807F6780337F}"/>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508AC404-E737-1D4E-89D3-AB359C273642}"/>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US"/>
          </a:p>
        </p:txBody>
      </p:sp>
      <p:sp>
        <p:nvSpPr>
          <p:cNvPr id="7" name="Slide Number Placeholder 6">
            <a:extLst>
              <a:ext uri="{FF2B5EF4-FFF2-40B4-BE49-F238E27FC236}">
                <a16:creationId xmlns:a16="http://schemas.microsoft.com/office/drawing/2014/main" id="{CB34C263-DC6C-2F40-A804-2DD9C4D9ECB6}"/>
              </a:ext>
            </a:extLst>
          </p:cNvPr>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eaLnBrk="1" fontAlgn="auto" hangingPunct="1">
              <a:spcBef>
                <a:spcPts val="0"/>
              </a:spcBef>
              <a:spcAft>
                <a:spcPts val="0"/>
              </a:spcAft>
              <a:defRPr sz="1200">
                <a:latin typeface="+mn-lt"/>
              </a:defRPr>
            </a:lvl1pPr>
          </a:lstStyle>
          <a:p>
            <a:pPr>
              <a:defRPr/>
            </a:pPr>
            <a:fld id="{2C013322-63D1-294E-8FD8-BD7AB25FC5A2}"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650" y="744538"/>
            <a:ext cx="6616700" cy="3722687"/>
          </a:xfrm>
        </p:spPr>
      </p:sp>
      <p:sp>
        <p:nvSpPr>
          <p:cNvPr id="3" name="Notes Placeholder 2"/>
          <p:cNvSpPr>
            <a:spLocks noGrp="1"/>
          </p:cNvSpPr>
          <p:nvPr>
            <p:ph type="body" idx="1"/>
          </p:nvPr>
        </p:nvSpPr>
        <p:spPr/>
        <p:txBody>
          <a:bodyPr/>
          <a:lstStyle/>
          <a:p>
            <a:endParaRPr lang="en-GB" sz="1100" dirty="0"/>
          </a:p>
        </p:txBody>
      </p:sp>
      <p:sp>
        <p:nvSpPr>
          <p:cNvPr id="4" name="Slide Number Placeholder 3"/>
          <p:cNvSpPr>
            <a:spLocks noGrp="1"/>
          </p:cNvSpPr>
          <p:nvPr>
            <p:ph type="sldNum" sz="quarter" idx="10"/>
          </p:nvPr>
        </p:nvSpPr>
        <p:spPr/>
        <p:txBody>
          <a:bodyPr/>
          <a:lstStyle/>
          <a:p>
            <a:pPr defTabSz="916869">
              <a:defRPr/>
            </a:pPr>
            <a:fld id="{0365A29D-C0B9-41C6-BEC0-29DFAAEEA45B}" type="slidenum">
              <a:rPr lang="en-GB">
                <a:solidFill>
                  <a:prstClr val="black"/>
                </a:solidFill>
                <a:latin typeface="Calibri"/>
              </a:rPr>
              <a:pPr defTabSz="916869">
                <a:defRPr/>
              </a:pPr>
              <a:t>1</a:t>
            </a:fld>
            <a:endParaRPr lang="en-GB">
              <a:solidFill>
                <a:prstClr val="black"/>
              </a:solidFill>
              <a:latin typeface="Calibri"/>
            </a:endParaRPr>
          </a:p>
        </p:txBody>
      </p:sp>
    </p:spTree>
    <p:extLst>
      <p:ext uri="{BB962C8B-B14F-4D97-AF65-F5344CB8AC3E}">
        <p14:creationId xmlns:p14="http://schemas.microsoft.com/office/powerpoint/2010/main" val="6963512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p:cNvSpPr>
            <a:spLocks noGrp="1" noRot="1" noChangeAspect="1" noTextEdit="1"/>
          </p:cNvSpPr>
          <p:nvPr>
            <p:ph type="sldImg"/>
          </p:nvPr>
        </p:nvSpPr>
        <p:spPr bwMode="auto">
          <a:xfrm>
            <a:off x="120650" y="744538"/>
            <a:ext cx="6616700" cy="3722687"/>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6387"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ltLang="en-US" sz="300" dirty="0"/>
          </a:p>
          <a:p>
            <a:endParaRPr lang="en-GB" sz="800" dirty="0"/>
          </a:p>
        </p:txBody>
      </p:sp>
      <p:sp>
        <p:nvSpPr>
          <p:cNvPr id="16388"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4956" indent="-286522">
              <a:defRPr>
                <a:solidFill>
                  <a:schemeClr val="tx1"/>
                </a:solidFill>
                <a:latin typeface="Arial" panose="020B0604020202020204" pitchFamily="34" charset="0"/>
                <a:ea typeface="MS PGothic" panose="020B0600070205080204" pitchFamily="34" charset="-128"/>
              </a:defRPr>
            </a:lvl2pPr>
            <a:lvl3pPr marL="1146086" indent="-229217">
              <a:defRPr>
                <a:solidFill>
                  <a:schemeClr val="tx1"/>
                </a:solidFill>
                <a:latin typeface="Arial" panose="020B0604020202020204" pitchFamily="34" charset="0"/>
                <a:ea typeface="MS PGothic" panose="020B0600070205080204" pitchFamily="34" charset="-128"/>
              </a:defRPr>
            </a:lvl3pPr>
            <a:lvl4pPr marL="1604521" indent="-229217">
              <a:defRPr>
                <a:solidFill>
                  <a:schemeClr val="tx1"/>
                </a:solidFill>
                <a:latin typeface="Arial" panose="020B0604020202020204" pitchFamily="34" charset="0"/>
                <a:ea typeface="MS PGothic" panose="020B0600070205080204" pitchFamily="34" charset="-128"/>
              </a:defRPr>
            </a:lvl4pPr>
            <a:lvl5pPr marL="2062955" indent="-229217">
              <a:defRPr>
                <a:solidFill>
                  <a:schemeClr val="tx1"/>
                </a:solidFill>
                <a:latin typeface="Arial" panose="020B0604020202020204" pitchFamily="34" charset="0"/>
                <a:ea typeface="MS PGothic" panose="020B0600070205080204" pitchFamily="34" charset="-128"/>
              </a:defRPr>
            </a:lvl5pPr>
            <a:lvl6pPr marL="2521389" indent="-229217"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9824" indent="-229217"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38258" indent="-229217"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96693" indent="-229217"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defTabSz="916869">
              <a:defRPr/>
            </a:pPr>
            <a:fld id="{FBB57E9B-B5BA-4261-B1EB-C366EA0EDEBB}" type="slidenum">
              <a:rPr lang="en-GB" altLang="en-US" sz="1800" kern="0">
                <a:solidFill>
                  <a:prstClr val="black"/>
                </a:solidFill>
              </a:rPr>
              <a:pPr defTabSz="916869">
                <a:defRPr/>
              </a:pPr>
              <a:t>18</a:t>
            </a:fld>
            <a:endParaRPr lang="en-GB" altLang="en-US" sz="1800" kern="0">
              <a:solidFill>
                <a:prstClr val="black"/>
              </a:solidFill>
            </a:endParaRPr>
          </a:p>
        </p:txBody>
      </p:sp>
    </p:spTree>
    <p:extLst>
      <p:ext uri="{BB962C8B-B14F-4D97-AF65-F5344CB8AC3E}">
        <p14:creationId xmlns:p14="http://schemas.microsoft.com/office/powerpoint/2010/main" val="15543734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GB" sz="1200" b="0" i="0" u="none" strike="noStrike" baseline="0" dirty="0">
              <a:solidFill>
                <a:srgbClr val="000000"/>
              </a:solidFill>
              <a:latin typeface="Open Sans" panose="020B0606030504020204" pitchFamily="34" charset="0"/>
            </a:endParaRPr>
          </a:p>
          <a:p>
            <a:pPr marL="228600" indent="-228600">
              <a:buAutoNum type="arabicParenR"/>
            </a:pPr>
            <a:endParaRPr lang="en-GB" sz="1200" b="0" i="0" u="none" strike="noStrike" baseline="0" dirty="0">
              <a:solidFill>
                <a:srgbClr val="000000"/>
              </a:solidFill>
              <a:latin typeface="Open Sans" panose="020B0606030504020204" pitchFamily="34" charset="0"/>
            </a:endParaRPr>
          </a:p>
          <a:p>
            <a:endParaRPr lang="en-GB" dirty="0"/>
          </a:p>
        </p:txBody>
      </p:sp>
      <p:sp>
        <p:nvSpPr>
          <p:cNvPr id="4" name="Slide Number Placeholder 3"/>
          <p:cNvSpPr>
            <a:spLocks noGrp="1"/>
          </p:cNvSpPr>
          <p:nvPr>
            <p:ph type="sldNum" sz="quarter" idx="5"/>
          </p:nvPr>
        </p:nvSpPr>
        <p:spPr/>
        <p:txBody>
          <a:bodyPr/>
          <a:lstStyle/>
          <a:p>
            <a:fld id="{F8D81B7C-BC5E-4E16-B045-EB0A45CAAF61}" type="slidenum">
              <a:rPr lang="en-GB" smtClean="0"/>
              <a:t>8</a:t>
            </a:fld>
            <a:endParaRPr lang="en-GB"/>
          </a:p>
        </p:txBody>
      </p:sp>
    </p:spTree>
    <p:extLst>
      <p:ext uri="{BB962C8B-B14F-4D97-AF65-F5344CB8AC3E}">
        <p14:creationId xmlns:p14="http://schemas.microsoft.com/office/powerpoint/2010/main" val="31567433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a:defRPr/>
            </a:pPr>
            <a:fld id="{2C013322-63D1-294E-8FD8-BD7AB25FC5A2}" type="slidenum">
              <a:rPr lang="en-US" smtClean="0"/>
              <a:pPr>
                <a:defRPr/>
              </a:pPr>
              <a:t>9</a:t>
            </a:fld>
            <a:endParaRPr lang="en-US"/>
          </a:p>
        </p:txBody>
      </p:sp>
    </p:spTree>
    <p:extLst>
      <p:ext uri="{BB962C8B-B14F-4D97-AF65-F5344CB8AC3E}">
        <p14:creationId xmlns:p14="http://schemas.microsoft.com/office/powerpoint/2010/main" val="40272995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a:defRPr/>
            </a:pPr>
            <a:fld id="{2C013322-63D1-294E-8FD8-BD7AB25FC5A2}" type="slidenum">
              <a:rPr lang="en-US" smtClean="0"/>
              <a:pPr>
                <a:defRPr/>
              </a:pPr>
              <a:t>12</a:t>
            </a:fld>
            <a:endParaRPr lang="en-US"/>
          </a:p>
        </p:txBody>
      </p:sp>
    </p:spTree>
    <p:extLst>
      <p:ext uri="{BB962C8B-B14F-4D97-AF65-F5344CB8AC3E}">
        <p14:creationId xmlns:p14="http://schemas.microsoft.com/office/powerpoint/2010/main" val="24472620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650" y="744538"/>
            <a:ext cx="6616700" cy="3722687"/>
          </a:xfrm>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0365A29D-C0B9-41C6-BEC0-29DFAAEEA45B}" type="slidenum">
              <a:rPr lang="en-GB" smtClean="0"/>
              <a:pPr/>
              <a:t>13</a:t>
            </a:fld>
            <a:endParaRPr lang="en-GB"/>
          </a:p>
        </p:txBody>
      </p:sp>
    </p:spTree>
    <p:extLst>
      <p:ext uri="{BB962C8B-B14F-4D97-AF65-F5344CB8AC3E}">
        <p14:creationId xmlns:p14="http://schemas.microsoft.com/office/powerpoint/2010/main" val="40651387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dirty="0">
              <a:latin typeface="+mn-lt"/>
            </a:endParaRPr>
          </a:p>
        </p:txBody>
      </p:sp>
      <p:sp>
        <p:nvSpPr>
          <p:cNvPr id="4" name="Slide Number Placeholder 3"/>
          <p:cNvSpPr>
            <a:spLocks noGrp="1"/>
          </p:cNvSpPr>
          <p:nvPr>
            <p:ph type="sldNum" sz="quarter" idx="5"/>
          </p:nvPr>
        </p:nvSpPr>
        <p:spPr/>
        <p:txBody>
          <a:bodyPr/>
          <a:lstStyle/>
          <a:p>
            <a:fld id="{0365A29D-C0B9-41C6-BEC0-29DFAAEEA45B}" type="slidenum">
              <a:rPr lang="en-GB" smtClean="0"/>
              <a:pPr/>
              <a:t>14</a:t>
            </a:fld>
            <a:endParaRPr lang="en-GB"/>
          </a:p>
        </p:txBody>
      </p:sp>
    </p:spTree>
    <p:extLst>
      <p:ext uri="{BB962C8B-B14F-4D97-AF65-F5344CB8AC3E}">
        <p14:creationId xmlns:p14="http://schemas.microsoft.com/office/powerpoint/2010/main" val="14061723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650" y="744538"/>
            <a:ext cx="6616700" cy="3722687"/>
          </a:xfrm>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GB" sz="1200" b="0" kern="1200" baseline="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defTabSz="916869">
              <a:defRPr/>
            </a:pPr>
            <a:fld id="{A6AF8213-08AA-4A42-BD7E-4CC9E6DE6257}" type="slidenum">
              <a:rPr lang="en-US">
                <a:solidFill>
                  <a:prstClr val="black"/>
                </a:solidFill>
                <a:latin typeface="Calibri"/>
              </a:rPr>
              <a:pPr defTabSz="916869">
                <a:defRPr/>
              </a:pPr>
              <a:t>15</a:t>
            </a:fld>
            <a:endParaRPr lang="en-US">
              <a:solidFill>
                <a:prstClr val="black"/>
              </a:solidFill>
              <a:latin typeface="Calibri"/>
            </a:endParaRPr>
          </a:p>
        </p:txBody>
      </p:sp>
    </p:spTree>
    <p:extLst>
      <p:ext uri="{BB962C8B-B14F-4D97-AF65-F5344CB8AC3E}">
        <p14:creationId xmlns:p14="http://schemas.microsoft.com/office/powerpoint/2010/main" val="34297041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GB" sz="120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605F26-C9CD-4BFE-BE5E-69BB28F8283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284809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650" y="744538"/>
            <a:ext cx="6616700" cy="3722687"/>
          </a:xfrm>
        </p:spPr>
      </p:sp>
      <p:sp>
        <p:nvSpPr>
          <p:cNvPr id="3" name="Notes Placeholder 2"/>
          <p:cNvSpPr>
            <a:spLocks noGrp="1"/>
          </p:cNvSpPr>
          <p:nvPr>
            <p:ph type="body" idx="1"/>
          </p:nvPr>
        </p:nvSpPr>
        <p:spPr/>
        <p:txBody>
          <a:bodyPr/>
          <a:lstStyle/>
          <a:p>
            <a:pPr marL="171913" indent="-171913">
              <a:buFont typeface="Arial" panose="020B0604020202020204" pitchFamily="34" charset="0"/>
              <a:buChar char="•"/>
            </a:pPr>
            <a:endParaRPr lang="en-GB" dirty="0"/>
          </a:p>
          <a:p>
            <a:endParaRPr lang="en-GB" dirty="0"/>
          </a:p>
        </p:txBody>
      </p:sp>
      <p:sp>
        <p:nvSpPr>
          <p:cNvPr id="4" name="Slide Number Placeholder 3"/>
          <p:cNvSpPr>
            <a:spLocks noGrp="1"/>
          </p:cNvSpPr>
          <p:nvPr>
            <p:ph type="sldNum" sz="quarter" idx="10"/>
          </p:nvPr>
        </p:nvSpPr>
        <p:spPr/>
        <p:txBody>
          <a:bodyPr/>
          <a:lstStyle/>
          <a:p>
            <a:pPr defTabSz="916869">
              <a:defRPr/>
            </a:pPr>
            <a:fld id="{A6AF8213-08AA-4A42-BD7E-4CC9E6DE6257}" type="slidenum">
              <a:rPr lang="en-US">
                <a:solidFill>
                  <a:prstClr val="black"/>
                </a:solidFill>
                <a:latin typeface="Calibri"/>
              </a:rPr>
              <a:pPr defTabSz="916869">
                <a:defRPr/>
              </a:pPr>
              <a:t>17</a:t>
            </a:fld>
            <a:endParaRPr lang="en-US">
              <a:solidFill>
                <a:prstClr val="black"/>
              </a:solidFill>
              <a:latin typeface="Calibri"/>
            </a:endParaRPr>
          </a:p>
        </p:txBody>
      </p:sp>
    </p:spTree>
    <p:extLst>
      <p:ext uri="{BB962C8B-B14F-4D97-AF65-F5344CB8AC3E}">
        <p14:creationId xmlns:p14="http://schemas.microsoft.com/office/powerpoint/2010/main" val="206499029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2.xml"/><Relationship Id="rId4" Type="http://schemas.openxmlformats.org/officeDocument/2006/relationships/image" Target="../media/image7.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eal">
    <p:bg>
      <p:bgPr>
        <a:solidFill>
          <a:schemeClr val="tx2"/>
        </a:solidFill>
        <a:effectLst/>
      </p:bgPr>
    </p:bg>
    <p:spTree>
      <p:nvGrpSpPr>
        <p:cNvPr id="1" name=""/>
        <p:cNvGrpSpPr/>
        <p:nvPr/>
      </p:nvGrpSpPr>
      <p:grpSpPr>
        <a:xfrm>
          <a:off x="0" y="0"/>
          <a:ext cx="0" cy="0"/>
          <a:chOff x="0" y="0"/>
          <a:chExt cx="0" cy="0"/>
        </a:xfrm>
      </p:grpSpPr>
      <p:pic>
        <p:nvPicPr>
          <p:cNvPr id="7" name="Picture 6" descr="A picture containing person, indoor, people&#10;&#10;Description automatically generated">
            <a:extLst>
              <a:ext uri="{FF2B5EF4-FFF2-40B4-BE49-F238E27FC236}">
                <a16:creationId xmlns:a16="http://schemas.microsoft.com/office/drawing/2014/main" id="{2133D28F-B628-064E-9ED8-E37FEB4DC45D}"/>
              </a:ext>
            </a:extLst>
          </p:cNvPr>
          <p:cNvPicPr>
            <a:picLocks noChangeAspect="1"/>
          </p:cNvPicPr>
          <p:nvPr userDrawn="1"/>
        </p:nvPicPr>
        <p:blipFill rotWithShape="1">
          <a:blip r:embed="rId2"/>
          <a:srcRect r="23697"/>
          <a:stretch/>
        </p:blipFill>
        <p:spPr>
          <a:xfrm>
            <a:off x="4341593" y="-1"/>
            <a:ext cx="7850409" cy="6858000"/>
          </a:xfrm>
          <a:prstGeom prst="rect">
            <a:avLst/>
          </a:prstGeom>
        </p:spPr>
      </p:pic>
      <p:sp>
        <p:nvSpPr>
          <p:cNvPr id="2" name="Text Placeholder 7">
            <a:extLst>
              <a:ext uri="{FF2B5EF4-FFF2-40B4-BE49-F238E27FC236}">
                <a16:creationId xmlns:a16="http://schemas.microsoft.com/office/drawing/2014/main" id="{27AE5600-E644-C046-8EF6-4AD65CE92970}"/>
              </a:ext>
            </a:extLst>
          </p:cNvPr>
          <p:cNvSpPr>
            <a:spLocks noGrp="1"/>
          </p:cNvSpPr>
          <p:nvPr>
            <p:ph type="body" sz="quarter" idx="10" hasCustomPrompt="1"/>
          </p:nvPr>
        </p:nvSpPr>
        <p:spPr>
          <a:xfrm>
            <a:off x="648832" y="2833503"/>
            <a:ext cx="2996635" cy="835074"/>
          </a:xfrm>
          <a:prstGeom prst="rect">
            <a:avLst/>
          </a:prstGeom>
        </p:spPr>
        <p:txBody>
          <a:bodyPr/>
          <a:lstStyle>
            <a:lvl1pPr marL="0" indent="0">
              <a:buNone/>
              <a:defRPr sz="2192" b="1">
                <a:solidFill>
                  <a:schemeClr val="bg1"/>
                </a:solidFill>
                <a:latin typeface="Lato" panose="020F0502020204030203" pitchFamily="34" charset="0"/>
                <a:ea typeface="Lato" panose="020F0502020204030203" pitchFamily="34" charset="0"/>
                <a:cs typeface="Lato" panose="020F0502020204030203" pitchFamily="34" charset="0"/>
              </a:defRPr>
            </a:lvl1pPr>
          </a:lstStyle>
          <a:p>
            <a:pPr lvl="0"/>
            <a:r>
              <a:rPr lang="en-US"/>
              <a:t>Presentation title </a:t>
            </a:r>
          </a:p>
        </p:txBody>
      </p:sp>
      <p:sp>
        <p:nvSpPr>
          <p:cNvPr id="3" name="Text Placeholder 7">
            <a:extLst>
              <a:ext uri="{FF2B5EF4-FFF2-40B4-BE49-F238E27FC236}">
                <a16:creationId xmlns:a16="http://schemas.microsoft.com/office/drawing/2014/main" id="{E3571FD0-D256-D646-9620-651C8420E887}"/>
              </a:ext>
            </a:extLst>
          </p:cNvPr>
          <p:cNvSpPr>
            <a:spLocks noGrp="1"/>
          </p:cNvSpPr>
          <p:nvPr>
            <p:ph type="body" sz="quarter" idx="11" hasCustomPrompt="1"/>
          </p:nvPr>
        </p:nvSpPr>
        <p:spPr>
          <a:xfrm>
            <a:off x="648832" y="3857799"/>
            <a:ext cx="2996635" cy="565731"/>
          </a:xfrm>
          <a:prstGeom prst="rect">
            <a:avLst/>
          </a:prstGeom>
        </p:spPr>
        <p:txBody>
          <a:bodyPr/>
          <a:lstStyle>
            <a:lvl1pPr marL="0" marR="0" indent="0" algn="l" defTabSz="742857" rtl="0" eaLnBrk="1" fontAlgn="auto" latinLnBrk="0" hangingPunct="1">
              <a:lnSpc>
                <a:spcPct val="90000"/>
              </a:lnSpc>
              <a:spcBef>
                <a:spcPts val="813"/>
              </a:spcBef>
              <a:spcAft>
                <a:spcPts val="0"/>
              </a:spcAft>
              <a:buClrTx/>
              <a:buSzTx/>
              <a:buFont typeface="Arial" panose="020B0604020202020204" pitchFamily="34" charset="0"/>
              <a:buNone/>
              <a:tabLst/>
              <a:defRPr sz="986" b="0">
                <a:solidFill>
                  <a:schemeClr val="bg1"/>
                </a:solidFill>
                <a:latin typeface="Lato" panose="020F0502020204030203" pitchFamily="34" charset="0"/>
                <a:ea typeface="Lato" panose="020F0502020204030203" pitchFamily="34" charset="0"/>
                <a:cs typeface="Lato" panose="020F0502020204030203" pitchFamily="34" charset="0"/>
              </a:defRPr>
            </a:lvl1pPr>
          </a:lstStyle>
          <a:p>
            <a:pPr marL="0" marR="0" lvl="0" indent="0" algn="l" defTabSz="742857" rtl="0" eaLnBrk="1" fontAlgn="auto" latinLnBrk="0" hangingPunct="1">
              <a:lnSpc>
                <a:spcPct val="90000"/>
              </a:lnSpc>
              <a:spcBef>
                <a:spcPts val="813"/>
              </a:spcBef>
              <a:spcAft>
                <a:spcPts val="0"/>
              </a:spcAft>
              <a:buClrTx/>
              <a:buSzTx/>
              <a:buFont typeface="Arial" panose="020B0604020202020204" pitchFamily="34" charset="0"/>
              <a:buNone/>
              <a:tabLst/>
              <a:defRPr/>
            </a:pPr>
            <a:r>
              <a:rPr lang="en-US"/>
              <a:t>[day]/[month]/[year]</a:t>
            </a:r>
          </a:p>
        </p:txBody>
      </p:sp>
      <p:pic>
        <p:nvPicPr>
          <p:cNvPr id="5" name="Picture 4">
            <a:extLst>
              <a:ext uri="{FF2B5EF4-FFF2-40B4-BE49-F238E27FC236}">
                <a16:creationId xmlns:a16="http://schemas.microsoft.com/office/drawing/2014/main" id="{2D4DE712-5739-3442-B7D7-A6D95C423B8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065328" y="654661"/>
            <a:ext cx="1368161" cy="558752"/>
          </a:xfrm>
          <a:prstGeom prst="rect">
            <a:avLst/>
          </a:prstGeom>
        </p:spPr>
      </p:pic>
    </p:spTree>
    <p:extLst>
      <p:ext uri="{BB962C8B-B14F-4D97-AF65-F5344CB8AC3E}">
        <p14:creationId xmlns:p14="http://schemas.microsoft.com/office/powerpoint/2010/main" val="20769486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MASTER TITLE STYLE</a:t>
            </a:r>
          </a:p>
        </p:txBody>
      </p:sp>
      <p:sp>
        <p:nvSpPr>
          <p:cNvPr id="3" name="Footer Placeholder 3">
            <a:extLst>
              <a:ext uri="{FF2B5EF4-FFF2-40B4-BE49-F238E27FC236}">
                <a16:creationId xmlns:a16="http://schemas.microsoft.com/office/drawing/2014/main" id="{94A757C2-897F-B44F-990B-A22C5D24C634}"/>
              </a:ext>
            </a:extLst>
          </p:cNvPr>
          <p:cNvSpPr>
            <a:spLocks noGrp="1"/>
          </p:cNvSpPr>
          <p:nvPr>
            <p:ph type="ftr" sz="quarter" idx="10"/>
          </p:nvPr>
        </p:nvSpPr>
        <p:spPr/>
        <p:txBody>
          <a:bodyPr/>
          <a:lstStyle>
            <a:lvl1pPr>
              <a:defRPr/>
            </a:lvl1pPr>
          </a:lstStyle>
          <a:p>
            <a:pPr>
              <a:defRPr/>
            </a:pPr>
            <a:r>
              <a:rPr lang="en-US" dirty="0"/>
              <a:t>oxlepskills.co.uk</a:t>
            </a:r>
          </a:p>
        </p:txBody>
      </p:sp>
      <p:sp>
        <p:nvSpPr>
          <p:cNvPr id="4" name="Slide Number Placeholder 4">
            <a:extLst>
              <a:ext uri="{FF2B5EF4-FFF2-40B4-BE49-F238E27FC236}">
                <a16:creationId xmlns:a16="http://schemas.microsoft.com/office/drawing/2014/main" id="{4F8EA333-BD82-C44C-9376-EC732EE31E79}"/>
              </a:ext>
            </a:extLst>
          </p:cNvPr>
          <p:cNvSpPr>
            <a:spLocks noGrp="1"/>
          </p:cNvSpPr>
          <p:nvPr>
            <p:ph type="sldNum" sz="quarter" idx="11"/>
          </p:nvPr>
        </p:nvSpPr>
        <p:spPr/>
        <p:txBody>
          <a:bodyPr/>
          <a:lstStyle>
            <a:lvl1pPr>
              <a:defRPr/>
            </a:lvl1pPr>
          </a:lstStyle>
          <a:p>
            <a:pPr>
              <a:defRPr/>
            </a:pPr>
            <a:fld id="{38FBB0E8-BE6F-F04D-84D2-7188B782F6B1}" type="slidenum">
              <a:rPr lang="en-US"/>
              <a:pPr>
                <a:defRPr/>
              </a:pPr>
              <a:t>‹#›</a:t>
            </a:fld>
            <a:endParaRPr lang="en-US"/>
          </a:p>
        </p:txBody>
      </p:sp>
    </p:spTree>
    <p:extLst>
      <p:ext uri="{BB962C8B-B14F-4D97-AF65-F5344CB8AC3E}">
        <p14:creationId xmlns:p14="http://schemas.microsoft.com/office/powerpoint/2010/main" val="25544998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2">
            <a:extLst>
              <a:ext uri="{FF2B5EF4-FFF2-40B4-BE49-F238E27FC236}">
                <a16:creationId xmlns:a16="http://schemas.microsoft.com/office/drawing/2014/main" id="{BE3B8373-C11F-8647-9292-C8C0C945F683}"/>
              </a:ext>
            </a:extLst>
          </p:cNvPr>
          <p:cNvSpPr>
            <a:spLocks noGrp="1"/>
          </p:cNvSpPr>
          <p:nvPr>
            <p:ph type="ftr" sz="quarter" idx="10"/>
          </p:nvPr>
        </p:nvSpPr>
        <p:spPr/>
        <p:txBody>
          <a:bodyPr/>
          <a:lstStyle>
            <a:lvl1pPr>
              <a:defRPr/>
            </a:lvl1pPr>
          </a:lstStyle>
          <a:p>
            <a:pPr>
              <a:defRPr/>
            </a:pPr>
            <a:r>
              <a:rPr lang="en-US" dirty="0"/>
              <a:t>oxlepskills.co.uk</a:t>
            </a:r>
          </a:p>
        </p:txBody>
      </p:sp>
      <p:sp>
        <p:nvSpPr>
          <p:cNvPr id="3" name="Slide Number Placeholder 3">
            <a:extLst>
              <a:ext uri="{FF2B5EF4-FFF2-40B4-BE49-F238E27FC236}">
                <a16:creationId xmlns:a16="http://schemas.microsoft.com/office/drawing/2014/main" id="{B549B76A-BFF8-9A46-8529-E7B29CA98729}"/>
              </a:ext>
            </a:extLst>
          </p:cNvPr>
          <p:cNvSpPr>
            <a:spLocks noGrp="1"/>
          </p:cNvSpPr>
          <p:nvPr>
            <p:ph type="sldNum" sz="quarter" idx="11"/>
          </p:nvPr>
        </p:nvSpPr>
        <p:spPr/>
        <p:txBody>
          <a:bodyPr/>
          <a:lstStyle>
            <a:lvl1pPr>
              <a:defRPr/>
            </a:lvl1pPr>
          </a:lstStyle>
          <a:p>
            <a:pPr>
              <a:defRPr/>
            </a:pPr>
            <a:fld id="{F52F0330-250E-AA46-88B8-05CAEB91F3D3}" type="slidenum">
              <a:rPr lang="en-US"/>
              <a:pPr>
                <a:defRPr/>
              </a:pPr>
              <a:t>‹#›</a:t>
            </a:fld>
            <a:endParaRPr lang="en-US"/>
          </a:p>
        </p:txBody>
      </p:sp>
    </p:spTree>
    <p:extLst>
      <p:ext uri="{BB962C8B-B14F-4D97-AF65-F5344CB8AC3E}">
        <p14:creationId xmlns:p14="http://schemas.microsoft.com/office/powerpoint/2010/main" val="20661613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CE37B4-C914-4A0A-8672-17E7229AD838}"/>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319694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lue">
    <p:bg>
      <p:bgPr>
        <a:solidFill>
          <a:schemeClr val="bg2"/>
        </a:solidFill>
        <a:effectLst/>
      </p:bgPr>
    </p:bg>
    <p:spTree>
      <p:nvGrpSpPr>
        <p:cNvPr id="1" name=""/>
        <p:cNvGrpSpPr/>
        <p:nvPr/>
      </p:nvGrpSpPr>
      <p:grpSpPr>
        <a:xfrm>
          <a:off x="0" y="0"/>
          <a:ext cx="0" cy="0"/>
          <a:chOff x="0" y="0"/>
          <a:chExt cx="0" cy="0"/>
        </a:xfrm>
      </p:grpSpPr>
      <p:sp>
        <p:nvSpPr>
          <p:cNvPr id="2" name="Text Placeholder 7">
            <a:extLst>
              <a:ext uri="{FF2B5EF4-FFF2-40B4-BE49-F238E27FC236}">
                <a16:creationId xmlns:a16="http://schemas.microsoft.com/office/drawing/2014/main" id="{9B4E0F1D-A235-084C-B72F-C254B84433D0}"/>
              </a:ext>
            </a:extLst>
          </p:cNvPr>
          <p:cNvSpPr>
            <a:spLocks noGrp="1"/>
          </p:cNvSpPr>
          <p:nvPr>
            <p:ph type="body" sz="quarter" idx="10" hasCustomPrompt="1"/>
          </p:nvPr>
        </p:nvSpPr>
        <p:spPr>
          <a:xfrm>
            <a:off x="648832" y="2833503"/>
            <a:ext cx="2996635" cy="835074"/>
          </a:xfrm>
          <a:prstGeom prst="rect">
            <a:avLst/>
          </a:prstGeom>
        </p:spPr>
        <p:txBody>
          <a:bodyPr/>
          <a:lstStyle>
            <a:lvl1pPr marL="0" indent="0">
              <a:buNone/>
              <a:defRPr sz="2192" b="1">
                <a:solidFill>
                  <a:schemeClr val="bg1"/>
                </a:solidFill>
                <a:latin typeface="Lato" panose="020F0502020204030203" pitchFamily="34" charset="0"/>
                <a:ea typeface="Lato" panose="020F0502020204030203" pitchFamily="34" charset="0"/>
                <a:cs typeface="Lato" panose="020F0502020204030203" pitchFamily="34" charset="0"/>
              </a:defRPr>
            </a:lvl1pPr>
          </a:lstStyle>
          <a:p>
            <a:pPr lvl="0"/>
            <a:r>
              <a:rPr lang="en-US"/>
              <a:t>Presentation title </a:t>
            </a:r>
          </a:p>
        </p:txBody>
      </p:sp>
      <p:pic>
        <p:nvPicPr>
          <p:cNvPr id="9" name="Picture 8" descr="A picture containing person, computer, indoor, computer&#10;&#10;Description automatically generated">
            <a:extLst>
              <a:ext uri="{FF2B5EF4-FFF2-40B4-BE49-F238E27FC236}">
                <a16:creationId xmlns:a16="http://schemas.microsoft.com/office/drawing/2014/main" id="{7E365416-A15D-7942-94AA-FBEC1693F7AB}"/>
              </a:ext>
            </a:extLst>
          </p:cNvPr>
          <p:cNvPicPr>
            <a:picLocks noChangeAspect="1"/>
          </p:cNvPicPr>
          <p:nvPr userDrawn="1"/>
        </p:nvPicPr>
        <p:blipFill rotWithShape="1">
          <a:blip r:embed="rId2"/>
          <a:srcRect l="25923" b="29894"/>
          <a:stretch/>
        </p:blipFill>
        <p:spPr>
          <a:xfrm>
            <a:off x="4341591" y="0"/>
            <a:ext cx="10871124" cy="6858000"/>
          </a:xfrm>
          <a:prstGeom prst="rect">
            <a:avLst/>
          </a:prstGeom>
        </p:spPr>
      </p:pic>
      <p:sp>
        <p:nvSpPr>
          <p:cNvPr id="3" name="Text Placeholder 7">
            <a:extLst>
              <a:ext uri="{FF2B5EF4-FFF2-40B4-BE49-F238E27FC236}">
                <a16:creationId xmlns:a16="http://schemas.microsoft.com/office/drawing/2014/main" id="{FEE6C26A-3817-864E-9867-C15A9AE1F963}"/>
              </a:ext>
            </a:extLst>
          </p:cNvPr>
          <p:cNvSpPr>
            <a:spLocks noGrp="1"/>
          </p:cNvSpPr>
          <p:nvPr>
            <p:ph type="body" sz="quarter" idx="11" hasCustomPrompt="1"/>
          </p:nvPr>
        </p:nvSpPr>
        <p:spPr>
          <a:xfrm>
            <a:off x="648832" y="3857799"/>
            <a:ext cx="2996635" cy="565731"/>
          </a:xfrm>
          <a:prstGeom prst="rect">
            <a:avLst/>
          </a:prstGeom>
        </p:spPr>
        <p:txBody>
          <a:bodyPr/>
          <a:lstStyle>
            <a:lvl1pPr marL="0" marR="0" indent="0" algn="l" defTabSz="450462" rtl="0" eaLnBrk="1" fontAlgn="auto" latinLnBrk="0" hangingPunct="1">
              <a:lnSpc>
                <a:spcPct val="90000"/>
              </a:lnSpc>
              <a:spcBef>
                <a:spcPts val="492"/>
              </a:spcBef>
              <a:spcAft>
                <a:spcPts val="0"/>
              </a:spcAft>
              <a:buClrTx/>
              <a:buSzTx/>
              <a:buFont typeface="Arial" panose="020B0604020202020204" pitchFamily="34" charset="0"/>
              <a:buNone/>
              <a:tabLst/>
              <a:defRPr sz="986" b="0">
                <a:solidFill>
                  <a:schemeClr val="bg1"/>
                </a:solidFill>
                <a:latin typeface="Lato" panose="020F0502020204030203" pitchFamily="34" charset="0"/>
                <a:ea typeface="Lato" panose="020F0502020204030203" pitchFamily="34" charset="0"/>
                <a:cs typeface="Lato" panose="020F0502020204030203" pitchFamily="34" charset="0"/>
              </a:defRPr>
            </a:lvl1pPr>
          </a:lstStyle>
          <a:p>
            <a:pPr marL="0" marR="0" lvl="0" indent="0" algn="l" defTabSz="450462" rtl="0" eaLnBrk="1" fontAlgn="auto" latinLnBrk="0" hangingPunct="1">
              <a:lnSpc>
                <a:spcPct val="90000"/>
              </a:lnSpc>
              <a:spcBef>
                <a:spcPts val="492"/>
              </a:spcBef>
              <a:spcAft>
                <a:spcPts val="0"/>
              </a:spcAft>
              <a:buClrTx/>
              <a:buSzTx/>
              <a:buFont typeface="Arial" panose="020B0604020202020204" pitchFamily="34" charset="0"/>
              <a:buNone/>
              <a:tabLst/>
              <a:defRPr/>
            </a:pPr>
            <a:r>
              <a:rPr lang="en-US"/>
              <a:t>[day]/[month]/[year]</a:t>
            </a:r>
          </a:p>
          <a:p>
            <a:pPr lvl="0"/>
            <a:endParaRPr lang="en-US"/>
          </a:p>
        </p:txBody>
      </p:sp>
      <p:pic>
        <p:nvPicPr>
          <p:cNvPr id="5" name="Picture 4">
            <a:extLst>
              <a:ext uri="{FF2B5EF4-FFF2-40B4-BE49-F238E27FC236}">
                <a16:creationId xmlns:a16="http://schemas.microsoft.com/office/drawing/2014/main" id="{C9A3E9BF-4688-E943-B117-F582DB78DD4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065328" y="654661"/>
            <a:ext cx="1368161" cy="558752"/>
          </a:xfrm>
          <a:prstGeom prst="rect">
            <a:avLst/>
          </a:prstGeom>
        </p:spPr>
      </p:pic>
    </p:spTree>
    <p:extLst>
      <p:ext uri="{BB962C8B-B14F-4D97-AF65-F5344CB8AC3E}">
        <p14:creationId xmlns:p14="http://schemas.microsoft.com/office/powerpoint/2010/main" val="2310244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Purple">
    <p:bg>
      <p:bgPr>
        <a:solidFill>
          <a:schemeClr val="accent3"/>
        </a:solidFill>
        <a:effectLst/>
      </p:bgPr>
    </p:bg>
    <p:spTree>
      <p:nvGrpSpPr>
        <p:cNvPr id="1" name=""/>
        <p:cNvGrpSpPr/>
        <p:nvPr/>
      </p:nvGrpSpPr>
      <p:grpSpPr>
        <a:xfrm>
          <a:off x="0" y="0"/>
          <a:ext cx="0" cy="0"/>
          <a:chOff x="0" y="0"/>
          <a:chExt cx="0" cy="0"/>
        </a:xfrm>
      </p:grpSpPr>
      <p:pic>
        <p:nvPicPr>
          <p:cNvPr id="7" name="Picture 6" descr="A picture containing person, indoor, female, cooking&#10;&#10;Description automatically generated">
            <a:extLst>
              <a:ext uri="{FF2B5EF4-FFF2-40B4-BE49-F238E27FC236}">
                <a16:creationId xmlns:a16="http://schemas.microsoft.com/office/drawing/2014/main" id="{999FA192-2FE8-664A-8D20-B732637D806C}"/>
              </a:ext>
            </a:extLst>
          </p:cNvPr>
          <p:cNvPicPr>
            <a:picLocks noChangeAspect="1"/>
          </p:cNvPicPr>
          <p:nvPr userDrawn="1"/>
        </p:nvPicPr>
        <p:blipFill rotWithShape="1">
          <a:blip r:embed="rId2"/>
          <a:srcRect r="23762"/>
          <a:stretch/>
        </p:blipFill>
        <p:spPr>
          <a:xfrm>
            <a:off x="4341593" y="0"/>
            <a:ext cx="7850409" cy="6858000"/>
          </a:xfrm>
          <a:prstGeom prst="rect">
            <a:avLst/>
          </a:prstGeom>
        </p:spPr>
      </p:pic>
      <p:sp>
        <p:nvSpPr>
          <p:cNvPr id="2" name="Text Placeholder 7">
            <a:extLst>
              <a:ext uri="{FF2B5EF4-FFF2-40B4-BE49-F238E27FC236}">
                <a16:creationId xmlns:a16="http://schemas.microsoft.com/office/drawing/2014/main" id="{E120011A-20D4-474E-82BE-69C8CC2F0E64}"/>
              </a:ext>
            </a:extLst>
          </p:cNvPr>
          <p:cNvSpPr>
            <a:spLocks noGrp="1"/>
          </p:cNvSpPr>
          <p:nvPr>
            <p:ph type="body" sz="quarter" idx="10" hasCustomPrompt="1"/>
          </p:nvPr>
        </p:nvSpPr>
        <p:spPr>
          <a:xfrm>
            <a:off x="648832" y="2833503"/>
            <a:ext cx="2996635" cy="835074"/>
          </a:xfrm>
          <a:prstGeom prst="rect">
            <a:avLst/>
          </a:prstGeom>
        </p:spPr>
        <p:txBody>
          <a:bodyPr/>
          <a:lstStyle>
            <a:lvl1pPr marL="0" indent="0">
              <a:buNone/>
              <a:defRPr sz="2192" b="1">
                <a:solidFill>
                  <a:schemeClr val="bg1"/>
                </a:solidFill>
                <a:latin typeface="Lato" panose="020F0502020204030203" pitchFamily="34" charset="0"/>
                <a:ea typeface="Lato" panose="020F0502020204030203" pitchFamily="34" charset="0"/>
                <a:cs typeface="Lato" panose="020F0502020204030203" pitchFamily="34" charset="0"/>
              </a:defRPr>
            </a:lvl1pPr>
          </a:lstStyle>
          <a:p>
            <a:pPr lvl="0"/>
            <a:r>
              <a:rPr lang="en-US"/>
              <a:t>Presentation title </a:t>
            </a:r>
          </a:p>
        </p:txBody>
      </p:sp>
      <p:sp>
        <p:nvSpPr>
          <p:cNvPr id="3" name="Text Placeholder 7">
            <a:extLst>
              <a:ext uri="{FF2B5EF4-FFF2-40B4-BE49-F238E27FC236}">
                <a16:creationId xmlns:a16="http://schemas.microsoft.com/office/drawing/2014/main" id="{C02E21DC-0A81-5C43-9BC1-E28FF794F859}"/>
              </a:ext>
            </a:extLst>
          </p:cNvPr>
          <p:cNvSpPr>
            <a:spLocks noGrp="1"/>
          </p:cNvSpPr>
          <p:nvPr>
            <p:ph type="body" sz="quarter" idx="11" hasCustomPrompt="1"/>
          </p:nvPr>
        </p:nvSpPr>
        <p:spPr>
          <a:xfrm>
            <a:off x="648832" y="3857799"/>
            <a:ext cx="2996635" cy="565731"/>
          </a:xfrm>
          <a:prstGeom prst="rect">
            <a:avLst/>
          </a:prstGeom>
        </p:spPr>
        <p:txBody>
          <a:bodyPr/>
          <a:lstStyle>
            <a:lvl1pPr marL="0" marR="0" indent="0" algn="l" defTabSz="450462" rtl="0" eaLnBrk="1" fontAlgn="auto" latinLnBrk="0" hangingPunct="1">
              <a:lnSpc>
                <a:spcPct val="90000"/>
              </a:lnSpc>
              <a:spcBef>
                <a:spcPts val="492"/>
              </a:spcBef>
              <a:spcAft>
                <a:spcPts val="0"/>
              </a:spcAft>
              <a:buClrTx/>
              <a:buSzTx/>
              <a:buFont typeface="Arial" panose="020B0604020202020204" pitchFamily="34" charset="0"/>
              <a:buNone/>
              <a:tabLst/>
              <a:defRPr sz="986" b="0">
                <a:solidFill>
                  <a:schemeClr val="bg1"/>
                </a:solidFill>
                <a:latin typeface="Lato" panose="020F0502020204030203" pitchFamily="34" charset="0"/>
                <a:ea typeface="Lato" panose="020F0502020204030203" pitchFamily="34" charset="0"/>
                <a:cs typeface="Lato" panose="020F0502020204030203" pitchFamily="34" charset="0"/>
              </a:defRPr>
            </a:lvl1pPr>
          </a:lstStyle>
          <a:p>
            <a:pPr marL="0" marR="0" lvl="0" indent="0" algn="l" defTabSz="450462" rtl="0" eaLnBrk="1" fontAlgn="auto" latinLnBrk="0" hangingPunct="1">
              <a:lnSpc>
                <a:spcPct val="90000"/>
              </a:lnSpc>
              <a:spcBef>
                <a:spcPts val="492"/>
              </a:spcBef>
              <a:spcAft>
                <a:spcPts val="0"/>
              </a:spcAft>
              <a:buClrTx/>
              <a:buSzTx/>
              <a:buFont typeface="Arial" panose="020B0604020202020204" pitchFamily="34" charset="0"/>
              <a:buNone/>
              <a:tabLst/>
              <a:defRPr/>
            </a:pPr>
            <a:r>
              <a:rPr lang="en-US"/>
              <a:t>[day]/[month]/[year]</a:t>
            </a:r>
          </a:p>
        </p:txBody>
      </p:sp>
      <p:pic>
        <p:nvPicPr>
          <p:cNvPr id="5" name="Picture 4">
            <a:extLst>
              <a:ext uri="{FF2B5EF4-FFF2-40B4-BE49-F238E27FC236}">
                <a16:creationId xmlns:a16="http://schemas.microsoft.com/office/drawing/2014/main" id="{078F1AC1-3BEC-6044-8040-7D23B2008B9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065328" y="654661"/>
            <a:ext cx="1368161" cy="558752"/>
          </a:xfrm>
          <a:prstGeom prst="rect">
            <a:avLst/>
          </a:prstGeom>
        </p:spPr>
      </p:pic>
    </p:spTree>
    <p:extLst>
      <p:ext uri="{BB962C8B-B14F-4D97-AF65-F5344CB8AC3E}">
        <p14:creationId xmlns:p14="http://schemas.microsoft.com/office/powerpoint/2010/main" val="42469405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Green">
    <p:bg>
      <p:bgPr>
        <a:solidFill>
          <a:schemeClr val="accent5"/>
        </a:solidFill>
        <a:effectLst/>
      </p:bgPr>
    </p:bg>
    <p:spTree>
      <p:nvGrpSpPr>
        <p:cNvPr id="1" name=""/>
        <p:cNvGrpSpPr/>
        <p:nvPr/>
      </p:nvGrpSpPr>
      <p:grpSpPr>
        <a:xfrm>
          <a:off x="0" y="0"/>
          <a:ext cx="0" cy="0"/>
          <a:chOff x="0" y="0"/>
          <a:chExt cx="0" cy="0"/>
        </a:xfrm>
      </p:grpSpPr>
      <p:sp>
        <p:nvSpPr>
          <p:cNvPr id="2" name="Text Placeholder 7">
            <a:extLst>
              <a:ext uri="{FF2B5EF4-FFF2-40B4-BE49-F238E27FC236}">
                <a16:creationId xmlns:a16="http://schemas.microsoft.com/office/drawing/2014/main" id="{E120011A-20D4-474E-82BE-69C8CC2F0E64}"/>
              </a:ext>
            </a:extLst>
          </p:cNvPr>
          <p:cNvSpPr>
            <a:spLocks noGrp="1"/>
          </p:cNvSpPr>
          <p:nvPr>
            <p:ph type="body" sz="quarter" idx="10" hasCustomPrompt="1"/>
          </p:nvPr>
        </p:nvSpPr>
        <p:spPr>
          <a:xfrm>
            <a:off x="648832" y="2833503"/>
            <a:ext cx="2996635" cy="835074"/>
          </a:xfrm>
          <a:prstGeom prst="rect">
            <a:avLst/>
          </a:prstGeom>
        </p:spPr>
        <p:txBody>
          <a:bodyPr/>
          <a:lstStyle>
            <a:lvl1pPr marL="0" indent="0">
              <a:buNone/>
              <a:defRPr sz="2192" b="1">
                <a:solidFill>
                  <a:schemeClr val="bg1"/>
                </a:solidFill>
                <a:latin typeface="Lato" panose="020F0502020204030203" pitchFamily="34" charset="0"/>
                <a:ea typeface="Lato" panose="020F0502020204030203" pitchFamily="34" charset="0"/>
                <a:cs typeface="Lato" panose="020F0502020204030203" pitchFamily="34" charset="0"/>
              </a:defRPr>
            </a:lvl1pPr>
          </a:lstStyle>
          <a:p>
            <a:pPr lvl="0"/>
            <a:r>
              <a:rPr lang="en-US"/>
              <a:t>Presentation title </a:t>
            </a:r>
          </a:p>
        </p:txBody>
      </p:sp>
      <p:pic>
        <p:nvPicPr>
          <p:cNvPr id="9" name="Picture 8" descr="A picture containing person, preparing, working, cooking&#10;&#10;Description automatically generated">
            <a:extLst>
              <a:ext uri="{FF2B5EF4-FFF2-40B4-BE49-F238E27FC236}">
                <a16:creationId xmlns:a16="http://schemas.microsoft.com/office/drawing/2014/main" id="{23ED1BE4-2750-3A4C-BC30-ADF4E4159182}"/>
              </a:ext>
            </a:extLst>
          </p:cNvPr>
          <p:cNvPicPr>
            <a:picLocks noChangeAspect="1"/>
          </p:cNvPicPr>
          <p:nvPr userDrawn="1"/>
        </p:nvPicPr>
        <p:blipFill rotWithShape="1">
          <a:blip r:embed="rId2"/>
          <a:srcRect l="23215"/>
          <a:stretch/>
        </p:blipFill>
        <p:spPr>
          <a:xfrm>
            <a:off x="4341593" y="0"/>
            <a:ext cx="7899849" cy="6858000"/>
          </a:xfrm>
          <a:prstGeom prst="rect">
            <a:avLst/>
          </a:prstGeom>
        </p:spPr>
      </p:pic>
      <p:sp>
        <p:nvSpPr>
          <p:cNvPr id="3" name="Text Placeholder 7">
            <a:extLst>
              <a:ext uri="{FF2B5EF4-FFF2-40B4-BE49-F238E27FC236}">
                <a16:creationId xmlns:a16="http://schemas.microsoft.com/office/drawing/2014/main" id="{C02E21DC-0A81-5C43-9BC1-E28FF794F859}"/>
              </a:ext>
            </a:extLst>
          </p:cNvPr>
          <p:cNvSpPr>
            <a:spLocks noGrp="1"/>
          </p:cNvSpPr>
          <p:nvPr>
            <p:ph type="body" sz="quarter" idx="11" hasCustomPrompt="1"/>
          </p:nvPr>
        </p:nvSpPr>
        <p:spPr>
          <a:xfrm>
            <a:off x="648832" y="3857799"/>
            <a:ext cx="2996635" cy="565731"/>
          </a:xfrm>
          <a:prstGeom prst="rect">
            <a:avLst/>
          </a:prstGeom>
        </p:spPr>
        <p:txBody>
          <a:bodyPr/>
          <a:lstStyle>
            <a:lvl1pPr marL="0" marR="0" indent="0" algn="l" defTabSz="450462" rtl="0" eaLnBrk="1" fontAlgn="auto" latinLnBrk="0" hangingPunct="1">
              <a:lnSpc>
                <a:spcPct val="90000"/>
              </a:lnSpc>
              <a:spcBef>
                <a:spcPts val="492"/>
              </a:spcBef>
              <a:spcAft>
                <a:spcPts val="0"/>
              </a:spcAft>
              <a:buClrTx/>
              <a:buSzTx/>
              <a:buFont typeface="Arial" panose="020B0604020202020204" pitchFamily="34" charset="0"/>
              <a:buNone/>
              <a:tabLst/>
              <a:defRPr sz="986" b="0">
                <a:solidFill>
                  <a:schemeClr val="bg1"/>
                </a:solidFill>
                <a:latin typeface="Lato" panose="020F0502020204030203" pitchFamily="34" charset="0"/>
                <a:ea typeface="Lato" panose="020F0502020204030203" pitchFamily="34" charset="0"/>
                <a:cs typeface="Lato" panose="020F0502020204030203" pitchFamily="34" charset="0"/>
              </a:defRPr>
            </a:lvl1pPr>
          </a:lstStyle>
          <a:p>
            <a:pPr marL="0" marR="0" lvl="0" indent="0" algn="l" defTabSz="450462" rtl="0" eaLnBrk="1" fontAlgn="auto" latinLnBrk="0" hangingPunct="1">
              <a:lnSpc>
                <a:spcPct val="90000"/>
              </a:lnSpc>
              <a:spcBef>
                <a:spcPts val="492"/>
              </a:spcBef>
              <a:spcAft>
                <a:spcPts val="0"/>
              </a:spcAft>
              <a:buClrTx/>
              <a:buSzTx/>
              <a:buFont typeface="Arial" panose="020B0604020202020204" pitchFamily="34" charset="0"/>
              <a:buNone/>
              <a:tabLst/>
              <a:defRPr/>
            </a:pPr>
            <a:r>
              <a:rPr lang="en-US"/>
              <a:t>[day]/[month]/[year]</a:t>
            </a:r>
          </a:p>
        </p:txBody>
      </p:sp>
      <p:pic>
        <p:nvPicPr>
          <p:cNvPr id="5" name="Picture 4">
            <a:extLst>
              <a:ext uri="{FF2B5EF4-FFF2-40B4-BE49-F238E27FC236}">
                <a16:creationId xmlns:a16="http://schemas.microsoft.com/office/drawing/2014/main" id="{078F1AC1-3BEC-6044-8040-7D23B2008B9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065328" y="654661"/>
            <a:ext cx="1368161" cy="558752"/>
          </a:xfrm>
          <a:prstGeom prst="rect">
            <a:avLst/>
          </a:prstGeom>
        </p:spPr>
      </p:pic>
    </p:spTree>
    <p:extLst>
      <p:ext uri="{BB962C8B-B14F-4D97-AF65-F5344CB8AC3E}">
        <p14:creationId xmlns:p14="http://schemas.microsoft.com/office/powerpoint/2010/main" val="4653150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lum/>
          </a:blip>
          <a:srcRect/>
          <a:stretch>
            <a:fillRect t="-1000" b="-1000"/>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F4DCCAF-3EE8-7649-B9FB-1E5F7D3086F8}"/>
              </a:ext>
            </a:extLst>
          </p:cNvPr>
          <p:cNvSpPr/>
          <p:nvPr userDrawn="1"/>
        </p:nvSpPr>
        <p:spPr>
          <a:xfrm>
            <a:off x="152400" y="5849595"/>
            <a:ext cx="11887200" cy="965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p>
        </p:txBody>
      </p:sp>
      <p:grpSp>
        <p:nvGrpSpPr>
          <p:cNvPr id="6" name="Group 9">
            <a:extLst>
              <a:ext uri="{FF2B5EF4-FFF2-40B4-BE49-F238E27FC236}">
                <a16:creationId xmlns:a16="http://schemas.microsoft.com/office/drawing/2014/main" id="{FABC5BA1-52E2-624E-ACE0-BBB6B0D9F319}"/>
              </a:ext>
            </a:extLst>
          </p:cNvPr>
          <p:cNvGrpSpPr>
            <a:grpSpLocks/>
          </p:cNvGrpSpPr>
          <p:nvPr userDrawn="1"/>
        </p:nvGrpSpPr>
        <p:grpSpPr bwMode="auto">
          <a:xfrm>
            <a:off x="4402017" y="384175"/>
            <a:ext cx="3387969" cy="623888"/>
            <a:chOff x="3584575" y="311562"/>
            <a:chExt cx="2753947" cy="624891"/>
          </a:xfrm>
        </p:grpSpPr>
        <p:pic>
          <p:nvPicPr>
            <p:cNvPr id="7" name="Picture 13">
              <a:extLst>
                <a:ext uri="{FF2B5EF4-FFF2-40B4-BE49-F238E27FC236}">
                  <a16:creationId xmlns:a16="http://schemas.microsoft.com/office/drawing/2014/main" id="{6154FFC9-E92B-EF43-8B37-592AB4BF7D64}"/>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584575" y="311562"/>
              <a:ext cx="267419" cy="624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3">
              <a:extLst>
                <a:ext uri="{FF2B5EF4-FFF2-40B4-BE49-F238E27FC236}">
                  <a16:creationId xmlns:a16="http://schemas.microsoft.com/office/drawing/2014/main" id="{5301E37B-EC0C-7A4E-B362-5F7361056DC5}"/>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rot="10800000">
              <a:off x="6071103" y="311563"/>
              <a:ext cx="267419" cy="624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Title 1"/>
          <p:cNvSpPr>
            <a:spLocks noGrp="1"/>
          </p:cNvSpPr>
          <p:nvPr>
            <p:ph type="ctrTitle" hasCustomPrompt="1"/>
          </p:nvPr>
        </p:nvSpPr>
        <p:spPr>
          <a:xfrm>
            <a:off x="556848" y="1008405"/>
            <a:ext cx="10106464" cy="2495666"/>
          </a:xfrm>
        </p:spPr>
        <p:txBody>
          <a:bodyPr>
            <a:noAutofit/>
          </a:bodyPr>
          <a:lstStyle>
            <a:lvl1pPr algn="l">
              <a:defRPr sz="4500" b="1"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556847" y="3634740"/>
            <a:ext cx="11078308" cy="1623060"/>
          </a:xfrm>
        </p:spPr>
        <p:txBody>
          <a:bodyPr wrap="none">
            <a:noAutofit/>
          </a:bodyPr>
          <a:lstStyle>
            <a:lvl1pPr marL="0" indent="0" algn="l">
              <a:buNone/>
              <a:defRPr sz="2200" b="0" i="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9" name="Date Placeholder 3">
            <a:extLst>
              <a:ext uri="{FF2B5EF4-FFF2-40B4-BE49-F238E27FC236}">
                <a16:creationId xmlns:a16="http://schemas.microsoft.com/office/drawing/2014/main" id="{81534687-7E2A-7543-8F84-6A8EDF6016E7}"/>
              </a:ext>
            </a:extLst>
          </p:cNvPr>
          <p:cNvSpPr>
            <a:spLocks noGrp="1"/>
          </p:cNvSpPr>
          <p:nvPr>
            <p:ph type="dt" sz="half" idx="10"/>
          </p:nvPr>
        </p:nvSpPr>
        <p:spPr>
          <a:xfrm>
            <a:off x="566616" y="5884864"/>
            <a:ext cx="1778000" cy="365125"/>
          </a:xfrm>
          <a:prstGeom prst="rect">
            <a:avLst/>
          </a:prstGeom>
        </p:spPr>
        <p:txBody>
          <a:bodyPr lIns="0" tIns="0" rIns="0" bIns="0" anchor="b" anchorCtr="0"/>
          <a:lstStyle>
            <a:lvl1pPr>
              <a:defRPr sz="1400" b="1" i="0">
                <a:solidFill>
                  <a:srgbClr val="201F4B"/>
                </a:solidFill>
                <a:latin typeface="Arial" panose="020B0604020202020204" pitchFamily="34" charset="0"/>
                <a:cs typeface="Arial" panose="020B0604020202020204" pitchFamily="34" charset="0"/>
              </a:defRPr>
            </a:lvl1pPr>
          </a:lstStyle>
          <a:p>
            <a:pPr>
              <a:defRPr/>
            </a:pPr>
            <a:fld id="{6836B779-FA61-444B-92F4-E78C7E904321}" type="datetime1">
              <a:rPr lang="en-GB"/>
              <a:pPr>
                <a:defRPr/>
              </a:pPr>
              <a:t>06/09/2023</a:t>
            </a:fld>
            <a:endParaRPr lang="en-US"/>
          </a:p>
        </p:txBody>
      </p:sp>
      <p:sp>
        <p:nvSpPr>
          <p:cNvPr id="10" name="Footer Placeholder 4">
            <a:extLst>
              <a:ext uri="{FF2B5EF4-FFF2-40B4-BE49-F238E27FC236}">
                <a16:creationId xmlns:a16="http://schemas.microsoft.com/office/drawing/2014/main" id="{9BFE9F75-9D5F-D546-8608-2410A7CBC10D}"/>
              </a:ext>
            </a:extLst>
          </p:cNvPr>
          <p:cNvSpPr>
            <a:spLocks noGrp="1"/>
          </p:cNvSpPr>
          <p:nvPr>
            <p:ph type="ftr" sz="quarter" idx="11"/>
          </p:nvPr>
        </p:nvSpPr>
        <p:spPr>
          <a:xfrm>
            <a:off x="4038601" y="512764"/>
            <a:ext cx="4114800" cy="365125"/>
          </a:xfrm>
        </p:spPr>
        <p:txBody>
          <a:bodyPr/>
          <a:lstStyle>
            <a:lvl1pPr algn="ctr">
              <a:defRPr sz="1800" b="1" i="0">
                <a:solidFill>
                  <a:schemeClr val="bg1"/>
                </a:solidFill>
                <a:latin typeface="Arial" panose="020B0604020202020204" pitchFamily="34" charset="0"/>
                <a:cs typeface="Arial" panose="020B0604020202020204" pitchFamily="34" charset="0"/>
              </a:defRPr>
            </a:lvl1pPr>
          </a:lstStyle>
          <a:p>
            <a:pPr>
              <a:defRPr/>
            </a:pPr>
            <a:r>
              <a:rPr lang="en-GB" dirty="0"/>
              <a:t>oxlepskills.co.uk</a:t>
            </a:r>
          </a:p>
        </p:txBody>
      </p:sp>
      <p:pic>
        <p:nvPicPr>
          <p:cNvPr id="11" name="Picture 10" descr="A screenshot of a video game&#10;&#10;Description automatically generated with medium confidence">
            <a:extLst>
              <a:ext uri="{FF2B5EF4-FFF2-40B4-BE49-F238E27FC236}">
                <a16:creationId xmlns:a16="http://schemas.microsoft.com/office/drawing/2014/main" id="{657C22D3-23F5-4F52-BEF2-5E7C13864AAC}"/>
              </a:ext>
            </a:extLst>
          </p:cNvPr>
          <p:cNvPicPr>
            <a:picLocks noChangeAspect="1"/>
          </p:cNvPicPr>
          <p:nvPr userDrawn="1"/>
        </p:nvPicPr>
        <p:blipFill>
          <a:blip r:embed="rId4"/>
          <a:stretch>
            <a:fillRect/>
          </a:stretch>
        </p:blipFill>
        <p:spPr>
          <a:xfrm>
            <a:off x="5838735" y="5388469"/>
            <a:ext cx="6129809" cy="1230132"/>
          </a:xfrm>
          <a:prstGeom prst="rect">
            <a:avLst/>
          </a:prstGeom>
        </p:spPr>
      </p:pic>
    </p:spTree>
    <p:extLst>
      <p:ext uri="{BB962C8B-B14F-4D97-AF65-F5344CB8AC3E}">
        <p14:creationId xmlns:p14="http://schemas.microsoft.com/office/powerpoint/2010/main" val="27749075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56847" y="338241"/>
            <a:ext cx="11078308" cy="649396"/>
          </a:xfrm>
        </p:spPr>
        <p:txBody>
          <a:bodyPr/>
          <a:lstStyle/>
          <a:p>
            <a:r>
              <a:rPr lang="en-US" dirty="0"/>
              <a:t>CLICK TO EDIT MASTER TITLE STYLE</a:t>
            </a:r>
          </a:p>
        </p:txBody>
      </p:sp>
      <p:sp>
        <p:nvSpPr>
          <p:cNvPr id="3" name="Content Placeholder 2"/>
          <p:cNvSpPr>
            <a:spLocks noGrp="1"/>
          </p:cNvSpPr>
          <p:nvPr>
            <p:ph idx="1"/>
          </p:nvPr>
        </p:nvSpPr>
        <p:spPr>
          <a:xfrm>
            <a:off x="556847" y="1260630"/>
            <a:ext cx="11078308" cy="493443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4">
            <a:extLst>
              <a:ext uri="{FF2B5EF4-FFF2-40B4-BE49-F238E27FC236}">
                <a16:creationId xmlns:a16="http://schemas.microsoft.com/office/drawing/2014/main" id="{8B76208E-D12D-D142-B69D-39D09D3368EB}"/>
              </a:ext>
            </a:extLst>
          </p:cNvPr>
          <p:cNvSpPr>
            <a:spLocks noGrp="1"/>
          </p:cNvSpPr>
          <p:nvPr>
            <p:ph type="ftr" sz="quarter" idx="10"/>
          </p:nvPr>
        </p:nvSpPr>
        <p:spPr/>
        <p:txBody>
          <a:bodyPr/>
          <a:lstStyle>
            <a:lvl1pPr>
              <a:defRPr/>
            </a:lvl1pPr>
          </a:lstStyle>
          <a:p>
            <a:pPr>
              <a:defRPr/>
            </a:pPr>
            <a:r>
              <a:rPr lang="en-US" dirty="0"/>
              <a:t>oxlepskills.co.uk</a:t>
            </a:r>
          </a:p>
        </p:txBody>
      </p:sp>
      <p:sp>
        <p:nvSpPr>
          <p:cNvPr id="5" name="Slide Number Placeholder 5">
            <a:extLst>
              <a:ext uri="{FF2B5EF4-FFF2-40B4-BE49-F238E27FC236}">
                <a16:creationId xmlns:a16="http://schemas.microsoft.com/office/drawing/2014/main" id="{9157EB19-57BA-6044-9A89-4770ECE0A14C}"/>
              </a:ext>
            </a:extLst>
          </p:cNvPr>
          <p:cNvSpPr>
            <a:spLocks noGrp="1"/>
          </p:cNvSpPr>
          <p:nvPr>
            <p:ph type="sldNum" sz="quarter" idx="11"/>
          </p:nvPr>
        </p:nvSpPr>
        <p:spPr/>
        <p:txBody>
          <a:bodyPr/>
          <a:lstStyle>
            <a:lvl1pPr>
              <a:defRPr/>
            </a:lvl1pPr>
          </a:lstStyle>
          <a:p>
            <a:pPr>
              <a:defRPr/>
            </a:pPr>
            <a:fld id="{F6C9504F-00AE-B347-B803-4CA7E8E012D3}" type="slidenum">
              <a:rPr lang="en-US"/>
              <a:pPr>
                <a:defRPr/>
              </a:pPr>
              <a:t>‹#›</a:t>
            </a:fld>
            <a:endParaRPr lang="en-US"/>
          </a:p>
        </p:txBody>
      </p:sp>
    </p:spTree>
    <p:extLst>
      <p:ext uri="{BB962C8B-B14F-4D97-AF65-F5344CB8AC3E}">
        <p14:creationId xmlns:p14="http://schemas.microsoft.com/office/powerpoint/2010/main" val="14101131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56848" y="549276"/>
            <a:ext cx="10790604" cy="2852737"/>
          </a:xfrm>
        </p:spPr>
        <p:txBody>
          <a:bodyPr/>
          <a:lstStyle>
            <a:lvl1pPr>
              <a:defRPr sz="5000"/>
            </a:lvl1pPr>
          </a:lstStyle>
          <a:p>
            <a:r>
              <a:rPr lang="en-US"/>
              <a:t>CLICK TO EDIT MASTER TITLE STYLE</a:t>
            </a:r>
          </a:p>
        </p:txBody>
      </p:sp>
      <p:sp>
        <p:nvSpPr>
          <p:cNvPr id="3" name="Text Placeholder 2"/>
          <p:cNvSpPr>
            <a:spLocks noGrp="1"/>
          </p:cNvSpPr>
          <p:nvPr>
            <p:ph type="body" idx="1"/>
          </p:nvPr>
        </p:nvSpPr>
        <p:spPr>
          <a:xfrm>
            <a:off x="556848" y="3429001"/>
            <a:ext cx="10790604" cy="1500187"/>
          </a:xfrm>
        </p:spPr>
        <p:txBody>
          <a:bodyPr/>
          <a:lstStyle>
            <a:lvl1pPr marL="0" indent="0">
              <a:buNone/>
              <a:defRPr sz="2400">
                <a:solidFill>
                  <a:srgbClr val="201F4B"/>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Footer Placeholder 4">
            <a:extLst>
              <a:ext uri="{FF2B5EF4-FFF2-40B4-BE49-F238E27FC236}">
                <a16:creationId xmlns:a16="http://schemas.microsoft.com/office/drawing/2014/main" id="{485F99C1-F32C-C941-9BC1-B7341FA63A63}"/>
              </a:ext>
            </a:extLst>
          </p:cNvPr>
          <p:cNvSpPr>
            <a:spLocks noGrp="1"/>
          </p:cNvSpPr>
          <p:nvPr>
            <p:ph type="ftr" sz="quarter" idx="10"/>
          </p:nvPr>
        </p:nvSpPr>
        <p:spPr/>
        <p:txBody>
          <a:bodyPr/>
          <a:lstStyle>
            <a:lvl1pPr>
              <a:defRPr/>
            </a:lvl1pPr>
          </a:lstStyle>
          <a:p>
            <a:pPr>
              <a:defRPr/>
            </a:pPr>
            <a:r>
              <a:rPr lang="en-US" dirty="0"/>
              <a:t>oxlepskills.co.uk</a:t>
            </a:r>
          </a:p>
        </p:txBody>
      </p:sp>
      <p:sp>
        <p:nvSpPr>
          <p:cNvPr id="5" name="Slide Number Placeholder 5">
            <a:extLst>
              <a:ext uri="{FF2B5EF4-FFF2-40B4-BE49-F238E27FC236}">
                <a16:creationId xmlns:a16="http://schemas.microsoft.com/office/drawing/2014/main" id="{D2C384D8-C0B0-414C-8182-456DBFEABFE2}"/>
              </a:ext>
            </a:extLst>
          </p:cNvPr>
          <p:cNvSpPr>
            <a:spLocks noGrp="1"/>
          </p:cNvSpPr>
          <p:nvPr>
            <p:ph type="sldNum" sz="quarter" idx="11"/>
          </p:nvPr>
        </p:nvSpPr>
        <p:spPr/>
        <p:txBody>
          <a:bodyPr/>
          <a:lstStyle>
            <a:lvl1pPr>
              <a:defRPr/>
            </a:lvl1pPr>
          </a:lstStyle>
          <a:p>
            <a:pPr>
              <a:defRPr/>
            </a:pPr>
            <a:fld id="{B424B6B1-12AA-E542-83E4-F88967D797D6}" type="slidenum">
              <a:rPr lang="en-US"/>
              <a:pPr>
                <a:defRPr/>
              </a:pPr>
              <a:t>‹#›</a:t>
            </a:fld>
            <a:endParaRPr lang="en-US"/>
          </a:p>
        </p:txBody>
      </p:sp>
    </p:spTree>
    <p:extLst>
      <p:ext uri="{BB962C8B-B14F-4D97-AF65-F5344CB8AC3E}">
        <p14:creationId xmlns:p14="http://schemas.microsoft.com/office/powerpoint/2010/main" val="39170706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MASTER TITLE STYLE</a:t>
            </a:r>
          </a:p>
        </p:txBody>
      </p:sp>
      <p:sp>
        <p:nvSpPr>
          <p:cNvPr id="3" name="Content Placeholder 2"/>
          <p:cNvSpPr>
            <a:spLocks noGrp="1"/>
          </p:cNvSpPr>
          <p:nvPr>
            <p:ph sz="half" idx="1"/>
          </p:nvPr>
        </p:nvSpPr>
        <p:spPr>
          <a:xfrm>
            <a:off x="556847" y="1322773"/>
            <a:ext cx="5462954" cy="485419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1" y="1322773"/>
            <a:ext cx="5462954" cy="4854190"/>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5">
            <a:extLst>
              <a:ext uri="{FF2B5EF4-FFF2-40B4-BE49-F238E27FC236}">
                <a16:creationId xmlns:a16="http://schemas.microsoft.com/office/drawing/2014/main" id="{13E2F533-91E1-374D-AAEA-0E13026DDDA5}"/>
              </a:ext>
            </a:extLst>
          </p:cNvPr>
          <p:cNvSpPr>
            <a:spLocks noGrp="1"/>
          </p:cNvSpPr>
          <p:nvPr>
            <p:ph type="ftr" sz="quarter" idx="10"/>
          </p:nvPr>
        </p:nvSpPr>
        <p:spPr/>
        <p:txBody>
          <a:bodyPr/>
          <a:lstStyle>
            <a:lvl1pPr>
              <a:defRPr/>
            </a:lvl1pPr>
          </a:lstStyle>
          <a:p>
            <a:pPr>
              <a:defRPr/>
            </a:pPr>
            <a:r>
              <a:rPr lang="en-US" dirty="0"/>
              <a:t>oxlepskills.co.uk</a:t>
            </a:r>
          </a:p>
        </p:txBody>
      </p:sp>
      <p:sp>
        <p:nvSpPr>
          <p:cNvPr id="6" name="Slide Number Placeholder 6">
            <a:extLst>
              <a:ext uri="{FF2B5EF4-FFF2-40B4-BE49-F238E27FC236}">
                <a16:creationId xmlns:a16="http://schemas.microsoft.com/office/drawing/2014/main" id="{FBDA8B37-07F9-2C46-8AB8-9BD56E033CE8}"/>
              </a:ext>
            </a:extLst>
          </p:cNvPr>
          <p:cNvSpPr>
            <a:spLocks noGrp="1"/>
          </p:cNvSpPr>
          <p:nvPr>
            <p:ph type="sldNum" sz="quarter" idx="11"/>
          </p:nvPr>
        </p:nvSpPr>
        <p:spPr/>
        <p:txBody>
          <a:bodyPr/>
          <a:lstStyle>
            <a:lvl1pPr>
              <a:defRPr/>
            </a:lvl1pPr>
          </a:lstStyle>
          <a:p>
            <a:pPr>
              <a:defRPr/>
            </a:pPr>
            <a:fld id="{5DECE6DD-1327-F645-A34D-156CEB6244D7}" type="slidenum">
              <a:rPr lang="en-US"/>
              <a:pPr>
                <a:defRPr/>
              </a:pPr>
              <a:t>‹#›</a:t>
            </a:fld>
            <a:endParaRPr lang="en-US"/>
          </a:p>
        </p:txBody>
      </p:sp>
    </p:spTree>
    <p:extLst>
      <p:ext uri="{BB962C8B-B14F-4D97-AF65-F5344CB8AC3E}">
        <p14:creationId xmlns:p14="http://schemas.microsoft.com/office/powerpoint/2010/main" val="5643406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56848" y="1"/>
            <a:ext cx="9093590" cy="1412875"/>
          </a:xfrm>
        </p:spPr>
        <p:txBody>
          <a:bodyPr/>
          <a:lstStyle/>
          <a:p>
            <a:r>
              <a:rPr lang="en-US"/>
              <a:t>CLICK TO EDIT MASTER TITLE STYLE</a:t>
            </a:r>
          </a:p>
        </p:txBody>
      </p:sp>
      <p:sp>
        <p:nvSpPr>
          <p:cNvPr id="3" name="Text Placeholder 2"/>
          <p:cNvSpPr>
            <a:spLocks noGrp="1"/>
          </p:cNvSpPr>
          <p:nvPr>
            <p:ph type="body" idx="1" hasCustomPrompt="1"/>
          </p:nvPr>
        </p:nvSpPr>
        <p:spPr>
          <a:xfrm>
            <a:off x="556847" y="1628775"/>
            <a:ext cx="5440730" cy="762000"/>
          </a:xfrm>
        </p:spPr>
        <p:txBody>
          <a:bodyPr anchor="ctr"/>
          <a:lstStyle>
            <a:lvl1pPr marL="0" indent="0">
              <a:buNone/>
              <a:defRPr sz="2000" b="1">
                <a:solidFill>
                  <a:srgbClr val="46B69D"/>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556847" y="2390775"/>
            <a:ext cx="544073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hasCustomPrompt="1"/>
          </p:nvPr>
        </p:nvSpPr>
        <p:spPr>
          <a:xfrm>
            <a:off x="6172201" y="1628775"/>
            <a:ext cx="5462954" cy="762000"/>
          </a:xfrm>
        </p:spPr>
        <p:txBody>
          <a:bodyPr anchor="ctr"/>
          <a:lstStyle>
            <a:lvl1pPr marL="0" indent="0">
              <a:buNone/>
              <a:defRPr sz="2000" b="1">
                <a:solidFill>
                  <a:srgbClr val="46B69D"/>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407444"/>
            <a:ext cx="5462954"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7">
            <a:extLst>
              <a:ext uri="{FF2B5EF4-FFF2-40B4-BE49-F238E27FC236}">
                <a16:creationId xmlns:a16="http://schemas.microsoft.com/office/drawing/2014/main" id="{B46A884D-29D8-5647-B132-8228621E166D}"/>
              </a:ext>
            </a:extLst>
          </p:cNvPr>
          <p:cNvSpPr>
            <a:spLocks noGrp="1"/>
          </p:cNvSpPr>
          <p:nvPr>
            <p:ph type="ftr" sz="quarter" idx="10"/>
          </p:nvPr>
        </p:nvSpPr>
        <p:spPr/>
        <p:txBody>
          <a:bodyPr/>
          <a:lstStyle>
            <a:lvl1pPr>
              <a:defRPr/>
            </a:lvl1pPr>
          </a:lstStyle>
          <a:p>
            <a:pPr>
              <a:defRPr/>
            </a:pPr>
            <a:r>
              <a:rPr lang="en-US" dirty="0"/>
              <a:t>oxlepskills.co.uk</a:t>
            </a:r>
          </a:p>
        </p:txBody>
      </p:sp>
      <p:sp>
        <p:nvSpPr>
          <p:cNvPr id="8" name="Slide Number Placeholder 8">
            <a:extLst>
              <a:ext uri="{FF2B5EF4-FFF2-40B4-BE49-F238E27FC236}">
                <a16:creationId xmlns:a16="http://schemas.microsoft.com/office/drawing/2014/main" id="{AD8B7C38-D818-4041-BDBE-F9832435DCB5}"/>
              </a:ext>
            </a:extLst>
          </p:cNvPr>
          <p:cNvSpPr>
            <a:spLocks noGrp="1"/>
          </p:cNvSpPr>
          <p:nvPr>
            <p:ph type="sldNum" sz="quarter" idx="11"/>
          </p:nvPr>
        </p:nvSpPr>
        <p:spPr/>
        <p:txBody>
          <a:bodyPr/>
          <a:lstStyle>
            <a:lvl1pPr>
              <a:defRPr/>
            </a:lvl1pPr>
          </a:lstStyle>
          <a:p>
            <a:pPr>
              <a:defRPr/>
            </a:pPr>
            <a:fld id="{9A3AFEE4-5007-1644-8EB6-2043A8C947BB}" type="slidenum">
              <a:rPr lang="en-US"/>
              <a:pPr>
                <a:defRPr/>
              </a:pPr>
              <a:t>‹#›</a:t>
            </a:fld>
            <a:endParaRPr lang="en-US"/>
          </a:p>
        </p:txBody>
      </p:sp>
    </p:spTree>
    <p:extLst>
      <p:ext uri="{BB962C8B-B14F-4D97-AF65-F5344CB8AC3E}">
        <p14:creationId xmlns:p14="http://schemas.microsoft.com/office/powerpoint/2010/main" val="249732172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3" Type="http://schemas.openxmlformats.org/officeDocument/2006/relationships/slideLayout" Target="../slideLayouts/slideLayout7.xml"/><Relationship Id="rId7" Type="http://schemas.openxmlformats.org/officeDocument/2006/relationships/slideLayout" Target="../slideLayouts/slideLayout11.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image" Target="../media/image7.png"/><Relationship Id="rId5" Type="http://schemas.openxmlformats.org/officeDocument/2006/relationships/slideLayout" Target="../slideLayouts/slideLayout9.xml"/><Relationship Id="rId10" Type="http://schemas.openxmlformats.org/officeDocument/2006/relationships/image" Target="../media/image6.png"/><Relationship Id="rId4" Type="http://schemas.openxmlformats.org/officeDocument/2006/relationships/slideLayout" Target="../slideLayouts/slideLayout8.xml"/><Relationship Id="rId9"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9974547"/>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450462" rtl="0" eaLnBrk="1" latinLnBrk="0" hangingPunct="1">
        <a:lnSpc>
          <a:spcPct val="90000"/>
        </a:lnSpc>
        <a:spcBef>
          <a:spcPct val="0"/>
        </a:spcBef>
        <a:buNone/>
        <a:defRPr sz="2168" kern="1200">
          <a:solidFill>
            <a:schemeClr val="tx1"/>
          </a:solidFill>
          <a:latin typeface="+mj-lt"/>
          <a:ea typeface="+mj-ea"/>
          <a:cs typeface="+mj-cs"/>
        </a:defRPr>
      </a:lvl1pPr>
    </p:titleStyle>
    <p:bodyStyle>
      <a:lvl1pPr marL="112616" indent="-112616" algn="l" defTabSz="450462" rtl="0" eaLnBrk="1" latinLnBrk="0" hangingPunct="1">
        <a:lnSpc>
          <a:spcPct val="90000"/>
        </a:lnSpc>
        <a:spcBef>
          <a:spcPts val="492"/>
        </a:spcBef>
        <a:buFont typeface="Arial" panose="020B0604020202020204" pitchFamily="34" charset="0"/>
        <a:buChar char="•"/>
        <a:defRPr sz="1380" kern="1200">
          <a:solidFill>
            <a:schemeClr val="tx1"/>
          </a:solidFill>
          <a:latin typeface="+mn-lt"/>
          <a:ea typeface="+mn-ea"/>
          <a:cs typeface="+mn-cs"/>
        </a:defRPr>
      </a:lvl1pPr>
      <a:lvl2pPr marL="337846" indent="-112616" algn="l" defTabSz="450462" rtl="0" eaLnBrk="1" latinLnBrk="0" hangingPunct="1">
        <a:lnSpc>
          <a:spcPct val="90000"/>
        </a:lnSpc>
        <a:spcBef>
          <a:spcPts val="246"/>
        </a:spcBef>
        <a:buFont typeface="Arial" panose="020B0604020202020204" pitchFamily="34" charset="0"/>
        <a:buChar char="•"/>
        <a:defRPr sz="1182" kern="1200">
          <a:solidFill>
            <a:schemeClr val="tx1"/>
          </a:solidFill>
          <a:latin typeface="+mn-lt"/>
          <a:ea typeface="+mn-ea"/>
          <a:cs typeface="+mn-cs"/>
        </a:defRPr>
      </a:lvl2pPr>
      <a:lvl3pPr marL="563077" indent="-112616" algn="l" defTabSz="450462" rtl="0" eaLnBrk="1" latinLnBrk="0" hangingPunct="1">
        <a:lnSpc>
          <a:spcPct val="90000"/>
        </a:lnSpc>
        <a:spcBef>
          <a:spcPts val="246"/>
        </a:spcBef>
        <a:buFont typeface="Arial" panose="020B0604020202020204" pitchFamily="34" charset="0"/>
        <a:buChar char="•"/>
        <a:defRPr sz="986" kern="1200">
          <a:solidFill>
            <a:schemeClr val="tx1"/>
          </a:solidFill>
          <a:latin typeface="+mn-lt"/>
          <a:ea typeface="+mn-ea"/>
          <a:cs typeface="+mn-cs"/>
        </a:defRPr>
      </a:lvl3pPr>
      <a:lvl4pPr marL="788308" indent="-112616" algn="l" defTabSz="450462" rtl="0" eaLnBrk="1" latinLnBrk="0" hangingPunct="1">
        <a:lnSpc>
          <a:spcPct val="90000"/>
        </a:lnSpc>
        <a:spcBef>
          <a:spcPts val="246"/>
        </a:spcBef>
        <a:buFont typeface="Arial" panose="020B0604020202020204" pitchFamily="34" charset="0"/>
        <a:buChar char="•"/>
        <a:defRPr sz="886" kern="1200">
          <a:solidFill>
            <a:schemeClr val="tx1"/>
          </a:solidFill>
          <a:latin typeface="+mn-lt"/>
          <a:ea typeface="+mn-ea"/>
          <a:cs typeface="+mn-cs"/>
        </a:defRPr>
      </a:lvl4pPr>
      <a:lvl5pPr marL="1013539" indent="-112616" algn="l" defTabSz="450462" rtl="0" eaLnBrk="1" latinLnBrk="0" hangingPunct="1">
        <a:lnSpc>
          <a:spcPct val="90000"/>
        </a:lnSpc>
        <a:spcBef>
          <a:spcPts val="246"/>
        </a:spcBef>
        <a:buFont typeface="Arial" panose="020B0604020202020204" pitchFamily="34" charset="0"/>
        <a:buChar char="•"/>
        <a:defRPr sz="886" kern="1200">
          <a:solidFill>
            <a:schemeClr val="tx1"/>
          </a:solidFill>
          <a:latin typeface="+mn-lt"/>
          <a:ea typeface="+mn-ea"/>
          <a:cs typeface="+mn-cs"/>
        </a:defRPr>
      </a:lvl5pPr>
      <a:lvl6pPr marL="1238770" indent="-112616" algn="l" defTabSz="450462" rtl="0" eaLnBrk="1" latinLnBrk="0" hangingPunct="1">
        <a:lnSpc>
          <a:spcPct val="90000"/>
        </a:lnSpc>
        <a:spcBef>
          <a:spcPts val="246"/>
        </a:spcBef>
        <a:buFont typeface="Arial" panose="020B0604020202020204" pitchFamily="34" charset="0"/>
        <a:buChar char="•"/>
        <a:defRPr sz="886" kern="1200">
          <a:solidFill>
            <a:schemeClr val="tx1"/>
          </a:solidFill>
          <a:latin typeface="+mn-lt"/>
          <a:ea typeface="+mn-ea"/>
          <a:cs typeface="+mn-cs"/>
        </a:defRPr>
      </a:lvl6pPr>
      <a:lvl7pPr marL="1464001" indent="-112616" algn="l" defTabSz="450462" rtl="0" eaLnBrk="1" latinLnBrk="0" hangingPunct="1">
        <a:lnSpc>
          <a:spcPct val="90000"/>
        </a:lnSpc>
        <a:spcBef>
          <a:spcPts val="246"/>
        </a:spcBef>
        <a:buFont typeface="Arial" panose="020B0604020202020204" pitchFamily="34" charset="0"/>
        <a:buChar char="•"/>
        <a:defRPr sz="886" kern="1200">
          <a:solidFill>
            <a:schemeClr val="tx1"/>
          </a:solidFill>
          <a:latin typeface="+mn-lt"/>
          <a:ea typeface="+mn-ea"/>
          <a:cs typeface="+mn-cs"/>
        </a:defRPr>
      </a:lvl7pPr>
      <a:lvl8pPr marL="1689232" indent="-112616" algn="l" defTabSz="450462" rtl="0" eaLnBrk="1" latinLnBrk="0" hangingPunct="1">
        <a:lnSpc>
          <a:spcPct val="90000"/>
        </a:lnSpc>
        <a:spcBef>
          <a:spcPts val="246"/>
        </a:spcBef>
        <a:buFont typeface="Arial" panose="020B0604020202020204" pitchFamily="34" charset="0"/>
        <a:buChar char="•"/>
        <a:defRPr sz="886" kern="1200">
          <a:solidFill>
            <a:schemeClr val="tx1"/>
          </a:solidFill>
          <a:latin typeface="+mn-lt"/>
          <a:ea typeface="+mn-ea"/>
          <a:cs typeface="+mn-cs"/>
        </a:defRPr>
      </a:lvl8pPr>
      <a:lvl9pPr marL="1914463" indent="-112616" algn="l" defTabSz="450462" rtl="0" eaLnBrk="1" latinLnBrk="0" hangingPunct="1">
        <a:lnSpc>
          <a:spcPct val="90000"/>
        </a:lnSpc>
        <a:spcBef>
          <a:spcPts val="246"/>
        </a:spcBef>
        <a:buFont typeface="Arial" panose="020B0604020202020204" pitchFamily="34" charset="0"/>
        <a:buChar char="•"/>
        <a:defRPr sz="886" kern="1200">
          <a:solidFill>
            <a:schemeClr val="tx1"/>
          </a:solidFill>
          <a:latin typeface="+mn-lt"/>
          <a:ea typeface="+mn-ea"/>
          <a:cs typeface="+mn-cs"/>
        </a:defRPr>
      </a:lvl9pPr>
    </p:bodyStyle>
    <p:otherStyle>
      <a:defPPr>
        <a:defRPr lang="en-US"/>
      </a:defPPr>
      <a:lvl1pPr marL="0" algn="l" defTabSz="450462" rtl="0" eaLnBrk="1" latinLnBrk="0" hangingPunct="1">
        <a:defRPr sz="886" kern="1200">
          <a:solidFill>
            <a:schemeClr val="tx1"/>
          </a:solidFill>
          <a:latin typeface="+mn-lt"/>
          <a:ea typeface="+mn-ea"/>
          <a:cs typeface="+mn-cs"/>
        </a:defRPr>
      </a:lvl1pPr>
      <a:lvl2pPr marL="225231" algn="l" defTabSz="450462" rtl="0" eaLnBrk="1" latinLnBrk="0" hangingPunct="1">
        <a:defRPr sz="886" kern="1200">
          <a:solidFill>
            <a:schemeClr val="tx1"/>
          </a:solidFill>
          <a:latin typeface="+mn-lt"/>
          <a:ea typeface="+mn-ea"/>
          <a:cs typeface="+mn-cs"/>
        </a:defRPr>
      </a:lvl2pPr>
      <a:lvl3pPr marL="450462" algn="l" defTabSz="450462" rtl="0" eaLnBrk="1" latinLnBrk="0" hangingPunct="1">
        <a:defRPr sz="886" kern="1200">
          <a:solidFill>
            <a:schemeClr val="tx1"/>
          </a:solidFill>
          <a:latin typeface="+mn-lt"/>
          <a:ea typeface="+mn-ea"/>
          <a:cs typeface="+mn-cs"/>
        </a:defRPr>
      </a:lvl3pPr>
      <a:lvl4pPr marL="675693" algn="l" defTabSz="450462" rtl="0" eaLnBrk="1" latinLnBrk="0" hangingPunct="1">
        <a:defRPr sz="886" kern="1200">
          <a:solidFill>
            <a:schemeClr val="tx1"/>
          </a:solidFill>
          <a:latin typeface="+mn-lt"/>
          <a:ea typeface="+mn-ea"/>
          <a:cs typeface="+mn-cs"/>
        </a:defRPr>
      </a:lvl4pPr>
      <a:lvl5pPr marL="900924" algn="l" defTabSz="450462" rtl="0" eaLnBrk="1" latinLnBrk="0" hangingPunct="1">
        <a:defRPr sz="886" kern="1200">
          <a:solidFill>
            <a:schemeClr val="tx1"/>
          </a:solidFill>
          <a:latin typeface="+mn-lt"/>
          <a:ea typeface="+mn-ea"/>
          <a:cs typeface="+mn-cs"/>
        </a:defRPr>
      </a:lvl5pPr>
      <a:lvl6pPr marL="1126155" algn="l" defTabSz="450462" rtl="0" eaLnBrk="1" latinLnBrk="0" hangingPunct="1">
        <a:defRPr sz="886" kern="1200">
          <a:solidFill>
            <a:schemeClr val="tx1"/>
          </a:solidFill>
          <a:latin typeface="+mn-lt"/>
          <a:ea typeface="+mn-ea"/>
          <a:cs typeface="+mn-cs"/>
        </a:defRPr>
      </a:lvl6pPr>
      <a:lvl7pPr marL="1351386" algn="l" defTabSz="450462" rtl="0" eaLnBrk="1" latinLnBrk="0" hangingPunct="1">
        <a:defRPr sz="886" kern="1200">
          <a:solidFill>
            <a:schemeClr val="tx1"/>
          </a:solidFill>
          <a:latin typeface="+mn-lt"/>
          <a:ea typeface="+mn-ea"/>
          <a:cs typeface="+mn-cs"/>
        </a:defRPr>
      </a:lvl7pPr>
      <a:lvl8pPr marL="1576616" algn="l" defTabSz="450462" rtl="0" eaLnBrk="1" latinLnBrk="0" hangingPunct="1">
        <a:defRPr sz="886" kern="1200">
          <a:solidFill>
            <a:schemeClr val="tx1"/>
          </a:solidFill>
          <a:latin typeface="+mn-lt"/>
          <a:ea typeface="+mn-ea"/>
          <a:cs typeface="+mn-cs"/>
        </a:defRPr>
      </a:lvl8pPr>
      <a:lvl9pPr marL="1801847" algn="l" defTabSz="450462" rtl="0" eaLnBrk="1" latinLnBrk="0" hangingPunct="1">
        <a:defRPr sz="886"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B8D3C23D-AB51-E545-9230-874627960F16}"/>
              </a:ext>
            </a:extLst>
          </p:cNvPr>
          <p:cNvSpPr>
            <a:spLocks noGrp="1" noChangeArrowheads="1"/>
          </p:cNvSpPr>
          <p:nvPr>
            <p:ph type="title"/>
          </p:nvPr>
        </p:nvSpPr>
        <p:spPr bwMode="auto">
          <a:xfrm>
            <a:off x="556847" y="337288"/>
            <a:ext cx="11078308" cy="649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b" anchorCtr="0" compatLnSpc="1">
            <a:prstTxWarp prst="textNoShape">
              <a:avLst/>
            </a:prstTxWarp>
          </a:bodyPr>
          <a:lstStyle/>
          <a:p>
            <a:pPr lvl="0"/>
            <a:r>
              <a:rPr lang="en-US" altLang="en-US" dirty="0"/>
              <a:t>CLICK TO EDIT MASTER TITLE STYLE</a:t>
            </a:r>
          </a:p>
        </p:txBody>
      </p:sp>
      <p:sp>
        <p:nvSpPr>
          <p:cNvPr id="1027" name="Text Placeholder 2">
            <a:extLst>
              <a:ext uri="{FF2B5EF4-FFF2-40B4-BE49-F238E27FC236}">
                <a16:creationId xmlns:a16="http://schemas.microsoft.com/office/drawing/2014/main" id="{5DC26AFA-018F-DA40-89BE-48CD8CD36746}"/>
              </a:ext>
            </a:extLst>
          </p:cNvPr>
          <p:cNvSpPr>
            <a:spLocks noGrp="1" noChangeArrowheads="1"/>
          </p:cNvSpPr>
          <p:nvPr>
            <p:ph type="body" idx="1"/>
          </p:nvPr>
        </p:nvSpPr>
        <p:spPr bwMode="auto">
          <a:xfrm>
            <a:off x="556847" y="1216241"/>
            <a:ext cx="11078308" cy="4960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 name="Footer Placeholder 4">
            <a:extLst>
              <a:ext uri="{FF2B5EF4-FFF2-40B4-BE49-F238E27FC236}">
                <a16:creationId xmlns:a16="http://schemas.microsoft.com/office/drawing/2014/main" id="{71A68A19-BDC8-F74E-B0D7-D107E6A4DC8B}"/>
              </a:ext>
            </a:extLst>
          </p:cNvPr>
          <p:cNvSpPr>
            <a:spLocks noGrp="1"/>
          </p:cNvSpPr>
          <p:nvPr>
            <p:ph type="ftr" sz="quarter" idx="3"/>
          </p:nvPr>
        </p:nvSpPr>
        <p:spPr>
          <a:xfrm>
            <a:off x="4466493" y="6353176"/>
            <a:ext cx="3259015" cy="365125"/>
          </a:xfrm>
          <a:prstGeom prst="rect">
            <a:avLst/>
          </a:prstGeom>
        </p:spPr>
        <p:txBody>
          <a:bodyPr vert="horz" wrap="none" lIns="0" tIns="0" rIns="0" bIns="0" rtlCol="0" anchor="ctr" anchorCtr="0"/>
          <a:lstStyle>
            <a:lvl1pPr algn="ctr" eaLnBrk="1" fontAlgn="auto" hangingPunct="1">
              <a:spcBef>
                <a:spcPts val="0"/>
              </a:spcBef>
              <a:spcAft>
                <a:spcPts val="0"/>
              </a:spcAft>
              <a:defRPr sz="1200" b="1" i="0">
                <a:solidFill>
                  <a:srgbClr val="201F4B"/>
                </a:solidFill>
                <a:latin typeface="Arial" panose="020B0604020202020204" pitchFamily="34" charset="0"/>
                <a:cs typeface="Arial" panose="020B0604020202020204" pitchFamily="34" charset="0"/>
              </a:defRPr>
            </a:lvl1pPr>
          </a:lstStyle>
          <a:p>
            <a:pPr>
              <a:defRPr/>
            </a:pPr>
            <a:r>
              <a:rPr lang="en-US" dirty="0"/>
              <a:t>oxlepskills.co.uk</a:t>
            </a:r>
          </a:p>
        </p:txBody>
      </p:sp>
      <p:sp>
        <p:nvSpPr>
          <p:cNvPr id="6" name="Slide Number Placeholder 5">
            <a:extLst>
              <a:ext uri="{FF2B5EF4-FFF2-40B4-BE49-F238E27FC236}">
                <a16:creationId xmlns:a16="http://schemas.microsoft.com/office/drawing/2014/main" id="{CBE2AAE7-5570-E941-8325-AE44F821DAFC}"/>
              </a:ext>
            </a:extLst>
          </p:cNvPr>
          <p:cNvSpPr>
            <a:spLocks noGrp="1"/>
          </p:cNvSpPr>
          <p:nvPr>
            <p:ph type="sldNum" sz="quarter" idx="4"/>
          </p:nvPr>
        </p:nvSpPr>
        <p:spPr>
          <a:xfrm>
            <a:off x="552939" y="6353176"/>
            <a:ext cx="1547446" cy="365125"/>
          </a:xfrm>
          <a:prstGeom prst="rect">
            <a:avLst/>
          </a:prstGeom>
        </p:spPr>
        <p:txBody>
          <a:bodyPr vert="horz" lIns="0" tIns="0" rIns="0" bIns="0" rtlCol="0" anchor="ctr" anchorCtr="0"/>
          <a:lstStyle>
            <a:lvl1pPr algn="l" eaLnBrk="1" fontAlgn="auto" hangingPunct="1">
              <a:spcBef>
                <a:spcPts val="0"/>
              </a:spcBef>
              <a:spcAft>
                <a:spcPts val="0"/>
              </a:spcAft>
              <a:defRPr sz="1200" b="0" i="0">
                <a:solidFill>
                  <a:srgbClr val="201F4B"/>
                </a:solidFill>
                <a:latin typeface="Arial" panose="020B0604020202020204" pitchFamily="34" charset="0"/>
                <a:cs typeface="Arial" panose="020B0604020202020204" pitchFamily="34" charset="0"/>
              </a:defRPr>
            </a:lvl1pPr>
          </a:lstStyle>
          <a:p>
            <a:pPr>
              <a:defRPr/>
            </a:pPr>
            <a:fld id="{6BB57055-1C37-4E43-B6C3-2AD30B39ED92}" type="slidenum">
              <a:rPr lang="en-US"/>
              <a:pPr>
                <a:defRPr/>
              </a:pPr>
              <a:t>‹#›</a:t>
            </a:fld>
            <a:endParaRPr lang="en-US"/>
          </a:p>
        </p:txBody>
      </p:sp>
      <p:cxnSp>
        <p:nvCxnSpPr>
          <p:cNvPr id="7" name="Straight Connector 6">
            <a:extLst>
              <a:ext uri="{FF2B5EF4-FFF2-40B4-BE49-F238E27FC236}">
                <a16:creationId xmlns:a16="http://schemas.microsoft.com/office/drawing/2014/main" id="{8E4F389F-5B03-E945-AD76-1915A4D8C0FA}"/>
              </a:ext>
            </a:extLst>
          </p:cNvPr>
          <p:cNvCxnSpPr/>
          <p:nvPr userDrawn="1"/>
        </p:nvCxnSpPr>
        <p:spPr>
          <a:xfrm>
            <a:off x="556847" y="6196013"/>
            <a:ext cx="11078308" cy="0"/>
          </a:xfrm>
          <a:prstGeom prst="line">
            <a:avLst/>
          </a:prstGeom>
          <a:ln>
            <a:solidFill>
              <a:srgbClr val="46B69D"/>
            </a:solidFill>
          </a:ln>
        </p:spPr>
        <p:style>
          <a:lnRef idx="1">
            <a:schemeClr val="accent1"/>
          </a:lnRef>
          <a:fillRef idx="0">
            <a:schemeClr val="accent1"/>
          </a:fillRef>
          <a:effectRef idx="0">
            <a:schemeClr val="accent1"/>
          </a:effectRef>
          <a:fontRef idx="minor">
            <a:schemeClr val="tx1"/>
          </a:fontRef>
        </p:style>
      </p:cxnSp>
      <p:pic>
        <p:nvPicPr>
          <p:cNvPr id="3" name="Picture 2" descr="A picture containing text&#10;&#10;Description automatically generated">
            <a:extLst>
              <a:ext uri="{FF2B5EF4-FFF2-40B4-BE49-F238E27FC236}">
                <a16:creationId xmlns:a16="http://schemas.microsoft.com/office/drawing/2014/main" id="{F7776180-C5E5-40AD-8393-1E890CBB650F}"/>
              </a:ext>
            </a:extLst>
          </p:cNvPr>
          <p:cNvPicPr>
            <a:picLocks noChangeAspect="1"/>
          </p:cNvPicPr>
          <p:nvPr userDrawn="1"/>
        </p:nvPicPr>
        <p:blipFill>
          <a:blip r:embed="rId10"/>
          <a:stretch>
            <a:fillRect/>
          </a:stretch>
        </p:blipFill>
        <p:spPr>
          <a:xfrm>
            <a:off x="8006223" y="6341012"/>
            <a:ext cx="1103683" cy="442720"/>
          </a:xfrm>
          <a:prstGeom prst="rect">
            <a:avLst/>
          </a:prstGeom>
        </p:spPr>
      </p:pic>
      <p:pic>
        <p:nvPicPr>
          <p:cNvPr id="4" name="Picture 3" descr="A screenshot of a video game&#10;&#10;Description automatically generated with medium confidence">
            <a:extLst>
              <a:ext uri="{FF2B5EF4-FFF2-40B4-BE49-F238E27FC236}">
                <a16:creationId xmlns:a16="http://schemas.microsoft.com/office/drawing/2014/main" id="{B0D40760-DC07-4BB8-ABF0-FBBCEC68662D}"/>
              </a:ext>
            </a:extLst>
          </p:cNvPr>
          <p:cNvPicPr>
            <a:picLocks noChangeAspect="1"/>
          </p:cNvPicPr>
          <p:nvPr userDrawn="1"/>
        </p:nvPicPr>
        <p:blipFill>
          <a:blip r:embed="rId11"/>
          <a:stretch>
            <a:fillRect/>
          </a:stretch>
        </p:blipFill>
        <p:spPr>
          <a:xfrm>
            <a:off x="9251880" y="6238306"/>
            <a:ext cx="2745628" cy="550994"/>
          </a:xfrm>
          <a:prstGeom prst="rect">
            <a:avLst/>
          </a:prstGeom>
        </p:spPr>
      </p:pic>
    </p:spTree>
    <p:extLst>
      <p:ext uri="{BB962C8B-B14F-4D97-AF65-F5344CB8AC3E}">
        <p14:creationId xmlns:p14="http://schemas.microsoft.com/office/powerpoint/2010/main" val="316535113"/>
      </p:ext>
    </p:extLst>
  </p:cSld>
  <p:clrMap bg1="lt1" tx1="dk1" bg2="lt2" tx2="dk2" accent1="accent1" accent2="accent2" accent3="accent3" accent4="accent4" accent5="accent5" accent6="accent6" hlink="hlink" folHlink="folHlink"/>
  <p:sldLayoutIdLst>
    <p:sldLayoutId id="2147483766" r:id="rId1"/>
    <p:sldLayoutId id="2147483767" r:id="rId2"/>
    <p:sldLayoutId id="2147483768" r:id="rId3"/>
    <p:sldLayoutId id="2147483769" r:id="rId4"/>
    <p:sldLayoutId id="2147483770" r:id="rId5"/>
    <p:sldLayoutId id="2147483771" r:id="rId6"/>
    <p:sldLayoutId id="2147483772" r:id="rId7"/>
    <p:sldLayoutId id="2147483773" r:id="rId8"/>
  </p:sldLayoutIdLst>
  <p:hf hdr="0"/>
  <p:txStyles>
    <p:titleStyle>
      <a:lvl1pPr algn="l" rtl="0" eaLnBrk="0" fontAlgn="base" hangingPunct="0">
        <a:lnSpc>
          <a:spcPct val="90000"/>
        </a:lnSpc>
        <a:spcBef>
          <a:spcPct val="0"/>
        </a:spcBef>
        <a:spcAft>
          <a:spcPct val="0"/>
        </a:spcAft>
        <a:defRPr sz="4000" b="1" kern="1200">
          <a:solidFill>
            <a:srgbClr val="46B69D"/>
          </a:solidFill>
          <a:latin typeface="Arial" panose="020B0604020202020204" pitchFamily="34" charset="0"/>
          <a:ea typeface="+mj-ea"/>
          <a:cs typeface="Arial" panose="020B0604020202020204" pitchFamily="34" charset="0"/>
        </a:defRPr>
      </a:lvl1pPr>
      <a:lvl2pPr algn="l" rtl="0" eaLnBrk="0" fontAlgn="base" hangingPunct="0">
        <a:lnSpc>
          <a:spcPct val="90000"/>
        </a:lnSpc>
        <a:spcBef>
          <a:spcPct val="0"/>
        </a:spcBef>
        <a:spcAft>
          <a:spcPct val="0"/>
        </a:spcAft>
        <a:defRPr sz="4000" b="1">
          <a:solidFill>
            <a:srgbClr val="E47C2C"/>
          </a:solidFill>
          <a:latin typeface="Arial" panose="020B0604020202020204" pitchFamily="34" charset="0"/>
          <a:cs typeface="Arial" panose="020B0604020202020204" pitchFamily="34" charset="0"/>
        </a:defRPr>
      </a:lvl2pPr>
      <a:lvl3pPr algn="l" rtl="0" eaLnBrk="0" fontAlgn="base" hangingPunct="0">
        <a:lnSpc>
          <a:spcPct val="90000"/>
        </a:lnSpc>
        <a:spcBef>
          <a:spcPct val="0"/>
        </a:spcBef>
        <a:spcAft>
          <a:spcPct val="0"/>
        </a:spcAft>
        <a:defRPr sz="4000" b="1">
          <a:solidFill>
            <a:srgbClr val="E47C2C"/>
          </a:solidFill>
          <a:latin typeface="Arial" panose="020B0604020202020204" pitchFamily="34" charset="0"/>
          <a:cs typeface="Arial" panose="020B0604020202020204" pitchFamily="34" charset="0"/>
        </a:defRPr>
      </a:lvl3pPr>
      <a:lvl4pPr algn="l" rtl="0" eaLnBrk="0" fontAlgn="base" hangingPunct="0">
        <a:lnSpc>
          <a:spcPct val="90000"/>
        </a:lnSpc>
        <a:spcBef>
          <a:spcPct val="0"/>
        </a:spcBef>
        <a:spcAft>
          <a:spcPct val="0"/>
        </a:spcAft>
        <a:defRPr sz="4000" b="1">
          <a:solidFill>
            <a:srgbClr val="E47C2C"/>
          </a:solidFill>
          <a:latin typeface="Arial" panose="020B0604020202020204" pitchFamily="34" charset="0"/>
          <a:cs typeface="Arial" panose="020B0604020202020204" pitchFamily="34" charset="0"/>
        </a:defRPr>
      </a:lvl4pPr>
      <a:lvl5pPr algn="l" rtl="0" eaLnBrk="0" fontAlgn="base" hangingPunct="0">
        <a:lnSpc>
          <a:spcPct val="90000"/>
        </a:lnSpc>
        <a:spcBef>
          <a:spcPct val="0"/>
        </a:spcBef>
        <a:spcAft>
          <a:spcPct val="0"/>
        </a:spcAft>
        <a:defRPr sz="4000" b="1">
          <a:solidFill>
            <a:srgbClr val="E47C2C"/>
          </a:solidFill>
          <a:latin typeface="Arial" panose="020B0604020202020204" pitchFamily="34" charset="0"/>
          <a:cs typeface="Arial" panose="020B0604020202020204" pitchFamily="34" charset="0"/>
        </a:defRPr>
      </a:lvl5pPr>
      <a:lvl6pPr marL="457200" algn="l" rtl="0" fontAlgn="base">
        <a:lnSpc>
          <a:spcPct val="90000"/>
        </a:lnSpc>
        <a:spcBef>
          <a:spcPct val="0"/>
        </a:spcBef>
        <a:spcAft>
          <a:spcPct val="0"/>
        </a:spcAft>
        <a:defRPr sz="4400" b="1">
          <a:solidFill>
            <a:srgbClr val="E47C2C"/>
          </a:solidFill>
          <a:latin typeface="Arial" panose="020B0604020202020204" pitchFamily="34" charset="0"/>
          <a:cs typeface="Arial" panose="020B0604020202020204" pitchFamily="34" charset="0"/>
        </a:defRPr>
      </a:lvl6pPr>
      <a:lvl7pPr marL="914400" algn="l" rtl="0" fontAlgn="base">
        <a:lnSpc>
          <a:spcPct val="90000"/>
        </a:lnSpc>
        <a:spcBef>
          <a:spcPct val="0"/>
        </a:spcBef>
        <a:spcAft>
          <a:spcPct val="0"/>
        </a:spcAft>
        <a:defRPr sz="4400" b="1">
          <a:solidFill>
            <a:srgbClr val="E47C2C"/>
          </a:solidFill>
          <a:latin typeface="Arial" panose="020B0604020202020204" pitchFamily="34" charset="0"/>
          <a:cs typeface="Arial" panose="020B0604020202020204" pitchFamily="34" charset="0"/>
        </a:defRPr>
      </a:lvl7pPr>
      <a:lvl8pPr marL="1371600" algn="l" rtl="0" fontAlgn="base">
        <a:lnSpc>
          <a:spcPct val="90000"/>
        </a:lnSpc>
        <a:spcBef>
          <a:spcPct val="0"/>
        </a:spcBef>
        <a:spcAft>
          <a:spcPct val="0"/>
        </a:spcAft>
        <a:defRPr sz="4400" b="1">
          <a:solidFill>
            <a:srgbClr val="E47C2C"/>
          </a:solidFill>
          <a:latin typeface="Arial" panose="020B0604020202020204" pitchFamily="34" charset="0"/>
          <a:cs typeface="Arial" panose="020B0604020202020204" pitchFamily="34" charset="0"/>
        </a:defRPr>
      </a:lvl8pPr>
      <a:lvl9pPr marL="1828800" algn="l" rtl="0" fontAlgn="base">
        <a:lnSpc>
          <a:spcPct val="90000"/>
        </a:lnSpc>
        <a:spcBef>
          <a:spcPct val="0"/>
        </a:spcBef>
        <a:spcAft>
          <a:spcPct val="0"/>
        </a:spcAft>
        <a:defRPr sz="4400" b="1">
          <a:solidFill>
            <a:srgbClr val="E47C2C"/>
          </a:solidFill>
          <a:latin typeface="Arial" panose="020B0604020202020204" pitchFamily="34" charset="0"/>
          <a:cs typeface="Arial" panose="020B0604020202020204" pitchFamily="34" charset="0"/>
        </a:defRPr>
      </a:lvl9pPr>
    </p:titleStyle>
    <p:bodyStyle>
      <a:lvl1pPr marL="228600" indent="-228600" algn="l" rtl="0" eaLnBrk="0" fontAlgn="base" hangingPunct="0">
        <a:lnSpc>
          <a:spcPct val="90000"/>
        </a:lnSpc>
        <a:spcBef>
          <a:spcPts val="1000"/>
        </a:spcBef>
        <a:spcAft>
          <a:spcPct val="0"/>
        </a:spcAft>
        <a:buClr>
          <a:srgbClr val="46B69D"/>
        </a:buClr>
        <a:buSzPct val="100000"/>
        <a:buFont typeface="Arial" panose="020B0604020202020204" pitchFamily="34" charset="0"/>
        <a:buChar char="•"/>
        <a:defRPr sz="2200" kern="1200">
          <a:solidFill>
            <a:srgbClr val="201F4B"/>
          </a:solidFill>
          <a:latin typeface="Arial" panose="020B0604020202020204" pitchFamily="34" charset="0"/>
          <a:ea typeface="+mn-ea"/>
          <a:cs typeface="Arial" panose="020B0604020202020204" pitchFamily="34" charset="0"/>
        </a:defRPr>
      </a:lvl1pPr>
      <a:lvl2pPr marL="685800" indent="-228600" algn="l" rtl="0" eaLnBrk="0" fontAlgn="base" hangingPunct="0">
        <a:lnSpc>
          <a:spcPct val="90000"/>
        </a:lnSpc>
        <a:spcBef>
          <a:spcPts val="500"/>
        </a:spcBef>
        <a:spcAft>
          <a:spcPct val="0"/>
        </a:spcAft>
        <a:buClr>
          <a:srgbClr val="46B69D"/>
        </a:buClr>
        <a:buSzPct val="100000"/>
        <a:buFont typeface="Arial" panose="020B0604020202020204" pitchFamily="34" charset="0"/>
        <a:buChar char="•"/>
        <a:defRPr sz="2000" kern="1200">
          <a:solidFill>
            <a:srgbClr val="201F4B"/>
          </a:solidFill>
          <a:latin typeface="Arial" panose="020B0604020202020204" pitchFamily="34" charset="0"/>
          <a:ea typeface="+mn-ea"/>
          <a:cs typeface="Arial" panose="020B0604020202020204" pitchFamily="34" charset="0"/>
        </a:defRPr>
      </a:lvl2pPr>
      <a:lvl3pPr marL="1143000" indent="-228600" algn="l" rtl="0" eaLnBrk="0" fontAlgn="base" hangingPunct="0">
        <a:lnSpc>
          <a:spcPct val="90000"/>
        </a:lnSpc>
        <a:spcBef>
          <a:spcPts val="500"/>
        </a:spcBef>
        <a:spcAft>
          <a:spcPct val="0"/>
        </a:spcAft>
        <a:buClr>
          <a:srgbClr val="46B69D"/>
        </a:buClr>
        <a:buSzPct val="100000"/>
        <a:buFont typeface="Arial" panose="020B0604020202020204" pitchFamily="34" charset="0"/>
        <a:buChar char="•"/>
        <a:defRPr kern="1200">
          <a:solidFill>
            <a:srgbClr val="201F4B"/>
          </a:solidFill>
          <a:latin typeface="Arial" panose="020B0604020202020204" pitchFamily="34" charset="0"/>
          <a:ea typeface="+mn-ea"/>
          <a:cs typeface="Arial" panose="020B0604020202020204" pitchFamily="34" charset="0"/>
        </a:defRPr>
      </a:lvl3pPr>
      <a:lvl4pPr marL="1600200" indent="-228600" algn="l" rtl="0" eaLnBrk="0" fontAlgn="base" hangingPunct="0">
        <a:lnSpc>
          <a:spcPct val="90000"/>
        </a:lnSpc>
        <a:spcBef>
          <a:spcPts val="500"/>
        </a:spcBef>
        <a:spcAft>
          <a:spcPct val="0"/>
        </a:spcAft>
        <a:buClr>
          <a:srgbClr val="46B69D"/>
        </a:buClr>
        <a:buSzPct val="100000"/>
        <a:buFont typeface="Arial" panose="020B0604020202020204" pitchFamily="34" charset="0"/>
        <a:buChar char="•"/>
        <a:defRPr sz="1600" kern="1200">
          <a:solidFill>
            <a:srgbClr val="201F4B"/>
          </a:solidFill>
          <a:latin typeface="Arial" panose="020B0604020202020204" pitchFamily="34" charset="0"/>
          <a:ea typeface="+mn-ea"/>
          <a:cs typeface="Arial" panose="020B0604020202020204" pitchFamily="34" charset="0"/>
        </a:defRPr>
      </a:lvl4pPr>
      <a:lvl5pPr marL="2057400" indent="-228600" algn="l" rtl="0" eaLnBrk="0" fontAlgn="base" hangingPunct="0">
        <a:lnSpc>
          <a:spcPct val="90000"/>
        </a:lnSpc>
        <a:spcBef>
          <a:spcPts val="500"/>
        </a:spcBef>
        <a:spcAft>
          <a:spcPct val="0"/>
        </a:spcAft>
        <a:buClr>
          <a:srgbClr val="46B69D"/>
        </a:buClr>
        <a:buSzPct val="100000"/>
        <a:buFont typeface="Arial" panose="020B0604020202020204" pitchFamily="34" charset="0"/>
        <a:buChar char="•"/>
        <a:defRPr sz="1600" kern="1200">
          <a:solidFill>
            <a:srgbClr val="201F4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oleObject" Target="../embeddings/oleObject1.bin"/><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oleObject" Target="../embeddings/oleObject2.bin"/><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hyperlink" Target="https://public.tableau.com/views/OxfordshireLocalSkillsDashboard/Home?:showVizHome=no" TargetMode="External"/><Relationship Id="rId2" Type="http://schemas.openxmlformats.org/officeDocument/2006/relationships/notesSlide" Target="../notesSlides/notesSlide4.xml"/><Relationship Id="rId1" Type="http://schemas.openxmlformats.org/officeDocument/2006/relationships/slideLayout" Target="../slideLayouts/slideLayout8.xml"/><Relationship Id="rId6" Type="http://schemas.openxmlformats.org/officeDocument/2006/relationships/image" Target="../media/image29.png"/><Relationship Id="rId5" Type="http://schemas.openxmlformats.org/officeDocument/2006/relationships/image" Target="../media/image28.jpeg"/><Relationship Id="rId4" Type="http://schemas.openxmlformats.org/officeDocument/2006/relationships/hyperlink" Target="https://oxfordshire.yourfutures.uk/"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43.png"/><Relationship Id="rId18" Type="http://schemas.openxmlformats.org/officeDocument/2006/relationships/image" Target="../media/image48.png"/><Relationship Id="rId26" Type="http://schemas.openxmlformats.org/officeDocument/2006/relationships/image" Target="../media/image56.png"/><Relationship Id="rId3" Type="http://schemas.openxmlformats.org/officeDocument/2006/relationships/image" Target="../media/image33.png"/><Relationship Id="rId21" Type="http://schemas.openxmlformats.org/officeDocument/2006/relationships/image" Target="../media/image51.png"/><Relationship Id="rId7" Type="http://schemas.openxmlformats.org/officeDocument/2006/relationships/image" Target="../media/image37.png"/><Relationship Id="rId12" Type="http://schemas.openxmlformats.org/officeDocument/2006/relationships/image" Target="../media/image42.png"/><Relationship Id="rId17" Type="http://schemas.openxmlformats.org/officeDocument/2006/relationships/image" Target="../media/image47.png"/><Relationship Id="rId25" Type="http://schemas.openxmlformats.org/officeDocument/2006/relationships/image" Target="../media/image55.png"/><Relationship Id="rId2" Type="http://schemas.openxmlformats.org/officeDocument/2006/relationships/notesSlide" Target="../notesSlides/notesSlide8.xml"/><Relationship Id="rId16" Type="http://schemas.openxmlformats.org/officeDocument/2006/relationships/image" Target="../media/image46.png"/><Relationship Id="rId20" Type="http://schemas.openxmlformats.org/officeDocument/2006/relationships/image" Target="../media/image50.png"/><Relationship Id="rId1" Type="http://schemas.openxmlformats.org/officeDocument/2006/relationships/slideLayout" Target="../slideLayouts/slideLayout6.xml"/><Relationship Id="rId6" Type="http://schemas.openxmlformats.org/officeDocument/2006/relationships/image" Target="../media/image36.png"/><Relationship Id="rId11" Type="http://schemas.openxmlformats.org/officeDocument/2006/relationships/image" Target="../media/image41.png"/><Relationship Id="rId24" Type="http://schemas.openxmlformats.org/officeDocument/2006/relationships/image" Target="../media/image54.png"/><Relationship Id="rId5" Type="http://schemas.openxmlformats.org/officeDocument/2006/relationships/image" Target="../media/image35.png"/><Relationship Id="rId15" Type="http://schemas.openxmlformats.org/officeDocument/2006/relationships/image" Target="../media/image45.png"/><Relationship Id="rId23" Type="http://schemas.openxmlformats.org/officeDocument/2006/relationships/image" Target="../media/image53.png"/><Relationship Id="rId10" Type="http://schemas.openxmlformats.org/officeDocument/2006/relationships/image" Target="../media/image40.png"/><Relationship Id="rId19" Type="http://schemas.openxmlformats.org/officeDocument/2006/relationships/image" Target="../media/image49.png"/><Relationship Id="rId4" Type="http://schemas.openxmlformats.org/officeDocument/2006/relationships/image" Target="../media/image34.png"/><Relationship Id="rId9" Type="http://schemas.openxmlformats.org/officeDocument/2006/relationships/image" Target="../media/image39.png"/><Relationship Id="rId14" Type="http://schemas.openxmlformats.org/officeDocument/2006/relationships/image" Target="../media/image44.png"/><Relationship Id="rId22" Type="http://schemas.openxmlformats.org/officeDocument/2006/relationships/image" Target="../media/image52.png"/></Relationships>
</file>

<file path=ppt/slides/_rels/slide1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hyperlink" Target="https://www.gov.uk/apply-apprenticeship" TargetMode="External"/><Relationship Id="rId2" Type="http://schemas.openxmlformats.org/officeDocument/2006/relationships/notesSlide" Target="../notesSlides/notesSlide10.xml"/><Relationship Id="rId1" Type="http://schemas.openxmlformats.org/officeDocument/2006/relationships/slideLayout" Target="../slideLayouts/slideLayout6.xml"/><Relationship Id="rId5" Type="http://schemas.openxmlformats.org/officeDocument/2006/relationships/image" Target="../media/image58.jpeg"/><Relationship Id="rId4" Type="http://schemas.openxmlformats.org/officeDocument/2006/relationships/hyperlink" Target="https://oxme.info/opportunities?f%5B0%5D=opportunity_type%3A575" TargetMode="External"/></Relationships>
</file>

<file path=ppt/slides/_rels/slide19.xml.rels><?xml version="1.0" encoding="UTF-8" standalone="yes"?>
<Relationships xmlns="http://schemas.openxmlformats.org/package/2006/relationships"><Relationship Id="rId3" Type="http://schemas.openxmlformats.org/officeDocument/2006/relationships/hyperlink" Target="http://www.oxlepskills.co.uk/" TargetMode="External"/><Relationship Id="rId2" Type="http://schemas.openxmlformats.org/officeDocument/2006/relationships/hyperlink" Target="mailto:skills@oxfordshirelep.com" TargetMode="External"/><Relationship Id="rId1" Type="http://schemas.openxmlformats.org/officeDocument/2006/relationships/slideLayout" Target="../slideLayouts/slideLayout6.xml"/><Relationship Id="rId5" Type="http://schemas.openxmlformats.org/officeDocument/2006/relationships/image" Target="../media/image60.svg"/><Relationship Id="rId4" Type="http://schemas.openxmlformats.org/officeDocument/2006/relationships/image" Target="../media/image59.png"/></Relationships>
</file>

<file path=ppt/slides/_rels/slide2.xml.rels><?xml version="1.0" encoding="UTF-8" standalone="yes"?>
<Relationships xmlns="http://schemas.openxmlformats.org/package/2006/relationships"><Relationship Id="rId8" Type="http://schemas.openxmlformats.org/officeDocument/2006/relationships/slide" Target="slide18.xml"/><Relationship Id="rId3" Type="http://schemas.openxmlformats.org/officeDocument/2006/relationships/slide" Target="slide7.xml"/><Relationship Id="rId7" Type="http://schemas.openxmlformats.org/officeDocument/2006/relationships/slide" Target="slide13.xml"/><Relationship Id="rId2" Type="http://schemas.openxmlformats.org/officeDocument/2006/relationships/slide" Target="slide3.xml"/><Relationship Id="rId1" Type="http://schemas.openxmlformats.org/officeDocument/2006/relationships/slideLayout" Target="../slideLayouts/slideLayout6.xml"/><Relationship Id="rId6" Type="http://schemas.openxmlformats.org/officeDocument/2006/relationships/slide" Target="slide12.xml"/><Relationship Id="rId5" Type="http://schemas.openxmlformats.org/officeDocument/2006/relationships/slide" Target="slide10.xml"/><Relationship Id="rId4" Type="http://schemas.openxmlformats.org/officeDocument/2006/relationships/slide" Target="slide9.xml"/></Relationships>
</file>

<file path=ppt/slides/_rels/slide3.xml.rels><?xml version="1.0" encoding="UTF-8" standalone="yes"?>
<Relationships xmlns="http://schemas.openxmlformats.org/package/2006/relationships"><Relationship Id="rId2" Type="http://schemas.openxmlformats.org/officeDocument/2006/relationships/hyperlink" Target="https://resources.careersandenterprise.co.uk/sites/default/files/2022-11/Planning%20a%20provider%20encounter%20-%20editable%20template.docx" TargetMode="Externa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Layout" Target="../slideLayouts/slideLayout6.xml"/><Relationship Id="rId6" Type="http://schemas.openxmlformats.org/officeDocument/2006/relationships/image" Target="../media/image15.png"/><Relationship Id="rId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https://www.youtube.com/embed/R1vyMQXvbi4?feature=oembed" TargetMode="External"/><Relationship Id="rId1" Type="http://schemas.openxmlformats.org/officeDocument/2006/relationships/video" Target="https://www.youtube.com/embed/i5FcJAfeXWc?feature=oembed" TargetMode="Externa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notesSlide" Target="../notesSlides/notesSlide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BBD5251-1D0C-456C-9A9B-5FC9F3CE0E11}"/>
              </a:ext>
            </a:extLst>
          </p:cNvPr>
          <p:cNvSpPr>
            <a:spLocks noGrp="1"/>
          </p:cNvSpPr>
          <p:nvPr>
            <p:ph type="ctrTitle"/>
          </p:nvPr>
        </p:nvSpPr>
        <p:spPr>
          <a:xfrm>
            <a:off x="580406" y="1333590"/>
            <a:ext cx="9144000" cy="2018268"/>
          </a:xfrm>
        </p:spPr>
        <p:txBody>
          <a:bodyPr/>
          <a:lstStyle/>
          <a:p>
            <a:r>
              <a:rPr lang="en-GB" sz="4400" dirty="0"/>
              <a:t>Making Encounters Meaningful</a:t>
            </a:r>
          </a:p>
        </p:txBody>
      </p:sp>
      <p:sp>
        <p:nvSpPr>
          <p:cNvPr id="4" name="Subtitle 3">
            <a:extLst>
              <a:ext uri="{FF2B5EF4-FFF2-40B4-BE49-F238E27FC236}">
                <a16:creationId xmlns:a16="http://schemas.microsoft.com/office/drawing/2014/main" id="{5C35CBB9-298D-41C8-90B7-1C6CC48A2252}"/>
              </a:ext>
            </a:extLst>
          </p:cNvPr>
          <p:cNvSpPr>
            <a:spLocks noGrp="1"/>
          </p:cNvSpPr>
          <p:nvPr>
            <p:ph type="subTitle" idx="1"/>
          </p:nvPr>
        </p:nvSpPr>
        <p:spPr>
          <a:xfrm>
            <a:off x="580406" y="3771336"/>
            <a:ext cx="9144000" cy="1655762"/>
          </a:xfrm>
        </p:spPr>
        <p:txBody>
          <a:bodyPr>
            <a:normAutofit/>
          </a:bodyPr>
          <a:lstStyle/>
          <a:p>
            <a:r>
              <a:rPr lang="en-US" sz="4000" dirty="0"/>
              <a:t>Planning a Provider Encounter</a:t>
            </a:r>
          </a:p>
          <a:p>
            <a:endParaRPr lang="en-US" sz="4000" dirty="0"/>
          </a:p>
          <a:p>
            <a:endParaRPr lang="en-US" sz="4000" dirty="0"/>
          </a:p>
        </p:txBody>
      </p:sp>
      <p:sp>
        <p:nvSpPr>
          <p:cNvPr id="2" name="TextBox 1">
            <a:extLst>
              <a:ext uri="{FF2B5EF4-FFF2-40B4-BE49-F238E27FC236}">
                <a16:creationId xmlns:a16="http://schemas.microsoft.com/office/drawing/2014/main" id="{F5D0840C-2944-4254-8199-9B45CA2C5D55}"/>
              </a:ext>
            </a:extLst>
          </p:cNvPr>
          <p:cNvSpPr txBox="1"/>
          <p:nvPr/>
        </p:nvSpPr>
        <p:spPr>
          <a:xfrm>
            <a:off x="4769529" y="462455"/>
            <a:ext cx="2652942" cy="369332"/>
          </a:xfrm>
          <a:prstGeom prst="rect">
            <a:avLst/>
          </a:prstGeom>
          <a:noFill/>
        </p:spPr>
        <p:txBody>
          <a:bodyPr wrap="square" rtlCol="0">
            <a:spAutoFit/>
          </a:bodyPr>
          <a:lstStyle/>
          <a:p>
            <a:pPr algn="ctr"/>
            <a:r>
              <a:rPr lang="en-GB" b="1" dirty="0">
                <a:solidFill>
                  <a:schemeClr val="bg1"/>
                </a:solidFill>
                <a:latin typeface="Arial" panose="020B0604020202020204" pitchFamily="34" charset="0"/>
                <a:cs typeface="Arial" panose="020B0604020202020204" pitchFamily="34" charset="0"/>
              </a:rPr>
              <a:t>www.oxlepskills.co.uk</a:t>
            </a:r>
          </a:p>
        </p:txBody>
      </p:sp>
      <p:pic>
        <p:nvPicPr>
          <p:cNvPr id="5" name="Picture 6" descr="Logo">
            <a:extLst>
              <a:ext uri="{FF2B5EF4-FFF2-40B4-BE49-F238E27FC236}">
                <a16:creationId xmlns:a16="http://schemas.microsoft.com/office/drawing/2014/main" id="{ED76B347-6512-8710-4289-E335ADC09894}"/>
              </a:ext>
            </a:extLst>
          </p:cNvPr>
          <p:cNvPicPr>
            <a:picLocks noChangeAspect="1"/>
          </p:cNvPicPr>
          <p:nvPr/>
        </p:nvPicPr>
        <p:blipFill>
          <a:blip r:embed="rId3"/>
          <a:stretch>
            <a:fillRect/>
          </a:stretch>
        </p:blipFill>
        <p:spPr>
          <a:xfrm>
            <a:off x="1060092" y="5000501"/>
            <a:ext cx="4983567" cy="2278412"/>
          </a:xfrm>
          <a:prstGeom prst="rect">
            <a:avLst/>
          </a:prstGeom>
        </p:spPr>
      </p:pic>
    </p:spTree>
    <p:extLst>
      <p:ext uri="{BB962C8B-B14F-4D97-AF65-F5344CB8AC3E}">
        <p14:creationId xmlns:p14="http://schemas.microsoft.com/office/powerpoint/2010/main" val="26698161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AD0515-77EF-4B65-BC63-98EC21217252}"/>
              </a:ext>
            </a:extLst>
          </p:cNvPr>
          <p:cNvSpPr>
            <a:spLocks noGrp="1"/>
          </p:cNvSpPr>
          <p:nvPr>
            <p:ph type="title"/>
          </p:nvPr>
        </p:nvSpPr>
        <p:spPr/>
        <p:txBody>
          <a:bodyPr/>
          <a:lstStyle/>
          <a:p>
            <a:r>
              <a:rPr lang="en-GB" dirty="0"/>
              <a:t>The job market in Oxfordshire</a:t>
            </a:r>
          </a:p>
        </p:txBody>
      </p:sp>
      <p:sp>
        <p:nvSpPr>
          <p:cNvPr id="3" name="Content Placeholder 2">
            <a:extLst>
              <a:ext uri="{FF2B5EF4-FFF2-40B4-BE49-F238E27FC236}">
                <a16:creationId xmlns:a16="http://schemas.microsoft.com/office/drawing/2014/main" id="{93D678E2-0FD0-4EA7-8727-92E3A67B62C9}"/>
              </a:ext>
            </a:extLst>
          </p:cNvPr>
          <p:cNvSpPr>
            <a:spLocks noGrp="1"/>
          </p:cNvSpPr>
          <p:nvPr>
            <p:ph idx="1"/>
          </p:nvPr>
        </p:nvSpPr>
        <p:spPr>
          <a:xfrm>
            <a:off x="4769963" y="1260630"/>
            <a:ext cx="6865191" cy="4934432"/>
          </a:xfrm>
        </p:spPr>
        <p:txBody>
          <a:bodyPr/>
          <a:lstStyle/>
          <a:p>
            <a:pPr marL="0" indent="0">
              <a:buNone/>
            </a:pPr>
            <a:r>
              <a:rPr lang="en-GB" b="1" dirty="0"/>
              <a:t>Around our county, people are designing life-saving vaccines, space tech, self-driving cars and some of the most popular video games!</a:t>
            </a:r>
          </a:p>
          <a:p>
            <a:r>
              <a:rPr lang="en-GB" dirty="0"/>
              <a:t>78% of working-age people are employed</a:t>
            </a:r>
          </a:p>
          <a:p>
            <a:r>
              <a:rPr lang="en-GB" dirty="0"/>
              <a:t>37,700+ businesses</a:t>
            </a:r>
          </a:p>
          <a:p>
            <a:r>
              <a:rPr lang="en-GB" dirty="0"/>
              <a:t>99% of employers are small and medium businesses</a:t>
            </a:r>
          </a:p>
          <a:p>
            <a:r>
              <a:rPr lang="en-GB" dirty="0"/>
              <a:t>93% of apprentices in Oxfordshire go into long-term employment</a:t>
            </a:r>
          </a:p>
          <a:p>
            <a:r>
              <a:rPr lang="en-GB" dirty="0"/>
              <a:t>100% of higher level apprenticeships (Level 4+) led to long-term employment</a:t>
            </a:r>
          </a:p>
          <a:p>
            <a:r>
              <a:rPr lang="en-GB" dirty="0"/>
              <a:t>Local employers want people with skills in communication, organisation and collaboration.</a:t>
            </a:r>
          </a:p>
          <a:p>
            <a:endParaRPr lang="en-GB" dirty="0"/>
          </a:p>
        </p:txBody>
      </p:sp>
      <p:sp>
        <p:nvSpPr>
          <p:cNvPr id="4" name="Footer Placeholder 3">
            <a:extLst>
              <a:ext uri="{FF2B5EF4-FFF2-40B4-BE49-F238E27FC236}">
                <a16:creationId xmlns:a16="http://schemas.microsoft.com/office/drawing/2014/main" id="{7FCFE744-9C93-497B-B037-B3B2141EF0D0}"/>
              </a:ext>
            </a:extLst>
          </p:cNvPr>
          <p:cNvSpPr>
            <a:spLocks noGrp="1"/>
          </p:cNvSpPr>
          <p:nvPr>
            <p:ph type="ftr" sz="quarter" idx="10"/>
          </p:nvPr>
        </p:nvSpPr>
        <p:spPr/>
        <p:txBody>
          <a:bodyPr/>
          <a:lstStyle/>
          <a:p>
            <a:pPr>
              <a:defRPr/>
            </a:pPr>
            <a:r>
              <a:rPr lang="en-US" dirty="0"/>
              <a:t>oxlepskills.co.uk</a:t>
            </a:r>
          </a:p>
        </p:txBody>
      </p:sp>
      <p:sp>
        <p:nvSpPr>
          <p:cNvPr id="5" name="Slide Number Placeholder 4">
            <a:extLst>
              <a:ext uri="{FF2B5EF4-FFF2-40B4-BE49-F238E27FC236}">
                <a16:creationId xmlns:a16="http://schemas.microsoft.com/office/drawing/2014/main" id="{D4D66F68-B07F-40FD-9646-76FD94C371D8}"/>
              </a:ext>
            </a:extLst>
          </p:cNvPr>
          <p:cNvSpPr>
            <a:spLocks noGrp="1"/>
          </p:cNvSpPr>
          <p:nvPr>
            <p:ph type="sldNum" sz="quarter" idx="11"/>
          </p:nvPr>
        </p:nvSpPr>
        <p:spPr/>
        <p:txBody>
          <a:bodyPr/>
          <a:lstStyle/>
          <a:p>
            <a:pPr>
              <a:defRPr/>
            </a:pPr>
            <a:fld id="{F6C9504F-00AE-B347-B803-4CA7E8E012D3}" type="slidenum">
              <a:rPr lang="en-US" smtClean="0"/>
              <a:pPr>
                <a:defRPr/>
              </a:pPr>
              <a:t>10</a:t>
            </a:fld>
            <a:endParaRPr lang="en-US"/>
          </a:p>
        </p:txBody>
      </p:sp>
      <p:graphicFrame>
        <p:nvGraphicFramePr>
          <p:cNvPr id="6" name="Object 5">
            <a:extLst>
              <a:ext uri="{FF2B5EF4-FFF2-40B4-BE49-F238E27FC236}">
                <a16:creationId xmlns:a16="http://schemas.microsoft.com/office/drawing/2014/main" id="{6669767E-B697-4B02-85F1-4EDA9DC61A9D}"/>
              </a:ext>
            </a:extLst>
          </p:cNvPr>
          <p:cNvGraphicFramePr>
            <a:graphicFrameLocks noChangeAspect="1"/>
          </p:cNvGraphicFramePr>
          <p:nvPr>
            <p:extLst>
              <p:ext uri="{D42A27DB-BD31-4B8C-83A1-F6EECF244321}">
                <p14:modId xmlns:p14="http://schemas.microsoft.com/office/powerpoint/2010/main" val="1714088141"/>
              </p:ext>
            </p:extLst>
          </p:nvPr>
        </p:nvGraphicFramePr>
        <p:xfrm>
          <a:off x="552939" y="987637"/>
          <a:ext cx="3832225" cy="5418138"/>
        </p:xfrm>
        <a:graphic>
          <a:graphicData uri="http://schemas.openxmlformats.org/presentationml/2006/ole">
            <mc:AlternateContent xmlns:mc="http://schemas.openxmlformats.org/markup-compatibility/2006">
              <mc:Choice xmlns:v="urn:schemas-microsoft-com:vml" Requires="v">
                <p:oleObj name="Acrobat Document" r:id="rId2" imgW="6415686" imgH="9075043" progId="AcroExch.Document.DC">
                  <p:embed/>
                </p:oleObj>
              </mc:Choice>
              <mc:Fallback>
                <p:oleObj name="Acrobat Document" r:id="rId2" imgW="6415686" imgH="9075043" progId="AcroExch.Document.DC">
                  <p:embed/>
                  <p:pic>
                    <p:nvPicPr>
                      <p:cNvPr id="6" name="Object 5">
                        <a:extLst>
                          <a:ext uri="{FF2B5EF4-FFF2-40B4-BE49-F238E27FC236}">
                            <a16:creationId xmlns:a16="http://schemas.microsoft.com/office/drawing/2014/main" id="{6669767E-B697-4B02-85F1-4EDA9DC61A9D}"/>
                          </a:ext>
                        </a:extLst>
                      </p:cNvPr>
                      <p:cNvPicPr/>
                      <p:nvPr/>
                    </p:nvPicPr>
                    <p:blipFill>
                      <a:blip r:embed="rId3"/>
                      <a:stretch>
                        <a:fillRect/>
                      </a:stretch>
                    </p:blipFill>
                    <p:spPr>
                      <a:xfrm>
                        <a:off x="552939" y="987637"/>
                        <a:ext cx="3832225" cy="5418138"/>
                      </a:xfrm>
                      <a:prstGeom prst="rect">
                        <a:avLst/>
                      </a:prstGeom>
                    </p:spPr>
                  </p:pic>
                </p:oleObj>
              </mc:Fallback>
            </mc:AlternateContent>
          </a:graphicData>
        </a:graphic>
      </p:graphicFrame>
    </p:spTree>
    <p:extLst>
      <p:ext uri="{BB962C8B-B14F-4D97-AF65-F5344CB8AC3E}">
        <p14:creationId xmlns:p14="http://schemas.microsoft.com/office/powerpoint/2010/main" val="30818562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AD0515-77EF-4B65-BC63-98EC21217252}"/>
              </a:ext>
            </a:extLst>
          </p:cNvPr>
          <p:cNvSpPr>
            <a:spLocks noGrp="1"/>
          </p:cNvSpPr>
          <p:nvPr>
            <p:ph type="title"/>
          </p:nvPr>
        </p:nvSpPr>
        <p:spPr/>
        <p:txBody>
          <a:bodyPr/>
          <a:lstStyle/>
          <a:p>
            <a:r>
              <a:rPr lang="en-GB" dirty="0"/>
              <a:t>The job market in Oxfordshire</a:t>
            </a:r>
          </a:p>
        </p:txBody>
      </p:sp>
      <p:sp>
        <p:nvSpPr>
          <p:cNvPr id="3" name="Content Placeholder 2">
            <a:extLst>
              <a:ext uri="{FF2B5EF4-FFF2-40B4-BE49-F238E27FC236}">
                <a16:creationId xmlns:a16="http://schemas.microsoft.com/office/drawing/2014/main" id="{93D678E2-0FD0-4EA7-8727-92E3A67B62C9}"/>
              </a:ext>
            </a:extLst>
          </p:cNvPr>
          <p:cNvSpPr>
            <a:spLocks noGrp="1"/>
          </p:cNvSpPr>
          <p:nvPr>
            <p:ph idx="1"/>
          </p:nvPr>
        </p:nvSpPr>
        <p:spPr>
          <a:xfrm>
            <a:off x="4769963" y="1260630"/>
            <a:ext cx="6865191" cy="4934432"/>
          </a:xfrm>
        </p:spPr>
        <p:txBody>
          <a:bodyPr/>
          <a:lstStyle/>
          <a:p>
            <a:pPr marL="0" indent="0">
              <a:buNone/>
            </a:pPr>
            <a:r>
              <a:rPr lang="en-GB" b="1" dirty="0"/>
              <a:t>Compared to the rest of England, more people earn higher than average pay in Oxfordshire!</a:t>
            </a:r>
          </a:p>
          <a:p>
            <a:r>
              <a:rPr lang="en-GB" dirty="0"/>
              <a:t>High number of vacancies within:</a:t>
            </a:r>
          </a:p>
          <a:p>
            <a:pPr lvl="1"/>
            <a:r>
              <a:rPr lang="en-GB" dirty="0"/>
              <a:t>Human Health &amp; Social Work</a:t>
            </a:r>
          </a:p>
          <a:p>
            <a:pPr lvl="1"/>
            <a:r>
              <a:rPr lang="en-GB" dirty="0"/>
              <a:t>Professional, Scientific &amp; Technical</a:t>
            </a:r>
          </a:p>
          <a:p>
            <a:pPr lvl="1"/>
            <a:r>
              <a:rPr lang="en-GB" dirty="0"/>
              <a:t>Information &amp; Communication</a:t>
            </a:r>
          </a:p>
          <a:p>
            <a:r>
              <a:rPr lang="en-GB" dirty="0"/>
              <a:t>Local Growth Sectors:</a:t>
            </a:r>
          </a:p>
          <a:p>
            <a:pPr lvl="1"/>
            <a:r>
              <a:rPr lang="en-GB" dirty="0"/>
              <a:t>Space</a:t>
            </a:r>
          </a:p>
          <a:p>
            <a:pPr lvl="1"/>
            <a:r>
              <a:rPr lang="en-GB" dirty="0"/>
              <a:t>Life Sciences</a:t>
            </a:r>
          </a:p>
          <a:p>
            <a:pPr lvl="1"/>
            <a:r>
              <a:rPr lang="en-GB" dirty="0"/>
              <a:t>Construction</a:t>
            </a:r>
          </a:p>
          <a:p>
            <a:pPr lvl="1"/>
            <a:r>
              <a:rPr lang="en-GB" dirty="0"/>
              <a:t>Digital &amp; Creative</a:t>
            </a:r>
          </a:p>
          <a:p>
            <a:pPr lvl="1"/>
            <a:r>
              <a:rPr lang="en-GB" dirty="0"/>
              <a:t>Health &amp; Social Care</a:t>
            </a:r>
          </a:p>
          <a:p>
            <a:pPr lvl="1"/>
            <a:r>
              <a:rPr lang="en-GB" dirty="0"/>
              <a:t>Motorsport &amp; Advanced Engineering</a:t>
            </a:r>
          </a:p>
          <a:p>
            <a:pPr lvl="1"/>
            <a:endParaRPr lang="en-GB" dirty="0"/>
          </a:p>
        </p:txBody>
      </p:sp>
      <p:sp>
        <p:nvSpPr>
          <p:cNvPr id="4" name="Footer Placeholder 3">
            <a:extLst>
              <a:ext uri="{FF2B5EF4-FFF2-40B4-BE49-F238E27FC236}">
                <a16:creationId xmlns:a16="http://schemas.microsoft.com/office/drawing/2014/main" id="{7FCFE744-9C93-497B-B037-B3B2141EF0D0}"/>
              </a:ext>
            </a:extLst>
          </p:cNvPr>
          <p:cNvSpPr>
            <a:spLocks noGrp="1"/>
          </p:cNvSpPr>
          <p:nvPr>
            <p:ph type="ftr" sz="quarter" idx="10"/>
          </p:nvPr>
        </p:nvSpPr>
        <p:spPr/>
        <p:txBody>
          <a:bodyPr/>
          <a:lstStyle/>
          <a:p>
            <a:pPr>
              <a:defRPr/>
            </a:pPr>
            <a:r>
              <a:rPr lang="en-US" dirty="0"/>
              <a:t>oxlepskills.co.uk</a:t>
            </a:r>
          </a:p>
        </p:txBody>
      </p:sp>
      <p:sp>
        <p:nvSpPr>
          <p:cNvPr id="5" name="Slide Number Placeholder 4">
            <a:extLst>
              <a:ext uri="{FF2B5EF4-FFF2-40B4-BE49-F238E27FC236}">
                <a16:creationId xmlns:a16="http://schemas.microsoft.com/office/drawing/2014/main" id="{D4D66F68-B07F-40FD-9646-76FD94C371D8}"/>
              </a:ext>
            </a:extLst>
          </p:cNvPr>
          <p:cNvSpPr>
            <a:spLocks noGrp="1"/>
          </p:cNvSpPr>
          <p:nvPr>
            <p:ph type="sldNum" sz="quarter" idx="11"/>
          </p:nvPr>
        </p:nvSpPr>
        <p:spPr/>
        <p:txBody>
          <a:bodyPr/>
          <a:lstStyle/>
          <a:p>
            <a:pPr>
              <a:defRPr/>
            </a:pPr>
            <a:fld id="{F6C9504F-00AE-B347-B803-4CA7E8E012D3}" type="slidenum">
              <a:rPr lang="en-US" smtClean="0"/>
              <a:pPr>
                <a:defRPr/>
              </a:pPr>
              <a:t>11</a:t>
            </a:fld>
            <a:endParaRPr lang="en-US"/>
          </a:p>
        </p:txBody>
      </p:sp>
      <p:graphicFrame>
        <p:nvGraphicFramePr>
          <p:cNvPr id="6" name="Object 5">
            <a:extLst>
              <a:ext uri="{FF2B5EF4-FFF2-40B4-BE49-F238E27FC236}">
                <a16:creationId xmlns:a16="http://schemas.microsoft.com/office/drawing/2014/main" id="{6669767E-B697-4B02-85F1-4EDA9DC61A9D}"/>
              </a:ext>
            </a:extLst>
          </p:cNvPr>
          <p:cNvGraphicFramePr>
            <a:graphicFrameLocks noChangeAspect="1"/>
          </p:cNvGraphicFramePr>
          <p:nvPr/>
        </p:nvGraphicFramePr>
        <p:xfrm>
          <a:off x="552939" y="987637"/>
          <a:ext cx="3832225" cy="5418138"/>
        </p:xfrm>
        <a:graphic>
          <a:graphicData uri="http://schemas.openxmlformats.org/presentationml/2006/ole">
            <mc:AlternateContent xmlns:mc="http://schemas.openxmlformats.org/markup-compatibility/2006">
              <mc:Choice xmlns:v="urn:schemas-microsoft-com:vml" Requires="v">
                <p:oleObj name="Acrobat Document" r:id="rId2" imgW="6415686" imgH="9075043" progId="AcroExch.Document.DC">
                  <p:embed/>
                </p:oleObj>
              </mc:Choice>
              <mc:Fallback>
                <p:oleObj name="Acrobat Document" r:id="rId2" imgW="6415686" imgH="9075043" progId="AcroExch.Document.DC">
                  <p:embed/>
                  <p:pic>
                    <p:nvPicPr>
                      <p:cNvPr id="6" name="Object 5">
                        <a:extLst>
                          <a:ext uri="{FF2B5EF4-FFF2-40B4-BE49-F238E27FC236}">
                            <a16:creationId xmlns:a16="http://schemas.microsoft.com/office/drawing/2014/main" id="{6669767E-B697-4B02-85F1-4EDA9DC61A9D}"/>
                          </a:ext>
                        </a:extLst>
                      </p:cNvPr>
                      <p:cNvPicPr/>
                      <p:nvPr/>
                    </p:nvPicPr>
                    <p:blipFill>
                      <a:blip r:embed="rId3"/>
                      <a:stretch>
                        <a:fillRect/>
                      </a:stretch>
                    </p:blipFill>
                    <p:spPr>
                      <a:xfrm>
                        <a:off x="552939" y="987637"/>
                        <a:ext cx="3832225" cy="5418138"/>
                      </a:xfrm>
                      <a:prstGeom prst="rect">
                        <a:avLst/>
                      </a:prstGeom>
                    </p:spPr>
                  </p:pic>
                </p:oleObj>
              </mc:Fallback>
            </mc:AlternateContent>
          </a:graphicData>
        </a:graphic>
      </p:graphicFrame>
    </p:spTree>
    <p:extLst>
      <p:ext uri="{BB962C8B-B14F-4D97-AF65-F5344CB8AC3E}">
        <p14:creationId xmlns:p14="http://schemas.microsoft.com/office/powerpoint/2010/main" val="42131427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9AEEEF-92D1-4D2D-AD32-F4B5EA6EDEE9}"/>
              </a:ext>
            </a:extLst>
          </p:cNvPr>
          <p:cNvSpPr>
            <a:spLocks noGrp="1"/>
          </p:cNvSpPr>
          <p:nvPr>
            <p:ph type="title"/>
          </p:nvPr>
        </p:nvSpPr>
        <p:spPr/>
        <p:txBody>
          <a:bodyPr/>
          <a:lstStyle/>
          <a:p>
            <a:r>
              <a:rPr lang="en-GB" dirty="0"/>
              <a:t>LMI data dashboards</a:t>
            </a:r>
          </a:p>
        </p:txBody>
      </p:sp>
      <p:sp>
        <p:nvSpPr>
          <p:cNvPr id="6" name="Content Placeholder 5">
            <a:extLst>
              <a:ext uri="{FF2B5EF4-FFF2-40B4-BE49-F238E27FC236}">
                <a16:creationId xmlns:a16="http://schemas.microsoft.com/office/drawing/2014/main" id="{1473A544-9736-4A01-B2B4-C2569F9B6EC8}"/>
              </a:ext>
            </a:extLst>
          </p:cNvPr>
          <p:cNvSpPr>
            <a:spLocks noGrp="1"/>
          </p:cNvSpPr>
          <p:nvPr>
            <p:ph sz="half" idx="1"/>
          </p:nvPr>
        </p:nvSpPr>
        <p:spPr/>
        <p:txBody>
          <a:bodyPr/>
          <a:lstStyle/>
          <a:p>
            <a:r>
              <a:rPr lang="en-GB" dirty="0">
                <a:hlinkClick r:id="rId3"/>
              </a:rPr>
              <a:t>Oxfordshire Local Skills Dashboard</a:t>
            </a:r>
            <a:endParaRPr lang="en-GB" dirty="0"/>
          </a:p>
          <a:p>
            <a:endParaRPr lang="en-GB" dirty="0"/>
          </a:p>
        </p:txBody>
      </p:sp>
      <p:sp>
        <p:nvSpPr>
          <p:cNvPr id="7" name="Content Placeholder 6">
            <a:extLst>
              <a:ext uri="{FF2B5EF4-FFF2-40B4-BE49-F238E27FC236}">
                <a16:creationId xmlns:a16="http://schemas.microsoft.com/office/drawing/2014/main" id="{6D0B5C5A-2E12-425D-A66F-8E8EB961E11D}"/>
              </a:ext>
            </a:extLst>
          </p:cNvPr>
          <p:cNvSpPr>
            <a:spLocks noGrp="1"/>
          </p:cNvSpPr>
          <p:nvPr>
            <p:ph sz="half" idx="2"/>
          </p:nvPr>
        </p:nvSpPr>
        <p:spPr/>
        <p:txBody>
          <a:bodyPr/>
          <a:lstStyle/>
          <a:p>
            <a:r>
              <a:rPr lang="en-GB" dirty="0">
                <a:hlinkClick r:id="rId4">
                  <a:extLst>
                    <a:ext uri="{A12FA001-AC4F-418D-AE19-62706E023703}">
                      <ahyp:hlinkClr xmlns:ahyp="http://schemas.microsoft.com/office/drawing/2018/hyperlinkcolor" val="tx"/>
                    </a:ext>
                  </a:extLst>
                </a:hlinkClick>
              </a:rPr>
              <a:t>Young people with SEND – Oxfordshire Your Futures</a:t>
            </a:r>
            <a:endParaRPr lang="en-GB" dirty="0"/>
          </a:p>
        </p:txBody>
      </p:sp>
      <p:sp>
        <p:nvSpPr>
          <p:cNvPr id="4" name="Footer Placeholder 3">
            <a:extLst>
              <a:ext uri="{FF2B5EF4-FFF2-40B4-BE49-F238E27FC236}">
                <a16:creationId xmlns:a16="http://schemas.microsoft.com/office/drawing/2014/main" id="{1D3349CC-762A-4148-938D-C07BF5630512}"/>
              </a:ext>
            </a:extLst>
          </p:cNvPr>
          <p:cNvSpPr>
            <a:spLocks noGrp="1"/>
          </p:cNvSpPr>
          <p:nvPr>
            <p:ph type="ftr" sz="quarter" idx="10"/>
          </p:nvPr>
        </p:nvSpPr>
        <p:spPr/>
        <p:txBody>
          <a:bodyPr/>
          <a:lstStyle/>
          <a:p>
            <a:pPr>
              <a:defRPr/>
            </a:pPr>
            <a:r>
              <a:rPr lang="en-US"/>
              <a:t>oxlepskills.co.uk</a:t>
            </a:r>
            <a:endParaRPr lang="en-US" dirty="0"/>
          </a:p>
        </p:txBody>
      </p:sp>
      <p:sp>
        <p:nvSpPr>
          <p:cNvPr id="5" name="Slide Number Placeholder 4">
            <a:extLst>
              <a:ext uri="{FF2B5EF4-FFF2-40B4-BE49-F238E27FC236}">
                <a16:creationId xmlns:a16="http://schemas.microsoft.com/office/drawing/2014/main" id="{222FF208-9AE7-465B-A3E3-78951BE738D7}"/>
              </a:ext>
            </a:extLst>
          </p:cNvPr>
          <p:cNvSpPr>
            <a:spLocks noGrp="1"/>
          </p:cNvSpPr>
          <p:nvPr>
            <p:ph type="sldNum" sz="quarter" idx="11"/>
          </p:nvPr>
        </p:nvSpPr>
        <p:spPr/>
        <p:txBody>
          <a:bodyPr/>
          <a:lstStyle/>
          <a:p>
            <a:pPr>
              <a:defRPr/>
            </a:pPr>
            <a:fld id="{F6C9504F-00AE-B347-B803-4CA7E8E012D3}" type="slidenum">
              <a:rPr lang="en-US" smtClean="0"/>
              <a:pPr>
                <a:defRPr/>
              </a:pPr>
              <a:t>12</a:t>
            </a:fld>
            <a:endParaRPr lang="en-US"/>
          </a:p>
        </p:txBody>
      </p:sp>
      <p:pic>
        <p:nvPicPr>
          <p:cNvPr id="3078" name="Picture 6">
            <a:extLst>
              <a:ext uri="{FF2B5EF4-FFF2-40B4-BE49-F238E27FC236}">
                <a16:creationId xmlns:a16="http://schemas.microsoft.com/office/drawing/2014/main" id="{92FD6C3F-1645-40DD-8235-2C6AA9C2D7B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2940" y="2108426"/>
            <a:ext cx="5392422" cy="301975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BFEB3F14-2679-4098-80E8-39F178DC1FEE}"/>
              </a:ext>
            </a:extLst>
          </p:cNvPr>
          <p:cNvPicPr>
            <a:picLocks noChangeAspect="1"/>
          </p:cNvPicPr>
          <p:nvPr/>
        </p:nvPicPr>
        <p:blipFill>
          <a:blip r:embed="rId6"/>
          <a:stretch>
            <a:fillRect/>
          </a:stretch>
        </p:blipFill>
        <p:spPr>
          <a:xfrm>
            <a:off x="6363093" y="2092128"/>
            <a:ext cx="5639757" cy="3036054"/>
          </a:xfrm>
          <a:prstGeom prst="rect">
            <a:avLst/>
          </a:prstGeom>
        </p:spPr>
      </p:pic>
    </p:spTree>
    <p:extLst>
      <p:ext uri="{BB962C8B-B14F-4D97-AF65-F5344CB8AC3E}">
        <p14:creationId xmlns:p14="http://schemas.microsoft.com/office/powerpoint/2010/main" val="15050019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What are apprenticeships?</a:t>
            </a:r>
          </a:p>
        </p:txBody>
      </p:sp>
      <p:pic>
        <p:nvPicPr>
          <p:cNvPr id="45" name="Picture 44" descr="Diagram&#10;&#10;Description automatically generated">
            <a:extLst>
              <a:ext uri="{FF2B5EF4-FFF2-40B4-BE49-F238E27FC236}">
                <a16:creationId xmlns:a16="http://schemas.microsoft.com/office/drawing/2014/main" id="{9DFD14F9-7D05-423A-A942-71232CC736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53765" y="1123094"/>
            <a:ext cx="8707049" cy="5089082"/>
          </a:xfrm>
          <a:prstGeom prst="rect">
            <a:avLst/>
          </a:prstGeom>
        </p:spPr>
      </p:pic>
    </p:spTree>
    <p:extLst>
      <p:ext uri="{BB962C8B-B14F-4D97-AF65-F5344CB8AC3E}">
        <p14:creationId xmlns:p14="http://schemas.microsoft.com/office/powerpoint/2010/main" val="95128686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fade">
                                      <p:cBhvr>
                                        <p:cTn id="7" dur="1000"/>
                                        <p:tgtEl>
                                          <p:spTgt spid="45"/>
                                        </p:tgtEl>
                                      </p:cBhvr>
                                    </p:animEffect>
                                    <p:anim calcmode="lin" valueType="num">
                                      <p:cBhvr>
                                        <p:cTn id="8" dur="1000" fill="hold"/>
                                        <p:tgtEl>
                                          <p:spTgt spid="45"/>
                                        </p:tgtEl>
                                        <p:attrNameLst>
                                          <p:attrName>ppt_x</p:attrName>
                                        </p:attrNameLst>
                                      </p:cBhvr>
                                      <p:tavLst>
                                        <p:tav tm="0">
                                          <p:val>
                                            <p:strVal val="#ppt_x"/>
                                          </p:val>
                                        </p:tav>
                                        <p:tav tm="100000">
                                          <p:val>
                                            <p:strVal val="#ppt_x"/>
                                          </p:val>
                                        </p:tav>
                                      </p:tavLst>
                                    </p:anim>
                                    <p:anim calcmode="lin" valueType="num">
                                      <p:cBhvr>
                                        <p:cTn id="9" dur="1000" fill="hold"/>
                                        <p:tgtEl>
                                          <p:spTgt spid="4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B60B52-F483-4A4E-A144-2E348BD4E3BA}"/>
              </a:ext>
            </a:extLst>
          </p:cNvPr>
          <p:cNvSpPr>
            <a:spLocks noGrp="1"/>
          </p:cNvSpPr>
          <p:nvPr>
            <p:ph type="title"/>
          </p:nvPr>
        </p:nvSpPr>
        <p:spPr/>
        <p:txBody>
          <a:bodyPr/>
          <a:lstStyle/>
          <a:p>
            <a:r>
              <a:rPr lang="en-GB"/>
              <a:t>Apprenticeship levels</a:t>
            </a:r>
          </a:p>
        </p:txBody>
      </p:sp>
      <p:pic>
        <p:nvPicPr>
          <p:cNvPr id="9" name="Picture 8">
            <a:extLst>
              <a:ext uri="{FF2B5EF4-FFF2-40B4-BE49-F238E27FC236}">
                <a16:creationId xmlns:a16="http://schemas.microsoft.com/office/drawing/2014/main" id="{FF8B7EB2-C1BE-4B54-90BA-ABE5F225142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07902" y="1053625"/>
            <a:ext cx="9221138" cy="5186891"/>
          </a:xfrm>
          <a:prstGeom prst="rect">
            <a:avLst/>
          </a:prstGeom>
        </p:spPr>
      </p:pic>
    </p:spTree>
    <p:extLst>
      <p:ext uri="{BB962C8B-B14F-4D97-AF65-F5344CB8AC3E}">
        <p14:creationId xmlns:p14="http://schemas.microsoft.com/office/powerpoint/2010/main" val="28104718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2F23C871-A220-4056-9BCA-88431829C4D8}"/>
              </a:ext>
            </a:extLst>
          </p:cNvPr>
          <p:cNvSpPr>
            <a:spLocks noGrp="1"/>
          </p:cNvSpPr>
          <p:nvPr>
            <p:ph type="title"/>
          </p:nvPr>
        </p:nvSpPr>
        <p:spPr/>
        <p:txBody>
          <a:bodyPr/>
          <a:lstStyle/>
          <a:p>
            <a:r>
              <a:rPr lang="en-GB" dirty="0"/>
              <a:t>The range of apprenticeships</a:t>
            </a:r>
          </a:p>
        </p:txBody>
      </p:sp>
      <p:pic>
        <p:nvPicPr>
          <p:cNvPr id="101" name="Picture 100" descr="A picture containing company name&#10;&#10;Description automatically generated">
            <a:extLst>
              <a:ext uri="{FF2B5EF4-FFF2-40B4-BE49-F238E27FC236}">
                <a16:creationId xmlns:a16="http://schemas.microsoft.com/office/drawing/2014/main" id="{B63973C1-4B6D-4831-93DD-A03E06C760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53174" y="987637"/>
            <a:ext cx="9294588" cy="5228205"/>
          </a:xfrm>
          <a:prstGeom prst="rect">
            <a:avLst/>
          </a:prstGeom>
        </p:spPr>
      </p:pic>
    </p:spTree>
    <p:extLst>
      <p:ext uri="{BB962C8B-B14F-4D97-AF65-F5344CB8AC3E}">
        <p14:creationId xmlns:p14="http://schemas.microsoft.com/office/powerpoint/2010/main" val="17632307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101"/>
                                        </p:tgtEl>
                                        <p:attrNameLst>
                                          <p:attrName>style.visibility</p:attrName>
                                        </p:attrNameLst>
                                      </p:cBhvr>
                                      <p:to>
                                        <p:strVal val="visible"/>
                                      </p:to>
                                    </p:set>
                                    <p:anim calcmode="lin" valueType="num">
                                      <p:cBhvr>
                                        <p:cTn id="7" dur="500" fill="hold"/>
                                        <p:tgtEl>
                                          <p:spTgt spid="101"/>
                                        </p:tgtEl>
                                        <p:attrNameLst>
                                          <p:attrName>ppt_w</p:attrName>
                                        </p:attrNameLst>
                                      </p:cBhvr>
                                      <p:tavLst>
                                        <p:tav tm="0">
                                          <p:val>
                                            <p:fltVal val="0"/>
                                          </p:val>
                                        </p:tav>
                                        <p:tav tm="100000">
                                          <p:val>
                                            <p:strVal val="#ppt_w"/>
                                          </p:val>
                                        </p:tav>
                                      </p:tavLst>
                                    </p:anim>
                                    <p:anim calcmode="lin" valueType="num">
                                      <p:cBhvr>
                                        <p:cTn id="8" dur="500" fill="hold"/>
                                        <p:tgtEl>
                                          <p:spTgt spid="101"/>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741883E-7312-480B-B4E0-5473641ABA89}"/>
              </a:ext>
            </a:extLst>
          </p:cNvPr>
          <p:cNvSpPr>
            <a:spLocks noGrp="1"/>
          </p:cNvSpPr>
          <p:nvPr>
            <p:ph type="title"/>
          </p:nvPr>
        </p:nvSpPr>
        <p:spPr>
          <a:xfrm>
            <a:off x="556847" y="338240"/>
            <a:ext cx="11078308" cy="1116965"/>
          </a:xfrm>
        </p:spPr>
        <p:txBody>
          <a:bodyPr>
            <a:normAutofit fontScale="90000"/>
          </a:bodyPr>
          <a:lstStyle/>
          <a:p>
            <a:r>
              <a:rPr lang="en-GB" sz="4400" dirty="0"/>
              <a:t>Which National and Oxfordshire employers offer apprenticeships</a:t>
            </a:r>
            <a:r>
              <a:rPr lang="en-GB" dirty="0"/>
              <a:t>?</a:t>
            </a:r>
          </a:p>
        </p:txBody>
      </p:sp>
      <p:pic>
        <p:nvPicPr>
          <p:cNvPr id="1026" name="Picture 2" descr="Airbus Logo transparent PNG - StickPNG">
            <a:extLst>
              <a:ext uri="{FF2B5EF4-FFF2-40B4-BE49-F238E27FC236}">
                <a16:creationId xmlns:a16="http://schemas.microsoft.com/office/drawing/2014/main" id="{D2765458-58AA-4447-8600-47785B464F4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9627" r="2969" b="40349"/>
          <a:stretch/>
        </p:blipFill>
        <p:spPr bwMode="auto">
          <a:xfrm>
            <a:off x="1192369" y="1680634"/>
            <a:ext cx="2334135" cy="48168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BM Logo PNG Transparent &amp;amp; SVG Vector - Freebie Supply">
            <a:extLst>
              <a:ext uri="{FF2B5EF4-FFF2-40B4-BE49-F238E27FC236}">
                <a16:creationId xmlns:a16="http://schemas.microsoft.com/office/drawing/2014/main" id="{B44257E3-984C-430E-BE48-8CC4F3EA54BC}"/>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565496" y="2379488"/>
            <a:ext cx="1673089" cy="668582"/>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ASOS Logo PNG Transparent &amp;amp; SVG Vector - Freebie Supply">
            <a:extLst>
              <a:ext uri="{FF2B5EF4-FFF2-40B4-BE49-F238E27FC236}">
                <a16:creationId xmlns:a16="http://schemas.microsoft.com/office/drawing/2014/main" id="{5A8F2A26-4CA6-47F3-80CF-DD31731D2E85}"/>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2038161" y="3530647"/>
            <a:ext cx="1657350" cy="613306"/>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Specsavers - Wikipedia">
            <a:extLst>
              <a:ext uri="{FF2B5EF4-FFF2-40B4-BE49-F238E27FC236}">
                <a16:creationId xmlns:a16="http://schemas.microsoft.com/office/drawing/2014/main" id="{F974350C-453C-449C-B8FA-9838738A50A0}"/>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655637" y="2375763"/>
            <a:ext cx="1583373" cy="606960"/>
          </a:xfrm>
          <a:prstGeom prst="rect">
            <a:avLst/>
          </a:prstGeom>
          <a:noFill/>
          <a:extLst>
            <a:ext uri="{909E8E84-426E-40DD-AFC4-6F175D3DCCD1}">
              <a14:hiddenFill xmlns:a14="http://schemas.microsoft.com/office/drawing/2010/main">
                <a:solidFill>
                  <a:srgbClr val="FFFFFF"/>
                </a:solidFill>
              </a14:hiddenFill>
            </a:ext>
          </a:extLst>
        </p:spPr>
      </p:pic>
      <p:pic>
        <p:nvPicPr>
          <p:cNvPr id="1052" name="Picture 28">
            <a:extLst>
              <a:ext uri="{FF2B5EF4-FFF2-40B4-BE49-F238E27FC236}">
                <a16:creationId xmlns:a16="http://schemas.microsoft.com/office/drawing/2014/main" id="{C5EA5DFB-1AC5-4DFD-83B2-53355E3E7130}"/>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616031" y="3872608"/>
            <a:ext cx="1910568" cy="838859"/>
          </a:xfrm>
          <a:prstGeom prst="rect">
            <a:avLst/>
          </a:prstGeom>
          <a:noFill/>
          <a:extLst>
            <a:ext uri="{909E8E84-426E-40DD-AFC4-6F175D3DCCD1}">
              <a14:hiddenFill xmlns:a14="http://schemas.microsoft.com/office/drawing/2010/main">
                <a:solidFill>
                  <a:srgbClr val="FFFFFF"/>
                </a:solidFill>
              </a14:hiddenFill>
            </a:ext>
          </a:extLst>
        </p:spPr>
      </p:pic>
      <p:pic>
        <p:nvPicPr>
          <p:cNvPr id="1064" name="Picture 40" descr="Freshly Prepared Sandwiches, Soups, Organic Coffee | Pret A Manger">
            <a:extLst>
              <a:ext uri="{FF2B5EF4-FFF2-40B4-BE49-F238E27FC236}">
                <a16:creationId xmlns:a16="http://schemas.microsoft.com/office/drawing/2014/main" id="{E99DD771-CDFD-45B8-88DB-149BDA3F72F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689108" y="2378497"/>
            <a:ext cx="1981775" cy="666143"/>
          </a:xfrm>
          <a:prstGeom prst="rect">
            <a:avLst/>
          </a:prstGeom>
          <a:noFill/>
          <a:extLst>
            <a:ext uri="{909E8E84-426E-40DD-AFC4-6F175D3DCCD1}">
              <a14:hiddenFill xmlns:a14="http://schemas.microsoft.com/office/drawing/2010/main">
                <a:solidFill>
                  <a:srgbClr val="FFFFFF"/>
                </a:solidFill>
              </a14:hiddenFill>
            </a:ext>
          </a:extLst>
        </p:spPr>
      </p:pic>
      <p:pic>
        <p:nvPicPr>
          <p:cNvPr id="1068" name="Picture 44" descr="PwC Logo PNG Transparent &amp;amp; SVG Vector - Freebie Supply">
            <a:extLst>
              <a:ext uri="{FF2B5EF4-FFF2-40B4-BE49-F238E27FC236}">
                <a16:creationId xmlns:a16="http://schemas.microsoft.com/office/drawing/2014/main" id="{6D731007-614B-4150-91C3-C4696B1B1BB2}"/>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97404" y="3398612"/>
            <a:ext cx="1449736" cy="1099905"/>
          </a:xfrm>
          <a:prstGeom prst="rect">
            <a:avLst/>
          </a:prstGeom>
          <a:noFill/>
          <a:extLst>
            <a:ext uri="{909E8E84-426E-40DD-AFC4-6F175D3DCCD1}">
              <a14:hiddenFill xmlns:a14="http://schemas.microsoft.com/office/drawing/2010/main">
                <a:solidFill>
                  <a:srgbClr val="FFFFFF"/>
                </a:solidFill>
              </a14:hiddenFill>
            </a:ext>
          </a:extLst>
        </p:spPr>
      </p:pic>
      <p:pic>
        <p:nvPicPr>
          <p:cNvPr id="1076" name="Picture 52" descr="Santander Logo PNG Image - PurePNG | Free transparent CC0 PNG Image Library">
            <a:extLst>
              <a:ext uri="{FF2B5EF4-FFF2-40B4-BE49-F238E27FC236}">
                <a16:creationId xmlns:a16="http://schemas.microsoft.com/office/drawing/2014/main" id="{201F7B21-2D8D-43E5-9AB8-F2B99CD49892}"/>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670858" y="3746924"/>
            <a:ext cx="2357273" cy="1728641"/>
          </a:xfrm>
          <a:prstGeom prst="rect">
            <a:avLst/>
          </a:prstGeom>
          <a:noFill/>
          <a:extLst>
            <a:ext uri="{909E8E84-426E-40DD-AFC4-6F175D3DCCD1}">
              <a14:hiddenFill xmlns:a14="http://schemas.microsoft.com/office/drawing/2010/main">
                <a:solidFill>
                  <a:srgbClr val="FFFFFF"/>
                </a:solidFill>
              </a14:hiddenFill>
            </a:ext>
          </a:extLst>
        </p:spPr>
      </p:pic>
      <p:pic>
        <p:nvPicPr>
          <p:cNvPr id="1080" name="Picture 56">
            <a:extLst>
              <a:ext uri="{FF2B5EF4-FFF2-40B4-BE49-F238E27FC236}">
                <a16:creationId xmlns:a16="http://schemas.microsoft.com/office/drawing/2014/main" id="{C384A353-5596-4376-A21E-C3DCB904975A}"/>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107781" y="3468428"/>
            <a:ext cx="2172395" cy="65352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543BD01A-1042-477E-8BE5-A63DD7398746}"/>
              </a:ext>
            </a:extLst>
          </p:cNvPr>
          <p:cNvPicPr>
            <a:picLocks noChangeAspect="1"/>
          </p:cNvPicPr>
          <p:nvPr/>
        </p:nvPicPr>
        <p:blipFill>
          <a:blip r:embed="rId12"/>
          <a:stretch>
            <a:fillRect/>
          </a:stretch>
        </p:blipFill>
        <p:spPr>
          <a:xfrm>
            <a:off x="6911896" y="2005578"/>
            <a:ext cx="1673089" cy="1254816"/>
          </a:xfrm>
          <a:prstGeom prst="rect">
            <a:avLst/>
          </a:prstGeom>
        </p:spPr>
      </p:pic>
      <p:pic>
        <p:nvPicPr>
          <p:cNvPr id="8" name="Picture 7">
            <a:extLst>
              <a:ext uri="{FF2B5EF4-FFF2-40B4-BE49-F238E27FC236}">
                <a16:creationId xmlns:a16="http://schemas.microsoft.com/office/drawing/2014/main" id="{46E84781-BEFD-4575-9713-84D0D7BE6484}"/>
              </a:ext>
            </a:extLst>
          </p:cNvPr>
          <p:cNvPicPr>
            <a:picLocks noChangeAspect="1"/>
          </p:cNvPicPr>
          <p:nvPr/>
        </p:nvPicPr>
        <p:blipFill>
          <a:blip r:embed="rId13"/>
          <a:stretch>
            <a:fillRect/>
          </a:stretch>
        </p:blipFill>
        <p:spPr>
          <a:xfrm>
            <a:off x="10308710" y="977195"/>
            <a:ext cx="1881258" cy="1582789"/>
          </a:xfrm>
          <a:prstGeom prst="rect">
            <a:avLst/>
          </a:prstGeom>
        </p:spPr>
      </p:pic>
      <p:pic>
        <p:nvPicPr>
          <p:cNvPr id="9" name="Picture 8">
            <a:extLst>
              <a:ext uri="{FF2B5EF4-FFF2-40B4-BE49-F238E27FC236}">
                <a16:creationId xmlns:a16="http://schemas.microsoft.com/office/drawing/2014/main" id="{53A81A4C-CC6B-485B-95A3-134EB8A69070}"/>
              </a:ext>
            </a:extLst>
          </p:cNvPr>
          <p:cNvPicPr>
            <a:picLocks noChangeAspect="1"/>
          </p:cNvPicPr>
          <p:nvPr/>
        </p:nvPicPr>
        <p:blipFill rotWithShape="1">
          <a:blip r:embed="rId14"/>
          <a:srcRect t="22705" b="26350"/>
          <a:stretch/>
        </p:blipFill>
        <p:spPr>
          <a:xfrm>
            <a:off x="6630882" y="3264501"/>
            <a:ext cx="2075635" cy="754149"/>
          </a:xfrm>
          <a:prstGeom prst="rect">
            <a:avLst/>
          </a:prstGeom>
        </p:spPr>
      </p:pic>
      <p:pic>
        <p:nvPicPr>
          <p:cNvPr id="10" name="Picture 9">
            <a:extLst>
              <a:ext uri="{FF2B5EF4-FFF2-40B4-BE49-F238E27FC236}">
                <a16:creationId xmlns:a16="http://schemas.microsoft.com/office/drawing/2014/main" id="{55DA5073-5916-4526-AC73-5DE15CD3A1BC}"/>
              </a:ext>
            </a:extLst>
          </p:cNvPr>
          <p:cNvPicPr>
            <a:picLocks noChangeAspect="1"/>
          </p:cNvPicPr>
          <p:nvPr/>
        </p:nvPicPr>
        <p:blipFill>
          <a:blip r:embed="rId15"/>
          <a:stretch>
            <a:fillRect/>
          </a:stretch>
        </p:blipFill>
        <p:spPr>
          <a:xfrm>
            <a:off x="7260597" y="3982493"/>
            <a:ext cx="1963803" cy="1104639"/>
          </a:xfrm>
          <a:prstGeom prst="rect">
            <a:avLst/>
          </a:prstGeom>
        </p:spPr>
      </p:pic>
      <p:pic>
        <p:nvPicPr>
          <p:cNvPr id="11" name="Picture 10">
            <a:extLst>
              <a:ext uri="{FF2B5EF4-FFF2-40B4-BE49-F238E27FC236}">
                <a16:creationId xmlns:a16="http://schemas.microsoft.com/office/drawing/2014/main" id="{0B08C9CF-69F7-4D73-B2FD-B34CFFF1B967}"/>
              </a:ext>
            </a:extLst>
          </p:cNvPr>
          <p:cNvPicPr>
            <a:picLocks noChangeAspect="1"/>
          </p:cNvPicPr>
          <p:nvPr/>
        </p:nvPicPr>
        <p:blipFill rotWithShape="1">
          <a:blip r:embed="rId16"/>
          <a:srcRect l="-1" t="21064" r="-4342" b="16664"/>
          <a:stretch/>
        </p:blipFill>
        <p:spPr>
          <a:xfrm>
            <a:off x="3872360" y="5159215"/>
            <a:ext cx="3065296" cy="914682"/>
          </a:xfrm>
          <a:prstGeom prst="rect">
            <a:avLst/>
          </a:prstGeom>
        </p:spPr>
      </p:pic>
      <p:pic>
        <p:nvPicPr>
          <p:cNvPr id="12" name="Picture 11">
            <a:extLst>
              <a:ext uri="{FF2B5EF4-FFF2-40B4-BE49-F238E27FC236}">
                <a16:creationId xmlns:a16="http://schemas.microsoft.com/office/drawing/2014/main" id="{683CCA22-B8DF-4E51-A51E-1B6F0E00D788}"/>
              </a:ext>
            </a:extLst>
          </p:cNvPr>
          <p:cNvPicPr>
            <a:picLocks noChangeAspect="1"/>
          </p:cNvPicPr>
          <p:nvPr/>
        </p:nvPicPr>
        <p:blipFill>
          <a:blip r:embed="rId17"/>
          <a:stretch>
            <a:fillRect/>
          </a:stretch>
        </p:blipFill>
        <p:spPr>
          <a:xfrm>
            <a:off x="7275919" y="5102104"/>
            <a:ext cx="2522071" cy="1024591"/>
          </a:xfrm>
          <a:prstGeom prst="rect">
            <a:avLst/>
          </a:prstGeom>
        </p:spPr>
      </p:pic>
      <p:pic>
        <p:nvPicPr>
          <p:cNvPr id="13" name="Picture 12">
            <a:extLst>
              <a:ext uri="{FF2B5EF4-FFF2-40B4-BE49-F238E27FC236}">
                <a16:creationId xmlns:a16="http://schemas.microsoft.com/office/drawing/2014/main" id="{80FA1514-B48A-463F-BDF0-F974A1F7FE7A}"/>
              </a:ext>
            </a:extLst>
          </p:cNvPr>
          <p:cNvPicPr>
            <a:picLocks noChangeAspect="1"/>
          </p:cNvPicPr>
          <p:nvPr/>
        </p:nvPicPr>
        <p:blipFill>
          <a:blip r:embed="rId18"/>
          <a:stretch>
            <a:fillRect/>
          </a:stretch>
        </p:blipFill>
        <p:spPr>
          <a:xfrm>
            <a:off x="9224400" y="2853162"/>
            <a:ext cx="2522071" cy="809654"/>
          </a:xfrm>
          <a:prstGeom prst="rect">
            <a:avLst/>
          </a:prstGeom>
        </p:spPr>
      </p:pic>
      <p:pic>
        <p:nvPicPr>
          <p:cNvPr id="15" name="Picture 14">
            <a:extLst>
              <a:ext uri="{FF2B5EF4-FFF2-40B4-BE49-F238E27FC236}">
                <a16:creationId xmlns:a16="http://schemas.microsoft.com/office/drawing/2014/main" id="{F07C82B6-5388-422B-85DA-1B15A8432FB1}"/>
              </a:ext>
            </a:extLst>
          </p:cNvPr>
          <p:cNvPicPr>
            <a:picLocks noChangeAspect="1"/>
          </p:cNvPicPr>
          <p:nvPr/>
        </p:nvPicPr>
        <p:blipFill rotWithShape="1">
          <a:blip r:embed="rId19"/>
          <a:srcRect l="-1" t="23799" r="4399" b="24801"/>
          <a:stretch/>
        </p:blipFill>
        <p:spPr>
          <a:xfrm>
            <a:off x="1799830" y="5413333"/>
            <a:ext cx="1806883" cy="727677"/>
          </a:xfrm>
          <a:prstGeom prst="rect">
            <a:avLst/>
          </a:prstGeom>
        </p:spPr>
      </p:pic>
      <p:pic>
        <p:nvPicPr>
          <p:cNvPr id="16" name="Picture 15">
            <a:extLst>
              <a:ext uri="{FF2B5EF4-FFF2-40B4-BE49-F238E27FC236}">
                <a16:creationId xmlns:a16="http://schemas.microsoft.com/office/drawing/2014/main" id="{86416263-5DED-44A2-BA2B-821B82A1A930}"/>
              </a:ext>
            </a:extLst>
          </p:cNvPr>
          <p:cNvPicPr>
            <a:picLocks noChangeAspect="1"/>
          </p:cNvPicPr>
          <p:nvPr/>
        </p:nvPicPr>
        <p:blipFill rotWithShape="1">
          <a:blip r:embed="rId20"/>
          <a:srcRect l="12411" t="21389" r="17225" b="23739"/>
          <a:stretch/>
        </p:blipFill>
        <p:spPr>
          <a:xfrm>
            <a:off x="8423655" y="1777132"/>
            <a:ext cx="2010644" cy="878062"/>
          </a:xfrm>
          <a:prstGeom prst="rect">
            <a:avLst/>
          </a:prstGeom>
        </p:spPr>
      </p:pic>
      <p:pic>
        <p:nvPicPr>
          <p:cNvPr id="17" name="Picture 16">
            <a:extLst>
              <a:ext uri="{FF2B5EF4-FFF2-40B4-BE49-F238E27FC236}">
                <a16:creationId xmlns:a16="http://schemas.microsoft.com/office/drawing/2014/main" id="{7B946D9E-060F-41F6-9EFA-EA548BDDF3B4}"/>
              </a:ext>
            </a:extLst>
          </p:cNvPr>
          <p:cNvPicPr>
            <a:picLocks noChangeAspect="1"/>
          </p:cNvPicPr>
          <p:nvPr/>
        </p:nvPicPr>
        <p:blipFill rotWithShape="1">
          <a:blip r:embed="rId21"/>
          <a:srcRect l="-407" t="14108" r="2069" b="16600"/>
          <a:stretch/>
        </p:blipFill>
        <p:spPr>
          <a:xfrm>
            <a:off x="1608052" y="4733986"/>
            <a:ext cx="2136302" cy="736236"/>
          </a:xfrm>
          <a:prstGeom prst="rect">
            <a:avLst/>
          </a:prstGeom>
        </p:spPr>
      </p:pic>
      <p:pic>
        <p:nvPicPr>
          <p:cNvPr id="18" name="Picture 17">
            <a:extLst>
              <a:ext uri="{FF2B5EF4-FFF2-40B4-BE49-F238E27FC236}">
                <a16:creationId xmlns:a16="http://schemas.microsoft.com/office/drawing/2014/main" id="{D553BC81-8575-4BAF-BA55-92B72C1A1802}"/>
              </a:ext>
            </a:extLst>
          </p:cNvPr>
          <p:cNvPicPr>
            <a:picLocks noChangeAspect="1"/>
          </p:cNvPicPr>
          <p:nvPr/>
        </p:nvPicPr>
        <p:blipFill rotWithShape="1">
          <a:blip r:embed="rId22"/>
          <a:srcRect l="-349" t="26278" r="-480" b="22997"/>
          <a:stretch/>
        </p:blipFill>
        <p:spPr>
          <a:xfrm>
            <a:off x="4118007" y="4242115"/>
            <a:ext cx="2676919" cy="754149"/>
          </a:xfrm>
          <a:prstGeom prst="rect">
            <a:avLst/>
          </a:prstGeom>
        </p:spPr>
      </p:pic>
      <p:pic>
        <p:nvPicPr>
          <p:cNvPr id="19" name="Picture 18">
            <a:extLst>
              <a:ext uri="{FF2B5EF4-FFF2-40B4-BE49-F238E27FC236}">
                <a16:creationId xmlns:a16="http://schemas.microsoft.com/office/drawing/2014/main" id="{A1DF659B-5A29-45C3-863D-738127034770}"/>
              </a:ext>
            </a:extLst>
          </p:cNvPr>
          <p:cNvPicPr>
            <a:picLocks noChangeAspect="1"/>
          </p:cNvPicPr>
          <p:nvPr/>
        </p:nvPicPr>
        <p:blipFill>
          <a:blip r:embed="rId23"/>
          <a:stretch>
            <a:fillRect/>
          </a:stretch>
        </p:blipFill>
        <p:spPr>
          <a:xfrm>
            <a:off x="217988" y="4809244"/>
            <a:ext cx="1300188" cy="1300188"/>
          </a:xfrm>
          <a:prstGeom prst="rect">
            <a:avLst/>
          </a:prstGeom>
        </p:spPr>
      </p:pic>
      <p:pic>
        <p:nvPicPr>
          <p:cNvPr id="20" name="Picture 19">
            <a:extLst>
              <a:ext uri="{FF2B5EF4-FFF2-40B4-BE49-F238E27FC236}">
                <a16:creationId xmlns:a16="http://schemas.microsoft.com/office/drawing/2014/main" id="{1ADF5E55-FD3D-4487-8674-1872367E83CE}"/>
              </a:ext>
            </a:extLst>
          </p:cNvPr>
          <p:cNvPicPr>
            <a:picLocks noChangeAspect="1"/>
          </p:cNvPicPr>
          <p:nvPr/>
        </p:nvPicPr>
        <p:blipFill>
          <a:blip r:embed="rId24"/>
          <a:stretch>
            <a:fillRect/>
          </a:stretch>
        </p:blipFill>
        <p:spPr>
          <a:xfrm>
            <a:off x="4208751" y="1470055"/>
            <a:ext cx="2594907" cy="667764"/>
          </a:xfrm>
          <a:prstGeom prst="rect">
            <a:avLst/>
          </a:prstGeom>
        </p:spPr>
      </p:pic>
      <p:pic>
        <p:nvPicPr>
          <p:cNvPr id="1060" name="Picture 36" descr="Network Rail - Wikipedia">
            <a:extLst>
              <a:ext uri="{FF2B5EF4-FFF2-40B4-BE49-F238E27FC236}">
                <a16:creationId xmlns:a16="http://schemas.microsoft.com/office/drawing/2014/main" id="{D2D380A0-838C-4361-95FD-4C6CA0D4A976}"/>
              </a:ext>
            </a:extLst>
          </p:cNvPr>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9614097" y="5004645"/>
            <a:ext cx="2172395" cy="816458"/>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Pets at Home Logo Download Vector">
            <a:extLst>
              <a:ext uri="{FF2B5EF4-FFF2-40B4-BE49-F238E27FC236}">
                <a16:creationId xmlns:a16="http://schemas.microsoft.com/office/drawing/2014/main" id="{D91226E3-6735-4E3E-932C-7EF57ED05F92}"/>
              </a:ext>
            </a:extLst>
          </p:cNvPr>
          <p:cNvPicPr>
            <a:picLocks noChangeAspect="1" noChangeArrowheads="1"/>
          </p:cNvPicPr>
          <p:nvPr/>
        </p:nvPicPr>
        <p:blipFill>
          <a:blip r:embed="rId26" cstate="print">
            <a:extLst>
              <a:ext uri="{28A0092B-C50C-407E-A947-70E740481C1C}">
                <a14:useLocalDpi xmlns:a14="http://schemas.microsoft.com/office/drawing/2010/main" val="0"/>
              </a:ext>
            </a:extLst>
          </a:blip>
          <a:srcRect/>
          <a:stretch>
            <a:fillRect/>
          </a:stretch>
        </p:blipFill>
        <p:spPr bwMode="auto">
          <a:xfrm>
            <a:off x="7739406" y="1075258"/>
            <a:ext cx="967111" cy="9671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8016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p:cTn id="7" dur="500" fill="hold"/>
                                        <p:tgtEl>
                                          <p:spTgt spid="1026"/>
                                        </p:tgtEl>
                                        <p:attrNameLst>
                                          <p:attrName>ppt_w</p:attrName>
                                        </p:attrNameLst>
                                      </p:cBhvr>
                                      <p:tavLst>
                                        <p:tav tm="0">
                                          <p:val>
                                            <p:fltVal val="0"/>
                                          </p:val>
                                        </p:tav>
                                        <p:tav tm="100000">
                                          <p:val>
                                            <p:strVal val="#ppt_w"/>
                                          </p:val>
                                        </p:tav>
                                      </p:tavLst>
                                    </p:anim>
                                    <p:anim calcmode="lin" valueType="num">
                                      <p:cBhvr>
                                        <p:cTn id="8" dur="500" fill="hold"/>
                                        <p:tgtEl>
                                          <p:spTgt spid="1026"/>
                                        </p:tgtEl>
                                        <p:attrNameLst>
                                          <p:attrName>ppt_h</p:attrName>
                                        </p:attrNameLst>
                                      </p:cBhvr>
                                      <p:tavLst>
                                        <p:tav tm="0">
                                          <p:val>
                                            <p:fltVal val="0"/>
                                          </p:val>
                                        </p:tav>
                                        <p:tav tm="100000">
                                          <p:val>
                                            <p:strVal val="#ppt_h"/>
                                          </p:val>
                                        </p:tav>
                                      </p:tavLst>
                                    </p:anim>
                                  </p:childTnLst>
                                </p:cTn>
                              </p:par>
                              <p:par>
                                <p:cTn id="9" presetID="23" presetClass="entr" presetSubtype="16" fill="hold" nodeType="withEffect">
                                  <p:stCondLst>
                                    <p:cond delay="0"/>
                                  </p:stCondLst>
                                  <p:childTnLst>
                                    <p:set>
                                      <p:cBhvr>
                                        <p:cTn id="10" dur="1" fill="hold">
                                          <p:stCondLst>
                                            <p:cond delay="0"/>
                                          </p:stCondLst>
                                        </p:cTn>
                                        <p:tgtEl>
                                          <p:spTgt spid="1030"/>
                                        </p:tgtEl>
                                        <p:attrNameLst>
                                          <p:attrName>style.visibility</p:attrName>
                                        </p:attrNameLst>
                                      </p:cBhvr>
                                      <p:to>
                                        <p:strVal val="visible"/>
                                      </p:to>
                                    </p:set>
                                    <p:anim calcmode="lin" valueType="num">
                                      <p:cBhvr>
                                        <p:cTn id="11" dur="500" fill="hold"/>
                                        <p:tgtEl>
                                          <p:spTgt spid="1030"/>
                                        </p:tgtEl>
                                        <p:attrNameLst>
                                          <p:attrName>ppt_w</p:attrName>
                                        </p:attrNameLst>
                                      </p:cBhvr>
                                      <p:tavLst>
                                        <p:tav tm="0">
                                          <p:val>
                                            <p:fltVal val="0"/>
                                          </p:val>
                                        </p:tav>
                                        <p:tav tm="100000">
                                          <p:val>
                                            <p:strVal val="#ppt_w"/>
                                          </p:val>
                                        </p:tav>
                                      </p:tavLst>
                                    </p:anim>
                                    <p:anim calcmode="lin" valueType="num">
                                      <p:cBhvr>
                                        <p:cTn id="12" dur="500" fill="hold"/>
                                        <p:tgtEl>
                                          <p:spTgt spid="1030"/>
                                        </p:tgtEl>
                                        <p:attrNameLst>
                                          <p:attrName>ppt_h</p:attrName>
                                        </p:attrNameLst>
                                      </p:cBhvr>
                                      <p:tavLst>
                                        <p:tav tm="0">
                                          <p:val>
                                            <p:fltVal val="0"/>
                                          </p:val>
                                        </p:tav>
                                        <p:tav tm="100000">
                                          <p:val>
                                            <p:strVal val="#ppt_h"/>
                                          </p:val>
                                        </p:tav>
                                      </p:tavLst>
                                    </p:anim>
                                  </p:childTnLst>
                                </p:cTn>
                              </p:par>
                              <p:par>
                                <p:cTn id="13" presetID="23" presetClass="entr" presetSubtype="16" fill="hold" nodeType="withEffect">
                                  <p:stCondLst>
                                    <p:cond delay="0"/>
                                  </p:stCondLst>
                                  <p:childTnLst>
                                    <p:set>
                                      <p:cBhvr>
                                        <p:cTn id="14" dur="1" fill="hold">
                                          <p:stCondLst>
                                            <p:cond delay="0"/>
                                          </p:stCondLst>
                                        </p:cTn>
                                        <p:tgtEl>
                                          <p:spTgt spid="1042"/>
                                        </p:tgtEl>
                                        <p:attrNameLst>
                                          <p:attrName>style.visibility</p:attrName>
                                        </p:attrNameLst>
                                      </p:cBhvr>
                                      <p:to>
                                        <p:strVal val="visible"/>
                                      </p:to>
                                    </p:set>
                                    <p:anim calcmode="lin" valueType="num">
                                      <p:cBhvr>
                                        <p:cTn id="15" dur="500" fill="hold"/>
                                        <p:tgtEl>
                                          <p:spTgt spid="1042"/>
                                        </p:tgtEl>
                                        <p:attrNameLst>
                                          <p:attrName>ppt_w</p:attrName>
                                        </p:attrNameLst>
                                      </p:cBhvr>
                                      <p:tavLst>
                                        <p:tav tm="0">
                                          <p:val>
                                            <p:fltVal val="0"/>
                                          </p:val>
                                        </p:tav>
                                        <p:tav tm="100000">
                                          <p:val>
                                            <p:strVal val="#ppt_w"/>
                                          </p:val>
                                        </p:tav>
                                      </p:tavLst>
                                    </p:anim>
                                    <p:anim calcmode="lin" valueType="num">
                                      <p:cBhvr>
                                        <p:cTn id="16" dur="500" fill="hold"/>
                                        <p:tgtEl>
                                          <p:spTgt spid="1042"/>
                                        </p:tgtEl>
                                        <p:attrNameLst>
                                          <p:attrName>ppt_h</p:attrName>
                                        </p:attrNameLst>
                                      </p:cBhvr>
                                      <p:tavLst>
                                        <p:tav tm="0">
                                          <p:val>
                                            <p:fltVal val="0"/>
                                          </p:val>
                                        </p:tav>
                                        <p:tav tm="100000">
                                          <p:val>
                                            <p:strVal val="#ppt_h"/>
                                          </p:val>
                                        </p:tav>
                                      </p:tavLst>
                                    </p:anim>
                                  </p:childTnLst>
                                </p:cTn>
                              </p:par>
                              <p:par>
                                <p:cTn id="17" presetID="23" presetClass="entr" presetSubtype="16" fill="hold" nodeType="withEffect">
                                  <p:stCondLst>
                                    <p:cond delay="0"/>
                                  </p:stCondLst>
                                  <p:childTnLst>
                                    <p:set>
                                      <p:cBhvr>
                                        <p:cTn id="18" dur="1" fill="hold">
                                          <p:stCondLst>
                                            <p:cond delay="0"/>
                                          </p:stCondLst>
                                        </p:cTn>
                                        <p:tgtEl>
                                          <p:spTgt spid="1032"/>
                                        </p:tgtEl>
                                        <p:attrNameLst>
                                          <p:attrName>style.visibility</p:attrName>
                                        </p:attrNameLst>
                                      </p:cBhvr>
                                      <p:to>
                                        <p:strVal val="visible"/>
                                      </p:to>
                                    </p:set>
                                    <p:anim calcmode="lin" valueType="num">
                                      <p:cBhvr>
                                        <p:cTn id="19" dur="500" fill="hold"/>
                                        <p:tgtEl>
                                          <p:spTgt spid="1032"/>
                                        </p:tgtEl>
                                        <p:attrNameLst>
                                          <p:attrName>ppt_w</p:attrName>
                                        </p:attrNameLst>
                                      </p:cBhvr>
                                      <p:tavLst>
                                        <p:tav tm="0">
                                          <p:val>
                                            <p:fltVal val="0"/>
                                          </p:val>
                                        </p:tav>
                                        <p:tav tm="100000">
                                          <p:val>
                                            <p:strVal val="#ppt_w"/>
                                          </p:val>
                                        </p:tav>
                                      </p:tavLst>
                                    </p:anim>
                                    <p:anim calcmode="lin" valueType="num">
                                      <p:cBhvr>
                                        <p:cTn id="20" dur="500" fill="hold"/>
                                        <p:tgtEl>
                                          <p:spTgt spid="1032"/>
                                        </p:tgtEl>
                                        <p:attrNameLst>
                                          <p:attrName>ppt_h</p:attrName>
                                        </p:attrNameLst>
                                      </p:cBhvr>
                                      <p:tavLst>
                                        <p:tav tm="0">
                                          <p:val>
                                            <p:fltVal val="0"/>
                                          </p:val>
                                        </p:tav>
                                        <p:tav tm="100000">
                                          <p:val>
                                            <p:strVal val="#ppt_h"/>
                                          </p:val>
                                        </p:tav>
                                      </p:tavLst>
                                    </p:anim>
                                  </p:childTnLst>
                                </p:cTn>
                              </p:par>
                              <p:par>
                                <p:cTn id="21" presetID="23" presetClass="entr" presetSubtype="16" fill="hold" nodeType="withEffect">
                                  <p:stCondLst>
                                    <p:cond delay="0"/>
                                  </p:stCondLst>
                                  <p:childTnLst>
                                    <p:set>
                                      <p:cBhvr>
                                        <p:cTn id="22" dur="1" fill="hold">
                                          <p:stCondLst>
                                            <p:cond delay="0"/>
                                          </p:stCondLst>
                                        </p:cTn>
                                        <p:tgtEl>
                                          <p:spTgt spid="1044"/>
                                        </p:tgtEl>
                                        <p:attrNameLst>
                                          <p:attrName>style.visibility</p:attrName>
                                        </p:attrNameLst>
                                      </p:cBhvr>
                                      <p:to>
                                        <p:strVal val="visible"/>
                                      </p:to>
                                    </p:set>
                                    <p:anim calcmode="lin" valueType="num">
                                      <p:cBhvr>
                                        <p:cTn id="23" dur="500" fill="hold"/>
                                        <p:tgtEl>
                                          <p:spTgt spid="1044"/>
                                        </p:tgtEl>
                                        <p:attrNameLst>
                                          <p:attrName>ppt_w</p:attrName>
                                        </p:attrNameLst>
                                      </p:cBhvr>
                                      <p:tavLst>
                                        <p:tav tm="0">
                                          <p:val>
                                            <p:fltVal val="0"/>
                                          </p:val>
                                        </p:tav>
                                        <p:tav tm="100000">
                                          <p:val>
                                            <p:strVal val="#ppt_w"/>
                                          </p:val>
                                        </p:tav>
                                      </p:tavLst>
                                    </p:anim>
                                    <p:anim calcmode="lin" valueType="num">
                                      <p:cBhvr>
                                        <p:cTn id="24" dur="500" fill="hold"/>
                                        <p:tgtEl>
                                          <p:spTgt spid="1044"/>
                                        </p:tgtEl>
                                        <p:attrNameLst>
                                          <p:attrName>ppt_h</p:attrName>
                                        </p:attrNameLst>
                                      </p:cBhvr>
                                      <p:tavLst>
                                        <p:tav tm="0">
                                          <p:val>
                                            <p:fltVal val="0"/>
                                          </p:val>
                                        </p:tav>
                                        <p:tav tm="100000">
                                          <p:val>
                                            <p:strVal val="#ppt_h"/>
                                          </p:val>
                                        </p:tav>
                                      </p:tavLst>
                                    </p:anim>
                                  </p:childTnLst>
                                </p:cTn>
                              </p:par>
                              <p:par>
                                <p:cTn id="25" presetID="23" presetClass="entr" presetSubtype="16" fill="hold" nodeType="withEffect">
                                  <p:stCondLst>
                                    <p:cond delay="0"/>
                                  </p:stCondLst>
                                  <p:childTnLst>
                                    <p:set>
                                      <p:cBhvr>
                                        <p:cTn id="26" dur="1" fill="hold">
                                          <p:stCondLst>
                                            <p:cond delay="0"/>
                                          </p:stCondLst>
                                        </p:cTn>
                                        <p:tgtEl>
                                          <p:spTgt spid="1064"/>
                                        </p:tgtEl>
                                        <p:attrNameLst>
                                          <p:attrName>style.visibility</p:attrName>
                                        </p:attrNameLst>
                                      </p:cBhvr>
                                      <p:to>
                                        <p:strVal val="visible"/>
                                      </p:to>
                                    </p:set>
                                    <p:anim calcmode="lin" valueType="num">
                                      <p:cBhvr>
                                        <p:cTn id="27" dur="500" fill="hold"/>
                                        <p:tgtEl>
                                          <p:spTgt spid="1064"/>
                                        </p:tgtEl>
                                        <p:attrNameLst>
                                          <p:attrName>ppt_w</p:attrName>
                                        </p:attrNameLst>
                                      </p:cBhvr>
                                      <p:tavLst>
                                        <p:tav tm="0">
                                          <p:val>
                                            <p:fltVal val="0"/>
                                          </p:val>
                                        </p:tav>
                                        <p:tav tm="100000">
                                          <p:val>
                                            <p:strVal val="#ppt_w"/>
                                          </p:val>
                                        </p:tav>
                                      </p:tavLst>
                                    </p:anim>
                                    <p:anim calcmode="lin" valueType="num">
                                      <p:cBhvr>
                                        <p:cTn id="28" dur="500" fill="hold"/>
                                        <p:tgtEl>
                                          <p:spTgt spid="1064"/>
                                        </p:tgtEl>
                                        <p:attrNameLst>
                                          <p:attrName>ppt_h</p:attrName>
                                        </p:attrNameLst>
                                      </p:cBhvr>
                                      <p:tavLst>
                                        <p:tav tm="0">
                                          <p:val>
                                            <p:fltVal val="0"/>
                                          </p:val>
                                        </p:tav>
                                        <p:tav tm="100000">
                                          <p:val>
                                            <p:strVal val="#ppt_h"/>
                                          </p:val>
                                        </p:tav>
                                      </p:tavLst>
                                    </p:anim>
                                  </p:childTnLst>
                                </p:cTn>
                              </p:par>
                              <p:par>
                                <p:cTn id="29" presetID="23" presetClass="entr" presetSubtype="16" fill="hold" nodeType="withEffect">
                                  <p:stCondLst>
                                    <p:cond delay="0"/>
                                  </p:stCondLst>
                                  <p:childTnLst>
                                    <p:set>
                                      <p:cBhvr>
                                        <p:cTn id="30" dur="1" fill="hold">
                                          <p:stCondLst>
                                            <p:cond delay="0"/>
                                          </p:stCondLst>
                                        </p:cTn>
                                        <p:tgtEl>
                                          <p:spTgt spid="1052"/>
                                        </p:tgtEl>
                                        <p:attrNameLst>
                                          <p:attrName>style.visibility</p:attrName>
                                        </p:attrNameLst>
                                      </p:cBhvr>
                                      <p:to>
                                        <p:strVal val="visible"/>
                                      </p:to>
                                    </p:set>
                                    <p:anim calcmode="lin" valueType="num">
                                      <p:cBhvr>
                                        <p:cTn id="31" dur="500" fill="hold"/>
                                        <p:tgtEl>
                                          <p:spTgt spid="1052"/>
                                        </p:tgtEl>
                                        <p:attrNameLst>
                                          <p:attrName>ppt_w</p:attrName>
                                        </p:attrNameLst>
                                      </p:cBhvr>
                                      <p:tavLst>
                                        <p:tav tm="0">
                                          <p:val>
                                            <p:fltVal val="0"/>
                                          </p:val>
                                        </p:tav>
                                        <p:tav tm="100000">
                                          <p:val>
                                            <p:strVal val="#ppt_w"/>
                                          </p:val>
                                        </p:tav>
                                      </p:tavLst>
                                    </p:anim>
                                    <p:anim calcmode="lin" valueType="num">
                                      <p:cBhvr>
                                        <p:cTn id="32" dur="500" fill="hold"/>
                                        <p:tgtEl>
                                          <p:spTgt spid="1052"/>
                                        </p:tgtEl>
                                        <p:attrNameLst>
                                          <p:attrName>ppt_h</p:attrName>
                                        </p:attrNameLst>
                                      </p:cBhvr>
                                      <p:tavLst>
                                        <p:tav tm="0">
                                          <p:val>
                                            <p:fltVal val="0"/>
                                          </p:val>
                                        </p:tav>
                                        <p:tav tm="100000">
                                          <p:val>
                                            <p:strVal val="#ppt_h"/>
                                          </p:val>
                                        </p:tav>
                                      </p:tavLst>
                                    </p:anim>
                                  </p:childTnLst>
                                </p:cTn>
                              </p:par>
                              <p:par>
                                <p:cTn id="33" presetID="23" presetClass="entr" presetSubtype="16" fill="hold" nodeType="withEffect">
                                  <p:stCondLst>
                                    <p:cond delay="0"/>
                                  </p:stCondLst>
                                  <p:childTnLst>
                                    <p:set>
                                      <p:cBhvr>
                                        <p:cTn id="34" dur="1" fill="hold">
                                          <p:stCondLst>
                                            <p:cond delay="0"/>
                                          </p:stCondLst>
                                        </p:cTn>
                                        <p:tgtEl>
                                          <p:spTgt spid="1060"/>
                                        </p:tgtEl>
                                        <p:attrNameLst>
                                          <p:attrName>style.visibility</p:attrName>
                                        </p:attrNameLst>
                                      </p:cBhvr>
                                      <p:to>
                                        <p:strVal val="visible"/>
                                      </p:to>
                                    </p:set>
                                    <p:anim calcmode="lin" valueType="num">
                                      <p:cBhvr>
                                        <p:cTn id="35" dur="500" fill="hold"/>
                                        <p:tgtEl>
                                          <p:spTgt spid="1060"/>
                                        </p:tgtEl>
                                        <p:attrNameLst>
                                          <p:attrName>ppt_w</p:attrName>
                                        </p:attrNameLst>
                                      </p:cBhvr>
                                      <p:tavLst>
                                        <p:tav tm="0">
                                          <p:val>
                                            <p:fltVal val="0"/>
                                          </p:val>
                                        </p:tav>
                                        <p:tav tm="100000">
                                          <p:val>
                                            <p:strVal val="#ppt_w"/>
                                          </p:val>
                                        </p:tav>
                                      </p:tavLst>
                                    </p:anim>
                                    <p:anim calcmode="lin" valueType="num">
                                      <p:cBhvr>
                                        <p:cTn id="36" dur="500" fill="hold"/>
                                        <p:tgtEl>
                                          <p:spTgt spid="1060"/>
                                        </p:tgtEl>
                                        <p:attrNameLst>
                                          <p:attrName>ppt_h</p:attrName>
                                        </p:attrNameLst>
                                      </p:cBhvr>
                                      <p:tavLst>
                                        <p:tav tm="0">
                                          <p:val>
                                            <p:fltVal val="0"/>
                                          </p:val>
                                        </p:tav>
                                        <p:tav tm="100000">
                                          <p:val>
                                            <p:strVal val="#ppt_h"/>
                                          </p:val>
                                        </p:tav>
                                      </p:tavLst>
                                    </p:anim>
                                  </p:childTnLst>
                                </p:cTn>
                              </p:par>
                              <p:par>
                                <p:cTn id="37" presetID="23" presetClass="entr" presetSubtype="16" fill="hold" nodeType="withEffect">
                                  <p:stCondLst>
                                    <p:cond delay="0"/>
                                  </p:stCondLst>
                                  <p:childTnLst>
                                    <p:set>
                                      <p:cBhvr>
                                        <p:cTn id="38" dur="1" fill="hold">
                                          <p:stCondLst>
                                            <p:cond delay="0"/>
                                          </p:stCondLst>
                                        </p:cTn>
                                        <p:tgtEl>
                                          <p:spTgt spid="1080"/>
                                        </p:tgtEl>
                                        <p:attrNameLst>
                                          <p:attrName>style.visibility</p:attrName>
                                        </p:attrNameLst>
                                      </p:cBhvr>
                                      <p:to>
                                        <p:strVal val="visible"/>
                                      </p:to>
                                    </p:set>
                                    <p:anim calcmode="lin" valueType="num">
                                      <p:cBhvr>
                                        <p:cTn id="39" dur="500" fill="hold"/>
                                        <p:tgtEl>
                                          <p:spTgt spid="1080"/>
                                        </p:tgtEl>
                                        <p:attrNameLst>
                                          <p:attrName>ppt_w</p:attrName>
                                        </p:attrNameLst>
                                      </p:cBhvr>
                                      <p:tavLst>
                                        <p:tav tm="0">
                                          <p:val>
                                            <p:fltVal val="0"/>
                                          </p:val>
                                        </p:tav>
                                        <p:tav tm="100000">
                                          <p:val>
                                            <p:strVal val="#ppt_w"/>
                                          </p:val>
                                        </p:tav>
                                      </p:tavLst>
                                    </p:anim>
                                    <p:anim calcmode="lin" valueType="num">
                                      <p:cBhvr>
                                        <p:cTn id="40" dur="500" fill="hold"/>
                                        <p:tgtEl>
                                          <p:spTgt spid="1080"/>
                                        </p:tgtEl>
                                        <p:attrNameLst>
                                          <p:attrName>ppt_h</p:attrName>
                                        </p:attrNameLst>
                                      </p:cBhvr>
                                      <p:tavLst>
                                        <p:tav tm="0">
                                          <p:val>
                                            <p:fltVal val="0"/>
                                          </p:val>
                                        </p:tav>
                                        <p:tav tm="100000">
                                          <p:val>
                                            <p:strVal val="#ppt_h"/>
                                          </p:val>
                                        </p:tav>
                                      </p:tavLst>
                                    </p:anim>
                                  </p:childTnLst>
                                </p:cTn>
                              </p:par>
                              <p:par>
                                <p:cTn id="41" presetID="23" presetClass="entr" presetSubtype="16" fill="hold" nodeType="withEffect">
                                  <p:stCondLst>
                                    <p:cond delay="0"/>
                                  </p:stCondLst>
                                  <p:childTnLst>
                                    <p:set>
                                      <p:cBhvr>
                                        <p:cTn id="42" dur="1" fill="hold">
                                          <p:stCondLst>
                                            <p:cond delay="0"/>
                                          </p:stCondLst>
                                        </p:cTn>
                                        <p:tgtEl>
                                          <p:spTgt spid="1076"/>
                                        </p:tgtEl>
                                        <p:attrNameLst>
                                          <p:attrName>style.visibility</p:attrName>
                                        </p:attrNameLst>
                                      </p:cBhvr>
                                      <p:to>
                                        <p:strVal val="visible"/>
                                      </p:to>
                                    </p:set>
                                    <p:anim calcmode="lin" valueType="num">
                                      <p:cBhvr>
                                        <p:cTn id="43" dur="500" fill="hold"/>
                                        <p:tgtEl>
                                          <p:spTgt spid="1076"/>
                                        </p:tgtEl>
                                        <p:attrNameLst>
                                          <p:attrName>ppt_w</p:attrName>
                                        </p:attrNameLst>
                                      </p:cBhvr>
                                      <p:tavLst>
                                        <p:tav tm="0">
                                          <p:val>
                                            <p:fltVal val="0"/>
                                          </p:val>
                                        </p:tav>
                                        <p:tav tm="100000">
                                          <p:val>
                                            <p:strVal val="#ppt_w"/>
                                          </p:val>
                                        </p:tav>
                                      </p:tavLst>
                                    </p:anim>
                                    <p:anim calcmode="lin" valueType="num">
                                      <p:cBhvr>
                                        <p:cTn id="44" dur="500" fill="hold"/>
                                        <p:tgtEl>
                                          <p:spTgt spid="1076"/>
                                        </p:tgtEl>
                                        <p:attrNameLst>
                                          <p:attrName>ppt_h</p:attrName>
                                        </p:attrNameLst>
                                      </p:cBhvr>
                                      <p:tavLst>
                                        <p:tav tm="0">
                                          <p:val>
                                            <p:fltVal val="0"/>
                                          </p:val>
                                        </p:tav>
                                        <p:tav tm="100000">
                                          <p:val>
                                            <p:strVal val="#ppt_h"/>
                                          </p:val>
                                        </p:tav>
                                      </p:tavLst>
                                    </p:anim>
                                  </p:childTnLst>
                                </p:cTn>
                              </p:par>
                              <p:par>
                                <p:cTn id="45" presetID="23" presetClass="entr" presetSubtype="16" fill="hold" nodeType="withEffect">
                                  <p:stCondLst>
                                    <p:cond delay="0"/>
                                  </p:stCondLst>
                                  <p:childTnLst>
                                    <p:set>
                                      <p:cBhvr>
                                        <p:cTn id="46" dur="1" fill="hold">
                                          <p:stCondLst>
                                            <p:cond delay="0"/>
                                          </p:stCondLst>
                                        </p:cTn>
                                        <p:tgtEl>
                                          <p:spTgt spid="1068"/>
                                        </p:tgtEl>
                                        <p:attrNameLst>
                                          <p:attrName>style.visibility</p:attrName>
                                        </p:attrNameLst>
                                      </p:cBhvr>
                                      <p:to>
                                        <p:strVal val="visible"/>
                                      </p:to>
                                    </p:set>
                                    <p:anim calcmode="lin" valueType="num">
                                      <p:cBhvr>
                                        <p:cTn id="47" dur="500" fill="hold"/>
                                        <p:tgtEl>
                                          <p:spTgt spid="1068"/>
                                        </p:tgtEl>
                                        <p:attrNameLst>
                                          <p:attrName>ppt_w</p:attrName>
                                        </p:attrNameLst>
                                      </p:cBhvr>
                                      <p:tavLst>
                                        <p:tav tm="0">
                                          <p:val>
                                            <p:fltVal val="0"/>
                                          </p:val>
                                        </p:tav>
                                        <p:tav tm="100000">
                                          <p:val>
                                            <p:strVal val="#ppt_w"/>
                                          </p:val>
                                        </p:tav>
                                      </p:tavLst>
                                    </p:anim>
                                    <p:anim calcmode="lin" valueType="num">
                                      <p:cBhvr>
                                        <p:cTn id="48" dur="500" fill="hold"/>
                                        <p:tgtEl>
                                          <p:spTgt spid="106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TextBox 32"/>
          <p:cNvSpPr txBox="1"/>
          <p:nvPr/>
        </p:nvSpPr>
        <p:spPr>
          <a:xfrm>
            <a:off x="4075535" y="1661855"/>
            <a:ext cx="3581400" cy="830997"/>
          </a:xfrm>
          <a:prstGeom prst="rect">
            <a:avLst/>
          </a:prstGeom>
          <a:noFill/>
        </p:spPr>
        <p:txBody>
          <a:bodyPr wrap="square" rtlCol="0">
            <a:spAutoFit/>
          </a:bodyPr>
          <a:lstStyle/>
          <a:p>
            <a:pPr algn="ctr">
              <a:defRPr/>
            </a:pPr>
            <a:endParaRPr lang="en-US" sz="4800" b="1" spc="-150">
              <a:solidFill>
                <a:srgbClr val="E16D22">
                  <a:lumMod val="85000"/>
                  <a:lumOff val="15000"/>
                </a:srgbClr>
              </a:solidFill>
              <a:latin typeface="Montserrat" panose="02000505000000020004" pitchFamily="2"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7457" y="1325431"/>
            <a:ext cx="4495800" cy="4495800"/>
          </a:xfrm>
          <a:prstGeom prst="rect">
            <a:avLst/>
          </a:prstGeom>
        </p:spPr>
      </p:pic>
      <p:cxnSp>
        <p:nvCxnSpPr>
          <p:cNvPr id="15" name="Straight Connector 14"/>
          <p:cNvCxnSpPr>
            <a:cxnSpLocks/>
          </p:cNvCxnSpPr>
          <p:nvPr/>
        </p:nvCxnSpPr>
        <p:spPr>
          <a:xfrm flipV="1">
            <a:off x="5703302" y="2151706"/>
            <a:ext cx="414811" cy="244036"/>
          </a:xfrm>
          <a:prstGeom prst="line">
            <a:avLst/>
          </a:prstGeom>
          <a:ln w="12700">
            <a:solidFill>
              <a:srgbClr val="2F8FD1"/>
            </a:solidFill>
            <a:tailEnd type="oval"/>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6197175" y="1890098"/>
            <a:ext cx="5445824" cy="461665"/>
          </a:xfrm>
          <a:prstGeom prst="rect">
            <a:avLst/>
          </a:prstGeom>
          <a:noFill/>
        </p:spPr>
        <p:txBody>
          <a:bodyPr wrap="square" rtlCol="0">
            <a:spAutoFit/>
          </a:bodyPr>
          <a:lstStyle/>
          <a:p>
            <a:pPr>
              <a:defRPr/>
            </a:pPr>
            <a:r>
              <a:rPr lang="en-US" sz="2400">
                <a:solidFill>
                  <a:srgbClr val="2F8FD1"/>
                </a:solidFill>
                <a:latin typeface="Lato" panose="020F0502020204030203" pitchFamily="34" charset="0"/>
                <a:ea typeface="Lato" panose="020F0502020204030203" pitchFamily="34" charset="0"/>
                <a:cs typeface="Lato" panose="020F0502020204030203" pitchFamily="34" charset="0"/>
              </a:rPr>
              <a:t>IT and Cyber Security</a:t>
            </a:r>
          </a:p>
        </p:txBody>
      </p:sp>
      <p:cxnSp>
        <p:nvCxnSpPr>
          <p:cNvPr id="48" name="Straight Connector 47"/>
          <p:cNvCxnSpPr>
            <a:endCxn id="49" idx="1"/>
          </p:cNvCxnSpPr>
          <p:nvPr/>
        </p:nvCxnSpPr>
        <p:spPr>
          <a:xfrm flipV="1">
            <a:off x="5717165" y="5533746"/>
            <a:ext cx="437329" cy="2336"/>
          </a:xfrm>
          <a:prstGeom prst="line">
            <a:avLst/>
          </a:prstGeom>
          <a:ln w="12700">
            <a:solidFill>
              <a:srgbClr val="2F8FD1"/>
            </a:solidFill>
            <a:tailEnd type="oval"/>
          </a:ln>
        </p:spPr>
        <p:style>
          <a:lnRef idx="1">
            <a:schemeClr val="accent1"/>
          </a:lnRef>
          <a:fillRef idx="0">
            <a:schemeClr val="accent1"/>
          </a:fillRef>
          <a:effectRef idx="0">
            <a:schemeClr val="accent1"/>
          </a:effectRef>
          <a:fontRef idx="minor">
            <a:schemeClr val="tx1"/>
          </a:fontRef>
        </p:style>
      </p:cxnSp>
      <p:sp>
        <p:nvSpPr>
          <p:cNvPr id="49" name="TextBox 48"/>
          <p:cNvSpPr txBox="1"/>
          <p:nvPr/>
        </p:nvSpPr>
        <p:spPr>
          <a:xfrm>
            <a:off x="6154493" y="5302914"/>
            <a:ext cx="3331242" cy="461665"/>
          </a:xfrm>
          <a:prstGeom prst="rect">
            <a:avLst/>
          </a:prstGeom>
          <a:noFill/>
        </p:spPr>
        <p:txBody>
          <a:bodyPr wrap="square" rtlCol="0">
            <a:spAutoFit/>
          </a:bodyPr>
          <a:lstStyle/>
          <a:p>
            <a:pPr>
              <a:defRPr/>
            </a:pPr>
            <a:r>
              <a:rPr lang="en-US" sz="2400">
                <a:solidFill>
                  <a:srgbClr val="2F8FD1"/>
                </a:solidFill>
                <a:latin typeface="Lato" panose="020F0502020204030203" pitchFamily="34" charset="0"/>
                <a:ea typeface="Lato" panose="020F0502020204030203" pitchFamily="34" charset="0"/>
                <a:cs typeface="Lato" panose="020F0502020204030203" pitchFamily="34" charset="0"/>
              </a:rPr>
              <a:t>Customer Service</a:t>
            </a:r>
          </a:p>
        </p:txBody>
      </p:sp>
      <p:cxnSp>
        <p:nvCxnSpPr>
          <p:cNvPr id="59" name="Straight Connector 58"/>
          <p:cNvCxnSpPr/>
          <p:nvPr/>
        </p:nvCxnSpPr>
        <p:spPr>
          <a:xfrm>
            <a:off x="4304136" y="5250014"/>
            <a:ext cx="1413029" cy="283733"/>
          </a:xfrm>
          <a:prstGeom prst="line">
            <a:avLst/>
          </a:prstGeom>
          <a:ln w="12700">
            <a:solidFill>
              <a:srgbClr val="2F8FD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a:off x="5740610" y="5250012"/>
            <a:ext cx="406532" cy="0"/>
          </a:xfrm>
          <a:prstGeom prst="line">
            <a:avLst/>
          </a:prstGeom>
          <a:ln w="12700">
            <a:solidFill>
              <a:srgbClr val="2F8FD1"/>
            </a:solidFill>
            <a:tailEnd type="oval"/>
          </a:ln>
        </p:spPr>
        <p:style>
          <a:lnRef idx="1">
            <a:schemeClr val="accent1"/>
          </a:lnRef>
          <a:fillRef idx="0">
            <a:schemeClr val="accent1"/>
          </a:fillRef>
          <a:effectRef idx="0">
            <a:schemeClr val="accent1"/>
          </a:effectRef>
          <a:fontRef idx="minor">
            <a:schemeClr val="tx1"/>
          </a:fontRef>
        </p:style>
      </p:cxnSp>
      <p:sp>
        <p:nvSpPr>
          <p:cNvPr id="46" name="TextBox 45"/>
          <p:cNvSpPr txBox="1"/>
          <p:nvPr/>
        </p:nvSpPr>
        <p:spPr>
          <a:xfrm>
            <a:off x="6177939" y="5017424"/>
            <a:ext cx="5465060" cy="461665"/>
          </a:xfrm>
          <a:prstGeom prst="rect">
            <a:avLst/>
          </a:prstGeom>
          <a:noFill/>
        </p:spPr>
        <p:txBody>
          <a:bodyPr wrap="square" rtlCol="0">
            <a:spAutoFit/>
          </a:bodyPr>
          <a:lstStyle/>
          <a:p>
            <a:pPr>
              <a:defRPr/>
            </a:pPr>
            <a:r>
              <a:rPr lang="en-US" sz="2400">
                <a:solidFill>
                  <a:srgbClr val="2F8FD1"/>
                </a:solidFill>
                <a:latin typeface="Lato" panose="020F0502020204030203" pitchFamily="34" charset="0"/>
                <a:ea typeface="Lato" panose="020F0502020204030203" pitchFamily="34" charset="0"/>
                <a:cs typeface="Lato" panose="020F0502020204030203" pitchFamily="34" charset="0"/>
              </a:rPr>
              <a:t>Security</a:t>
            </a:r>
          </a:p>
        </p:txBody>
      </p:sp>
      <p:cxnSp>
        <p:nvCxnSpPr>
          <p:cNvPr id="61" name="Straight Connector 60"/>
          <p:cNvCxnSpPr/>
          <p:nvPr/>
        </p:nvCxnSpPr>
        <p:spPr>
          <a:xfrm flipV="1">
            <a:off x="4304136" y="5250013"/>
            <a:ext cx="1436475" cy="1"/>
          </a:xfrm>
          <a:prstGeom prst="line">
            <a:avLst/>
          </a:prstGeom>
          <a:ln w="12700">
            <a:solidFill>
              <a:srgbClr val="2F8FD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5690095" y="4960018"/>
            <a:ext cx="440953" cy="0"/>
          </a:xfrm>
          <a:prstGeom prst="line">
            <a:avLst/>
          </a:prstGeom>
          <a:ln w="12700">
            <a:solidFill>
              <a:srgbClr val="2F8FD1"/>
            </a:solidFill>
            <a:tailEnd type="oval"/>
          </a:ln>
        </p:spPr>
        <p:style>
          <a:lnRef idx="1">
            <a:schemeClr val="accent1"/>
          </a:lnRef>
          <a:fillRef idx="0">
            <a:schemeClr val="accent1"/>
          </a:fillRef>
          <a:effectRef idx="0">
            <a:schemeClr val="accent1"/>
          </a:effectRef>
          <a:fontRef idx="minor">
            <a:schemeClr val="tx1"/>
          </a:fontRef>
        </p:style>
      </p:cxnSp>
      <p:sp>
        <p:nvSpPr>
          <p:cNvPr id="42" name="TextBox 41"/>
          <p:cNvSpPr txBox="1"/>
          <p:nvPr/>
        </p:nvSpPr>
        <p:spPr>
          <a:xfrm>
            <a:off x="6206607" y="4698504"/>
            <a:ext cx="3331242" cy="461665"/>
          </a:xfrm>
          <a:prstGeom prst="rect">
            <a:avLst/>
          </a:prstGeom>
          <a:noFill/>
        </p:spPr>
        <p:txBody>
          <a:bodyPr wrap="square" rtlCol="0">
            <a:spAutoFit/>
          </a:bodyPr>
          <a:lstStyle/>
          <a:p>
            <a:pPr>
              <a:defRPr/>
            </a:pPr>
            <a:r>
              <a:rPr lang="en-US" sz="2400">
                <a:solidFill>
                  <a:srgbClr val="2F8FD1"/>
                </a:solidFill>
                <a:latin typeface="Lato" panose="020F0502020204030203" pitchFamily="34" charset="0"/>
                <a:ea typeface="Lato" panose="020F0502020204030203" pitchFamily="34" charset="0"/>
                <a:cs typeface="Lato" panose="020F0502020204030203" pitchFamily="34" charset="0"/>
              </a:rPr>
              <a:t>Facilities Management</a:t>
            </a:r>
          </a:p>
        </p:txBody>
      </p:sp>
      <p:cxnSp>
        <p:nvCxnSpPr>
          <p:cNvPr id="64" name="Straight Connector 63"/>
          <p:cNvCxnSpPr/>
          <p:nvPr/>
        </p:nvCxnSpPr>
        <p:spPr>
          <a:xfrm>
            <a:off x="4304135" y="4751196"/>
            <a:ext cx="1399166" cy="208822"/>
          </a:xfrm>
          <a:prstGeom prst="line">
            <a:avLst/>
          </a:prstGeom>
          <a:ln w="12700">
            <a:solidFill>
              <a:srgbClr val="2F8FD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5690095" y="4599978"/>
            <a:ext cx="441625" cy="0"/>
          </a:xfrm>
          <a:prstGeom prst="line">
            <a:avLst/>
          </a:prstGeom>
          <a:ln w="12700">
            <a:solidFill>
              <a:srgbClr val="2F8FD1"/>
            </a:solidFill>
            <a:tailEnd type="oval"/>
          </a:ln>
        </p:spPr>
        <p:style>
          <a:lnRef idx="1">
            <a:schemeClr val="accent1"/>
          </a:lnRef>
          <a:fillRef idx="0">
            <a:schemeClr val="accent1"/>
          </a:fillRef>
          <a:effectRef idx="0">
            <a:schemeClr val="accent1"/>
          </a:effectRef>
          <a:fontRef idx="minor">
            <a:schemeClr val="tx1"/>
          </a:fontRef>
        </p:style>
      </p:cxnSp>
      <p:sp>
        <p:nvSpPr>
          <p:cNvPr id="39" name="TextBox 38"/>
          <p:cNvSpPr txBox="1"/>
          <p:nvPr/>
        </p:nvSpPr>
        <p:spPr>
          <a:xfrm>
            <a:off x="6219078" y="4342107"/>
            <a:ext cx="1395882" cy="461665"/>
          </a:xfrm>
          <a:prstGeom prst="rect">
            <a:avLst/>
          </a:prstGeom>
          <a:noFill/>
        </p:spPr>
        <p:txBody>
          <a:bodyPr wrap="square" rtlCol="0">
            <a:spAutoFit/>
          </a:bodyPr>
          <a:lstStyle/>
          <a:p>
            <a:pPr>
              <a:defRPr/>
            </a:pPr>
            <a:r>
              <a:rPr lang="en-US" sz="2400">
                <a:solidFill>
                  <a:srgbClr val="2F8FD1"/>
                </a:solidFill>
                <a:latin typeface="Lato" panose="020F0502020204030203" pitchFamily="34" charset="0"/>
                <a:ea typeface="Lato" panose="020F0502020204030203" pitchFamily="34" charset="0"/>
                <a:cs typeface="Lato" panose="020F0502020204030203" pitchFamily="34" charset="0"/>
              </a:rPr>
              <a:t>Legal</a:t>
            </a:r>
          </a:p>
        </p:txBody>
      </p:sp>
      <p:cxnSp>
        <p:nvCxnSpPr>
          <p:cNvPr id="67" name="Straight Connector 66"/>
          <p:cNvCxnSpPr/>
          <p:nvPr/>
        </p:nvCxnSpPr>
        <p:spPr>
          <a:xfrm flipV="1">
            <a:off x="4304135" y="4599978"/>
            <a:ext cx="1399166" cy="151220"/>
          </a:xfrm>
          <a:prstGeom prst="line">
            <a:avLst/>
          </a:prstGeom>
          <a:ln w="12700">
            <a:solidFill>
              <a:srgbClr val="2F8FD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5753183" y="3879898"/>
            <a:ext cx="378536" cy="0"/>
          </a:xfrm>
          <a:prstGeom prst="line">
            <a:avLst/>
          </a:prstGeom>
          <a:ln w="12700">
            <a:solidFill>
              <a:srgbClr val="2F8FD1"/>
            </a:solidFill>
            <a:tailEnd type="oval"/>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6216551" y="3619734"/>
            <a:ext cx="3761330" cy="461665"/>
          </a:xfrm>
          <a:prstGeom prst="rect">
            <a:avLst/>
          </a:prstGeom>
          <a:noFill/>
        </p:spPr>
        <p:txBody>
          <a:bodyPr wrap="square" rtlCol="0">
            <a:spAutoFit/>
          </a:bodyPr>
          <a:lstStyle/>
          <a:p>
            <a:pPr>
              <a:defRPr/>
            </a:pPr>
            <a:r>
              <a:rPr lang="en-US" sz="2400">
                <a:solidFill>
                  <a:srgbClr val="2F8FD1"/>
                </a:solidFill>
                <a:latin typeface="Lato" panose="020F0502020204030203" pitchFamily="34" charset="0"/>
                <a:ea typeface="Lato" panose="020F0502020204030203" pitchFamily="34" charset="0"/>
                <a:cs typeface="Lato" panose="020F0502020204030203" pitchFamily="34" charset="0"/>
              </a:rPr>
              <a:t>Human Resources (HR)</a:t>
            </a:r>
          </a:p>
        </p:txBody>
      </p:sp>
      <p:cxnSp>
        <p:nvCxnSpPr>
          <p:cNvPr id="70" name="Straight Connector 69"/>
          <p:cNvCxnSpPr/>
          <p:nvPr/>
        </p:nvCxnSpPr>
        <p:spPr>
          <a:xfrm flipV="1">
            <a:off x="4304135" y="3879898"/>
            <a:ext cx="1467544" cy="410634"/>
          </a:xfrm>
          <a:prstGeom prst="line">
            <a:avLst/>
          </a:prstGeom>
          <a:ln w="12700">
            <a:solidFill>
              <a:srgbClr val="2F8FD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5677623" y="4250240"/>
            <a:ext cx="453424" cy="0"/>
          </a:xfrm>
          <a:prstGeom prst="line">
            <a:avLst/>
          </a:prstGeom>
          <a:ln w="12700">
            <a:solidFill>
              <a:srgbClr val="2F8FD1"/>
            </a:solidFill>
            <a:tailEnd type="oval"/>
          </a:ln>
        </p:spPr>
        <p:style>
          <a:lnRef idx="1">
            <a:schemeClr val="accent1"/>
          </a:lnRef>
          <a:fillRef idx="0">
            <a:schemeClr val="accent1"/>
          </a:fillRef>
          <a:effectRef idx="0">
            <a:schemeClr val="accent1"/>
          </a:effectRef>
          <a:fontRef idx="minor">
            <a:schemeClr val="tx1"/>
          </a:fontRef>
        </p:style>
      </p:cxnSp>
      <p:sp>
        <p:nvSpPr>
          <p:cNvPr id="35" name="TextBox 34"/>
          <p:cNvSpPr txBox="1"/>
          <p:nvPr/>
        </p:nvSpPr>
        <p:spPr>
          <a:xfrm>
            <a:off x="6206607" y="3974436"/>
            <a:ext cx="1395882" cy="461665"/>
          </a:xfrm>
          <a:prstGeom prst="rect">
            <a:avLst/>
          </a:prstGeom>
          <a:noFill/>
        </p:spPr>
        <p:txBody>
          <a:bodyPr wrap="square" rtlCol="0">
            <a:spAutoFit/>
          </a:bodyPr>
          <a:lstStyle/>
          <a:p>
            <a:pPr>
              <a:defRPr/>
            </a:pPr>
            <a:r>
              <a:rPr lang="en-US" sz="2400">
                <a:solidFill>
                  <a:srgbClr val="2F8FD1"/>
                </a:solidFill>
                <a:latin typeface="Lato" panose="020F0502020204030203" pitchFamily="34" charset="0"/>
                <a:ea typeface="Lato" panose="020F0502020204030203" pitchFamily="34" charset="0"/>
                <a:cs typeface="Lato" panose="020F0502020204030203" pitchFamily="34" charset="0"/>
              </a:rPr>
              <a:t>Finance</a:t>
            </a:r>
          </a:p>
        </p:txBody>
      </p:sp>
      <p:cxnSp>
        <p:nvCxnSpPr>
          <p:cNvPr id="73" name="Straight Connector 72"/>
          <p:cNvCxnSpPr/>
          <p:nvPr/>
        </p:nvCxnSpPr>
        <p:spPr>
          <a:xfrm flipV="1">
            <a:off x="4304135" y="4250240"/>
            <a:ext cx="1373488" cy="40290"/>
          </a:xfrm>
          <a:prstGeom prst="line">
            <a:avLst/>
          </a:prstGeom>
          <a:ln w="12700">
            <a:solidFill>
              <a:srgbClr val="2F8FD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V="1">
            <a:off x="5771679" y="3178786"/>
            <a:ext cx="359368" cy="125048"/>
          </a:xfrm>
          <a:prstGeom prst="line">
            <a:avLst/>
          </a:prstGeom>
          <a:ln w="12700">
            <a:solidFill>
              <a:srgbClr val="2F8FD1"/>
            </a:solidFill>
            <a:tailEnd type="oval"/>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6215501" y="2940988"/>
            <a:ext cx="5319994" cy="461665"/>
          </a:xfrm>
          <a:prstGeom prst="rect">
            <a:avLst/>
          </a:prstGeom>
          <a:noFill/>
        </p:spPr>
        <p:txBody>
          <a:bodyPr wrap="square" rtlCol="0">
            <a:spAutoFit/>
          </a:bodyPr>
          <a:lstStyle/>
          <a:p>
            <a:pPr>
              <a:defRPr/>
            </a:pPr>
            <a:r>
              <a:rPr lang="en-US" sz="2400">
                <a:solidFill>
                  <a:srgbClr val="2F8FD1"/>
                </a:solidFill>
                <a:latin typeface="Lato" panose="020F0502020204030203" pitchFamily="34" charset="0"/>
                <a:ea typeface="Lato" panose="020F0502020204030203" pitchFamily="34" charset="0"/>
                <a:cs typeface="Lato" panose="020F0502020204030203" pitchFamily="34" charset="0"/>
              </a:rPr>
              <a:t>Business Development</a:t>
            </a:r>
          </a:p>
        </p:txBody>
      </p:sp>
      <p:cxnSp>
        <p:nvCxnSpPr>
          <p:cNvPr id="76" name="Straight Connector 75"/>
          <p:cNvCxnSpPr/>
          <p:nvPr/>
        </p:nvCxnSpPr>
        <p:spPr>
          <a:xfrm flipV="1">
            <a:off x="4304135" y="3302991"/>
            <a:ext cx="1467544" cy="411427"/>
          </a:xfrm>
          <a:prstGeom prst="line">
            <a:avLst/>
          </a:prstGeom>
          <a:ln w="12700">
            <a:solidFill>
              <a:srgbClr val="2F8FD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V="1">
            <a:off x="5753183" y="3519859"/>
            <a:ext cx="377864" cy="99875"/>
          </a:xfrm>
          <a:prstGeom prst="line">
            <a:avLst/>
          </a:prstGeom>
          <a:ln w="12700">
            <a:solidFill>
              <a:srgbClr val="2F8FD1"/>
            </a:solidFill>
            <a:tailEnd type="oval"/>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6214228" y="3302991"/>
            <a:ext cx="2148826" cy="461665"/>
          </a:xfrm>
          <a:prstGeom prst="rect">
            <a:avLst/>
          </a:prstGeom>
          <a:noFill/>
        </p:spPr>
        <p:txBody>
          <a:bodyPr wrap="square" rtlCol="0">
            <a:spAutoFit/>
          </a:bodyPr>
          <a:lstStyle/>
          <a:p>
            <a:pPr>
              <a:defRPr/>
            </a:pPr>
            <a:r>
              <a:rPr lang="en-US" sz="2400">
                <a:solidFill>
                  <a:srgbClr val="2F8FD1"/>
                </a:solidFill>
                <a:latin typeface="Lato" panose="020F0502020204030203" pitchFamily="34" charset="0"/>
                <a:ea typeface="Lato" panose="020F0502020204030203" pitchFamily="34" charset="0"/>
                <a:cs typeface="Lato" panose="020F0502020204030203" pitchFamily="34" charset="0"/>
              </a:rPr>
              <a:t>Marketing</a:t>
            </a:r>
          </a:p>
        </p:txBody>
      </p:sp>
      <p:cxnSp>
        <p:nvCxnSpPr>
          <p:cNvPr id="79" name="Straight Connector 78"/>
          <p:cNvCxnSpPr/>
          <p:nvPr/>
        </p:nvCxnSpPr>
        <p:spPr>
          <a:xfrm flipV="1">
            <a:off x="4304135" y="3619734"/>
            <a:ext cx="1449048" cy="94683"/>
          </a:xfrm>
          <a:prstGeom prst="line">
            <a:avLst/>
          </a:prstGeom>
          <a:ln w="12700">
            <a:solidFill>
              <a:srgbClr val="2F8FD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V="1">
            <a:off x="5753183" y="2871786"/>
            <a:ext cx="377864" cy="21836"/>
          </a:xfrm>
          <a:prstGeom prst="line">
            <a:avLst/>
          </a:prstGeom>
          <a:ln w="12700">
            <a:solidFill>
              <a:srgbClr val="2F8FD1"/>
            </a:solidFill>
            <a:tailEnd type="oval"/>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6197175" y="2277743"/>
            <a:ext cx="2264442" cy="461665"/>
          </a:xfrm>
          <a:prstGeom prst="rect">
            <a:avLst/>
          </a:prstGeom>
          <a:noFill/>
        </p:spPr>
        <p:txBody>
          <a:bodyPr wrap="square" rtlCol="0">
            <a:spAutoFit/>
          </a:bodyPr>
          <a:lstStyle/>
          <a:p>
            <a:pPr>
              <a:defRPr/>
            </a:pPr>
            <a:r>
              <a:rPr lang="en-US" sz="2400">
                <a:solidFill>
                  <a:srgbClr val="2F8FD1"/>
                </a:solidFill>
                <a:latin typeface="Lato" panose="020F0502020204030203" pitchFamily="34" charset="0"/>
                <a:ea typeface="Lato" panose="020F0502020204030203" pitchFamily="34" charset="0"/>
                <a:cs typeface="Lato" panose="020F0502020204030203" pitchFamily="34" charset="0"/>
              </a:rPr>
              <a:t>Data Analytics</a:t>
            </a:r>
          </a:p>
        </p:txBody>
      </p:sp>
      <p:cxnSp>
        <p:nvCxnSpPr>
          <p:cNvPr id="82" name="Straight Connector 81"/>
          <p:cNvCxnSpPr>
            <a:cxnSpLocks/>
          </p:cNvCxnSpPr>
          <p:nvPr/>
        </p:nvCxnSpPr>
        <p:spPr>
          <a:xfrm flipV="1">
            <a:off x="4304135" y="2893622"/>
            <a:ext cx="1449048" cy="285165"/>
          </a:xfrm>
          <a:prstGeom prst="line">
            <a:avLst/>
          </a:prstGeom>
          <a:ln w="12700">
            <a:solidFill>
              <a:srgbClr val="2F8FD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5753183" y="2527090"/>
            <a:ext cx="378536" cy="0"/>
          </a:xfrm>
          <a:prstGeom prst="line">
            <a:avLst/>
          </a:prstGeom>
          <a:ln w="12700">
            <a:solidFill>
              <a:srgbClr val="2F8FD1"/>
            </a:solidFill>
            <a:tailEnd type="oval"/>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6218497" y="2609894"/>
            <a:ext cx="1419328" cy="461665"/>
          </a:xfrm>
          <a:prstGeom prst="rect">
            <a:avLst/>
          </a:prstGeom>
          <a:noFill/>
        </p:spPr>
        <p:txBody>
          <a:bodyPr wrap="square" rtlCol="0">
            <a:spAutoFit/>
          </a:bodyPr>
          <a:lstStyle/>
          <a:p>
            <a:pPr>
              <a:defRPr/>
            </a:pPr>
            <a:r>
              <a:rPr lang="en-US" sz="2400">
                <a:solidFill>
                  <a:srgbClr val="2F8FD1"/>
                </a:solidFill>
                <a:latin typeface="Lato" panose="020F0502020204030203" pitchFamily="34" charset="0"/>
                <a:ea typeface="Lato" panose="020F0502020204030203" pitchFamily="34" charset="0"/>
                <a:cs typeface="Lato" panose="020F0502020204030203" pitchFamily="34" charset="0"/>
              </a:rPr>
              <a:t>Sales</a:t>
            </a:r>
          </a:p>
        </p:txBody>
      </p:sp>
      <p:cxnSp>
        <p:nvCxnSpPr>
          <p:cNvPr id="85" name="Straight Connector 84"/>
          <p:cNvCxnSpPr>
            <a:cxnSpLocks/>
          </p:cNvCxnSpPr>
          <p:nvPr/>
        </p:nvCxnSpPr>
        <p:spPr>
          <a:xfrm flipV="1">
            <a:off x="4304135" y="2527090"/>
            <a:ext cx="1449048" cy="651696"/>
          </a:xfrm>
          <a:prstGeom prst="line">
            <a:avLst/>
          </a:prstGeom>
          <a:ln w="12700">
            <a:solidFill>
              <a:srgbClr val="2F8FD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a:cxnSpLocks/>
          </p:cNvCxnSpPr>
          <p:nvPr/>
        </p:nvCxnSpPr>
        <p:spPr>
          <a:xfrm flipV="1">
            <a:off x="5675738" y="1719659"/>
            <a:ext cx="442375" cy="390723"/>
          </a:xfrm>
          <a:prstGeom prst="line">
            <a:avLst/>
          </a:prstGeom>
          <a:ln w="12700">
            <a:solidFill>
              <a:srgbClr val="2F8FD1"/>
            </a:solidFill>
            <a:tailEnd type="oval"/>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6206607" y="1442162"/>
            <a:ext cx="5465060" cy="461665"/>
          </a:xfrm>
          <a:prstGeom prst="rect">
            <a:avLst/>
          </a:prstGeom>
          <a:noFill/>
        </p:spPr>
        <p:txBody>
          <a:bodyPr wrap="square" rtlCol="0">
            <a:spAutoFit/>
          </a:bodyPr>
          <a:lstStyle/>
          <a:p>
            <a:pPr>
              <a:defRPr/>
            </a:pPr>
            <a:r>
              <a:rPr lang="en-US" sz="2400">
                <a:solidFill>
                  <a:srgbClr val="2F8FD1"/>
                </a:solidFill>
                <a:latin typeface="Lato" panose="020F0502020204030203" pitchFamily="34" charset="0"/>
                <a:ea typeface="Lato" panose="020F0502020204030203" pitchFamily="34" charset="0"/>
                <a:cs typeface="Lato" panose="020F0502020204030203" pitchFamily="34" charset="0"/>
              </a:rPr>
              <a:t>Logistics</a:t>
            </a:r>
          </a:p>
        </p:txBody>
      </p:sp>
      <p:cxnSp>
        <p:nvCxnSpPr>
          <p:cNvPr id="88" name="Straight Connector 87"/>
          <p:cNvCxnSpPr>
            <a:cxnSpLocks/>
          </p:cNvCxnSpPr>
          <p:nvPr/>
        </p:nvCxnSpPr>
        <p:spPr>
          <a:xfrm flipV="1">
            <a:off x="4304136" y="2110381"/>
            <a:ext cx="1369985" cy="529961"/>
          </a:xfrm>
          <a:prstGeom prst="line">
            <a:avLst/>
          </a:prstGeom>
          <a:ln w="12700">
            <a:solidFill>
              <a:srgbClr val="2F8FD1"/>
            </a:solidFill>
          </a:ln>
        </p:spPr>
        <p:style>
          <a:lnRef idx="1">
            <a:schemeClr val="accent1"/>
          </a:lnRef>
          <a:fillRef idx="0">
            <a:schemeClr val="accent1"/>
          </a:fillRef>
          <a:effectRef idx="0">
            <a:schemeClr val="accent1"/>
          </a:effectRef>
          <a:fontRef idx="minor">
            <a:schemeClr val="tx1"/>
          </a:fontRef>
        </p:style>
      </p:cxnSp>
      <p:cxnSp>
        <p:nvCxnSpPr>
          <p:cNvPr id="91" name="Straight Connector 90"/>
          <p:cNvCxnSpPr>
            <a:cxnSpLocks/>
          </p:cNvCxnSpPr>
          <p:nvPr/>
        </p:nvCxnSpPr>
        <p:spPr>
          <a:xfrm flipV="1">
            <a:off x="4304135" y="2395742"/>
            <a:ext cx="1399166" cy="244599"/>
          </a:xfrm>
          <a:prstGeom prst="line">
            <a:avLst/>
          </a:prstGeom>
          <a:ln w="12700">
            <a:solidFill>
              <a:srgbClr val="2F8FD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a:off x="5693718" y="5903077"/>
            <a:ext cx="453424" cy="0"/>
          </a:xfrm>
          <a:prstGeom prst="line">
            <a:avLst/>
          </a:prstGeom>
          <a:ln w="12700">
            <a:solidFill>
              <a:srgbClr val="2F8FD1"/>
            </a:solidFill>
            <a:tailEnd type="oval"/>
          </a:ln>
        </p:spPr>
        <p:style>
          <a:lnRef idx="1">
            <a:schemeClr val="accent1"/>
          </a:lnRef>
          <a:fillRef idx="0">
            <a:schemeClr val="accent1"/>
          </a:fillRef>
          <a:effectRef idx="0">
            <a:schemeClr val="accent1"/>
          </a:effectRef>
          <a:fontRef idx="minor">
            <a:schemeClr val="tx1"/>
          </a:fontRef>
        </p:style>
      </p:cxnSp>
      <p:sp>
        <p:nvSpPr>
          <p:cNvPr id="69" name="TextBox 68"/>
          <p:cNvSpPr txBox="1"/>
          <p:nvPr/>
        </p:nvSpPr>
        <p:spPr>
          <a:xfrm>
            <a:off x="6154493" y="5672246"/>
            <a:ext cx="3940842" cy="461665"/>
          </a:xfrm>
          <a:prstGeom prst="rect">
            <a:avLst/>
          </a:prstGeom>
          <a:noFill/>
        </p:spPr>
        <p:txBody>
          <a:bodyPr wrap="square" rtlCol="0">
            <a:spAutoFit/>
          </a:bodyPr>
          <a:lstStyle/>
          <a:p>
            <a:pPr>
              <a:defRPr/>
            </a:pPr>
            <a:r>
              <a:rPr lang="en-US" sz="2400">
                <a:solidFill>
                  <a:srgbClr val="2F8FD1"/>
                </a:solidFill>
                <a:latin typeface="Lato" panose="020F0502020204030203" pitchFamily="34" charset="0"/>
                <a:ea typeface="Lato" panose="020F0502020204030203" pitchFamily="34" charset="0"/>
                <a:cs typeface="Lato" panose="020F0502020204030203" pitchFamily="34" charset="0"/>
              </a:rPr>
              <a:t>Training and Development</a:t>
            </a:r>
          </a:p>
        </p:txBody>
      </p:sp>
      <p:cxnSp>
        <p:nvCxnSpPr>
          <p:cNvPr id="71" name="Straight Connector 70"/>
          <p:cNvCxnSpPr>
            <a:cxnSpLocks/>
          </p:cNvCxnSpPr>
          <p:nvPr/>
        </p:nvCxnSpPr>
        <p:spPr>
          <a:xfrm>
            <a:off x="4302250" y="5280443"/>
            <a:ext cx="1391469" cy="622635"/>
          </a:xfrm>
          <a:prstGeom prst="line">
            <a:avLst/>
          </a:prstGeom>
          <a:ln w="12700">
            <a:solidFill>
              <a:srgbClr val="2F8FD1"/>
            </a:solidFill>
          </a:ln>
        </p:spPr>
        <p:style>
          <a:lnRef idx="1">
            <a:schemeClr val="accent1"/>
          </a:lnRef>
          <a:fillRef idx="0">
            <a:schemeClr val="accent1"/>
          </a:fillRef>
          <a:effectRef idx="0">
            <a:schemeClr val="accent1"/>
          </a:effectRef>
          <a:fontRef idx="minor">
            <a:schemeClr val="tx1"/>
          </a:fontRef>
        </p:style>
      </p:cxnSp>
      <p:sp>
        <p:nvSpPr>
          <p:cNvPr id="5" name="Title 4">
            <a:extLst>
              <a:ext uri="{FF2B5EF4-FFF2-40B4-BE49-F238E27FC236}">
                <a16:creationId xmlns:a16="http://schemas.microsoft.com/office/drawing/2014/main" id="{321B75F0-E736-45CA-B1AC-A8FD93436638}"/>
              </a:ext>
            </a:extLst>
          </p:cNvPr>
          <p:cNvSpPr>
            <a:spLocks noGrp="1"/>
          </p:cNvSpPr>
          <p:nvPr>
            <p:ph type="title"/>
          </p:nvPr>
        </p:nvSpPr>
        <p:spPr/>
        <p:txBody>
          <a:bodyPr/>
          <a:lstStyle/>
          <a:p>
            <a:r>
              <a:rPr lang="en-GB"/>
              <a:t>Look inside the company</a:t>
            </a:r>
          </a:p>
        </p:txBody>
      </p:sp>
    </p:spTree>
    <p:extLst>
      <p:ext uri="{BB962C8B-B14F-4D97-AF65-F5344CB8AC3E}">
        <p14:creationId xmlns:p14="http://schemas.microsoft.com/office/powerpoint/2010/main" val="320854046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88"/>
                                        </p:tgtEl>
                                        <p:attrNameLst>
                                          <p:attrName>style.visibility</p:attrName>
                                        </p:attrNameLst>
                                      </p:cBhvr>
                                      <p:to>
                                        <p:strVal val="visible"/>
                                      </p:to>
                                    </p:set>
                                    <p:animEffect transition="in" filter="wipe(left)">
                                      <p:cBhvr>
                                        <p:cTn id="7" dur="500"/>
                                        <p:tgtEl>
                                          <p:spTgt spid="88"/>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left)">
                                      <p:cBhvr>
                                        <p:cTn id="11" dur="500"/>
                                        <p:tgtEl>
                                          <p:spTgt spid="12"/>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left)">
                                      <p:cBhvr>
                                        <p:cTn id="15" dur="500"/>
                                        <p:tgtEl>
                                          <p:spTgt spid="13"/>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91"/>
                                        </p:tgtEl>
                                        <p:attrNameLst>
                                          <p:attrName>style.visibility</p:attrName>
                                        </p:attrNameLst>
                                      </p:cBhvr>
                                      <p:to>
                                        <p:strVal val="visible"/>
                                      </p:to>
                                    </p:set>
                                    <p:animEffect transition="in" filter="wipe(left)">
                                      <p:cBhvr>
                                        <p:cTn id="19" dur="500"/>
                                        <p:tgtEl>
                                          <p:spTgt spid="91"/>
                                        </p:tgtEl>
                                      </p:cBhvr>
                                    </p:animEffect>
                                  </p:childTnLst>
                                </p:cTn>
                              </p:par>
                            </p:childTnLst>
                          </p:cTn>
                        </p:par>
                        <p:par>
                          <p:cTn id="20" fill="hold">
                            <p:stCondLst>
                              <p:cond delay="2000"/>
                            </p:stCondLst>
                            <p:childTnLst>
                              <p:par>
                                <p:cTn id="21" presetID="22" presetClass="entr" presetSubtype="8" fill="hold" nodeType="after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wipe(left)">
                                      <p:cBhvr>
                                        <p:cTn id="23" dur="500"/>
                                        <p:tgtEl>
                                          <p:spTgt spid="15"/>
                                        </p:tgtEl>
                                      </p:cBhvr>
                                    </p:animEffect>
                                  </p:childTnLst>
                                </p:cTn>
                              </p:par>
                            </p:childTnLst>
                          </p:cTn>
                        </p:par>
                        <p:par>
                          <p:cTn id="24" fill="hold">
                            <p:stCondLst>
                              <p:cond delay="2500"/>
                            </p:stCondLst>
                            <p:childTnLst>
                              <p:par>
                                <p:cTn id="25" presetID="22" presetClass="entr" presetSubtype="8" fill="hold" grpId="0" nodeType="after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left)">
                                      <p:cBhvr>
                                        <p:cTn id="27" dur="500"/>
                                        <p:tgtEl>
                                          <p:spTgt spid="16"/>
                                        </p:tgtEl>
                                      </p:cBhvr>
                                    </p:animEffect>
                                  </p:childTnLst>
                                </p:cTn>
                              </p:par>
                            </p:childTnLst>
                          </p:cTn>
                        </p:par>
                        <p:par>
                          <p:cTn id="28" fill="hold">
                            <p:stCondLst>
                              <p:cond delay="3000"/>
                            </p:stCondLst>
                            <p:childTnLst>
                              <p:par>
                                <p:cTn id="29" presetID="22" presetClass="entr" presetSubtype="8" fill="hold" nodeType="afterEffect">
                                  <p:stCondLst>
                                    <p:cond delay="0"/>
                                  </p:stCondLst>
                                  <p:childTnLst>
                                    <p:set>
                                      <p:cBhvr>
                                        <p:cTn id="30" dur="1" fill="hold">
                                          <p:stCondLst>
                                            <p:cond delay="0"/>
                                          </p:stCondLst>
                                        </p:cTn>
                                        <p:tgtEl>
                                          <p:spTgt spid="85"/>
                                        </p:tgtEl>
                                        <p:attrNameLst>
                                          <p:attrName>style.visibility</p:attrName>
                                        </p:attrNameLst>
                                      </p:cBhvr>
                                      <p:to>
                                        <p:strVal val="visible"/>
                                      </p:to>
                                    </p:set>
                                    <p:animEffect transition="in" filter="wipe(left)">
                                      <p:cBhvr>
                                        <p:cTn id="31" dur="500"/>
                                        <p:tgtEl>
                                          <p:spTgt spid="85"/>
                                        </p:tgtEl>
                                      </p:cBhvr>
                                    </p:animEffect>
                                  </p:childTnLst>
                                </p:cTn>
                              </p:par>
                            </p:childTnLst>
                          </p:cTn>
                        </p:par>
                        <p:par>
                          <p:cTn id="32" fill="hold">
                            <p:stCondLst>
                              <p:cond delay="3500"/>
                            </p:stCondLst>
                            <p:childTnLst>
                              <p:par>
                                <p:cTn id="33" presetID="22" presetClass="entr" presetSubtype="8" fill="hold" nodeType="after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wipe(left)">
                                      <p:cBhvr>
                                        <p:cTn id="35" dur="500"/>
                                        <p:tgtEl>
                                          <p:spTgt spid="21"/>
                                        </p:tgtEl>
                                      </p:cBhvr>
                                    </p:animEffect>
                                  </p:childTnLst>
                                </p:cTn>
                              </p:par>
                            </p:childTnLst>
                          </p:cTn>
                        </p:par>
                        <p:par>
                          <p:cTn id="36" fill="hold">
                            <p:stCondLst>
                              <p:cond delay="4000"/>
                            </p:stCondLst>
                            <p:childTnLst>
                              <p:par>
                                <p:cTn id="37" presetID="22" presetClass="entr" presetSubtype="8" fill="hold" grpId="0" nodeType="after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wipe(left)">
                                      <p:cBhvr>
                                        <p:cTn id="39" dur="500"/>
                                        <p:tgtEl>
                                          <p:spTgt spid="19"/>
                                        </p:tgtEl>
                                      </p:cBhvr>
                                    </p:animEffect>
                                  </p:childTnLst>
                                </p:cTn>
                              </p:par>
                            </p:childTnLst>
                          </p:cTn>
                        </p:par>
                        <p:par>
                          <p:cTn id="40" fill="hold">
                            <p:stCondLst>
                              <p:cond delay="4500"/>
                            </p:stCondLst>
                            <p:childTnLst>
                              <p:par>
                                <p:cTn id="41" presetID="22" presetClass="entr" presetSubtype="8" fill="hold" nodeType="afterEffect">
                                  <p:stCondLst>
                                    <p:cond delay="0"/>
                                  </p:stCondLst>
                                  <p:childTnLst>
                                    <p:set>
                                      <p:cBhvr>
                                        <p:cTn id="42" dur="1" fill="hold">
                                          <p:stCondLst>
                                            <p:cond delay="0"/>
                                          </p:stCondLst>
                                        </p:cTn>
                                        <p:tgtEl>
                                          <p:spTgt spid="82"/>
                                        </p:tgtEl>
                                        <p:attrNameLst>
                                          <p:attrName>style.visibility</p:attrName>
                                        </p:attrNameLst>
                                      </p:cBhvr>
                                      <p:to>
                                        <p:strVal val="visible"/>
                                      </p:to>
                                    </p:set>
                                    <p:animEffect transition="in" filter="wipe(left)">
                                      <p:cBhvr>
                                        <p:cTn id="43" dur="500"/>
                                        <p:tgtEl>
                                          <p:spTgt spid="82"/>
                                        </p:tgtEl>
                                      </p:cBhvr>
                                    </p:animEffect>
                                  </p:childTnLst>
                                </p:cTn>
                              </p:par>
                            </p:childTnLst>
                          </p:cTn>
                        </p:par>
                        <p:par>
                          <p:cTn id="44" fill="hold">
                            <p:stCondLst>
                              <p:cond delay="5000"/>
                            </p:stCondLst>
                            <p:childTnLst>
                              <p:par>
                                <p:cTn id="45" presetID="22" presetClass="entr" presetSubtype="8" fill="hold" nodeType="after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wipe(left)">
                                      <p:cBhvr>
                                        <p:cTn id="47" dur="500"/>
                                        <p:tgtEl>
                                          <p:spTgt spid="18"/>
                                        </p:tgtEl>
                                      </p:cBhvr>
                                    </p:animEffect>
                                  </p:childTnLst>
                                </p:cTn>
                              </p:par>
                            </p:childTnLst>
                          </p:cTn>
                        </p:par>
                        <p:par>
                          <p:cTn id="48" fill="hold">
                            <p:stCondLst>
                              <p:cond delay="5500"/>
                            </p:stCondLst>
                            <p:childTnLst>
                              <p:par>
                                <p:cTn id="49" presetID="22" presetClass="entr" presetSubtype="8" fill="hold" grpId="0" nodeType="afterEffect">
                                  <p:stCondLst>
                                    <p:cond delay="0"/>
                                  </p:stCondLst>
                                  <p:childTnLst>
                                    <p:set>
                                      <p:cBhvr>
                                        <p:cTn id="50" dur="1" fill="hold">
                                          <p:stCondLst>
                                            <p:cond delay="0"/>
                                          </p:stCondLst>
                                        </p:cTn>
                                        <p:tgtEl>
                                          <p:spTgt spid="22"/>
                                        </p:tgtEl>
                                        <p:attrNameLst>
                                          <p:attrName>style.visibility</p:attrName>
                                        </p:attrNameLst>
                                      </p:cBhvr>
                                      <p:to>
                                        <p:strVal val="visible"/>
                                      </p:to>
                                    </p:set>
                                    <p:animEffect transition="in" filter="wipe(left)">
                                      <p:cBhvr>
                                        <p:cTn id="51" dur="500"/>
                                        <p:tgtEl>
                                          <p:spTgt spid="22"/>
                                        </p:tgtEl>
                                      </p:cBhvr>
                                    </p:animEffect>
                                  </p:childTnLst>
                                </p:cTn>
                              </p:par>
                            </p:childTnLst>
                          </p:cTn>
                        </p:par>
                        <p:par>
                          <p:cTn id="52" fill="hold">
                            <p:stCondLst>
                              <p:cond delay="6000"/>
                            </p:stCondLst>
                            <p:childTnLst>
                              <p:par>
                                <p:cTn id="53" presetID="22" presetClass="entr" presetSubtype="8" fill="hold" nodeType="afterEffect">
                                  <p:stCondLst>
                                    <p:cond delay="0"/>
                                  </p:stCondLst>
                                  <p:childTnLst>
                                    <p:set>
                                      <p:cBhvr>
                                        <p:cTn id="54" dur="1" fill="hold">
                                          <p:stCondLst>
                                            <p:cond delay="0"/>
                                          </p:stCondLst>
                                        </p:cTn>
                                        <p:tgtEl>
                                          <p:spTgt spid="76"/>
                                        </p:tgtEl>
                                        <p:attrNameLst>
                                          <p:attrName>style.visibility</p:attrName>
                                        </p:attrNameLst>
                                      </p:cBhvr>
                                      <p:to>
                                        <p:strVal val="visible"/>
                                      </p:to>
                                    </p:set>
                                    <p:animEffect transition="in" filter="wipe(left)">
                                      <p:cBhvr>
                                        <p:cTn id="55" dur="500"/>
                                        <p:tgtEl>
                                          <p:spTgt spid="76"/>
                                        </p:tgtEl>
                                      </p:cBhvr>
                                    </p:animEffect>
                                  </p:childTnLst>
                                </p:cTn>
                              </p:par>
                            </p:childTnLst>
                          </p:cTn>
                        </p:par>
                        <p:par>
                          <p:cTn id="56" fill="hold">
                            <p:stCondLst>
                              <p:cond delay="6500"/>
                            </p:stCondLst>
                            <p:childTnLst>
                              <p:par>
                                <p:cTn id="57" presetID="22" presetClass="entr" presetSubtype="8" fill="hold" nodeType="afterEffect">
                                  <p:stCondLst>
                                    <p:cond delay="0"/>
                                  </p:stCondLst>
                                  <p:childTnLst>
                                    <p:set>
                                      <p:cBhvr>
                                        <p:cTn id="58" dur="1" fill="hold">
                                          <p:stCondLst>
                                            <p:cond delay="0"/>
                                          </p:stCondLst>
                                        </p:cTn>
                                        <p:tgtEl>
                                          <p:spTgt spid="24"/>
                                        </p:tgtEl>
                                        <p:attrNameLst>
                                          <p:attrName>style.visibility</p:attrName>
                                        </p:attrNameLst>
                                      </p:cBhvr>
                                      <p:to>
                                        <p:strVal val="visible"/>
                                      </p:to>
                                    </p:set>
                                    <p:animEffect transition="in" filter="wipe(left)">
                                      <p:cBhvr>
                                        <p:cTn id="59" dur="500"/>
                                        <p:tgtEl>
                                          <p:spTgt spid="24"/>
                                        </p:tgtEl>
                                      </p:cBhvr>
                                    </p:animEffect>
                                  </p:childTnLst>
                                </p:cTn>
                              </p:par>
                            </p:childTnLst>
                          </p:cTn>
                        </p:par>
                        <p:par>
                          <p:cTn id="60" fill="hold">
                            <p:stCondLst>
                              <p:cond delay="7000"/>
                            </p:stCondLst>
                            <p:childTnLst>
                              <p:par>
                                <p:cTn id="61" presetID="22" presetClass="entr" presetSubtype="8" fill="hold" grpId="0" nodeType="afterEffect">
                                  <p:stCondLst>
                                    <p:cond delay="0"/>
                                  </p:stCondLst>
                                  <p:childTnLst>
                                    <p:set>
                                      <p:cBhvr>
                                        <p:cTn id="62" dur="1" fill="hold">
                                          <p:stCondLst>
                                            <p:cond delay="0"/>
                                          </p:stCondLst>
                                        </p:cTn>
                                        <p:tgtEl>
                                          <p:spTgt spid="25"/>
                                        </p:tgtEl>
                                        <p:attrNameLst>
                                          <p:attrName>style.visibility</p:attrName>
                                        </p:attrNameLst>
                                      </p:cBhvr>
                                      <p:to>
                                        <p:strVal val="visible"/>
                                      </p:to>
                                    </p:set>
                                    <p:animEffect transition="in" filter="wipe(left)">
                                      <p:cBhvr>
                                        <p:cTn id="63" dur="500"/>
                                        <p:tgtEl>
                                          <p:spTgt spid="25"/>
                                        </p:tgtEl>
                                      </p:cBhvr>
                                    </p:animEffect>
                                  </p:childTnLst>
                                </p:cTn>
                              </p:par>
                            </p:childTnLst>
                          </p:cTn>
                        </p:par>
                        <p:par>
                          <p:cTn id="64" fill="hold">
                            <p:stCondLst>
                              <p:cond delay="7500"/>
                            </p:stCondLst>
                            <p:childTnLst>
                              <p:par>
                                <p:cTn id="65" presetID="22" presetClass="entr" presetSubtype="8" fill="hold" nodeType="afterEffect">
                                  <p:stCondLst>
                                    <p:cond delay="0"/>
                                  </p:stCondLst>
                                  <p:childTnLst>
                                    <p:set>
                                      <p:cBhvr>
                                        <p:cTn id="66" dur="1" fill="hold">
                                          <p:stCondLst>
                                            <p:cond delay="0"/>
                                          </p:stCondLst>
                                        </p:cTn>
                                        <p:tgtEl>
                                          <p:spTgt spid="79"/>
                                        </p:tgtEl>
                                        <p:attrNameLst>
                                          <p:attrName>style.visibility</p:attrName>
                                        </p:attrNameLst>
                                      </p:cBhvr>
                                      <p:to>
                                        <p:strVal val="visible"/>
                                      </p:to>
                                    </p:set>
                                    <p:animEffect transition="in" filter="wipe(left)">
                                      <p:cBhvr>
                                        <p:cTn id="67" dur="500"/>
                                        <p:tgtEl>
                                          <p:spTgt spid="79"/>
                                        </p:tgtEl>
                                      </p:cBhvr>
                                    </p:animEffect>
                                  </p:childTnLst>
                                </p:cTn>
                              </p:par>
                            </p:childTnLst>
                          </p:cTn>
                        </p:par>
                        <p:par>
                          <p:cTn id="68" fill="hold">
                            <p:stCondLst>
                              <p:cond delay="8000"/>
                            </p:stCondLst>
                            <p:childTnLst>
                              <p:par>
                                <p:cTn id="69" presetID="22" presetClass="entr" presetSubtype="8" fill="hold" nodeType="afterEffect">
                                  <p:stCondLst>
                                    <p:cond delay="0"/>
                                  </p:stCondLst>
                                  <p:childTnLst>
                                    <p:set>
                                      <p:cBhvr>
                                        <p:cTn id="70" dur="1" fill="hold">
                                          <p:stCondLst>
                                            <p:cond delay="0"/>
                                          </p:stCondLst>
                                        </p:cTn>
                                        <p:tgtEl>
                                          <p:spTgt spid="27"/>
                                        </p:tgtEl>
                                        <p:attrNameLst>
                                          <p:attrName>style.visibility</p:attrName>
                                        </p:attrNameLst>
                                      </p:cBhvr>
                                      <p:to>
                                        <p:strVal val="visible"/>
                                      </p:to>
                                    </p:set>
                                    <p:animEffect transition="in" filter="wipe(left)">
                                      <p:cBhvr>
                                        <p:cTn id="71" dur="500"/>
                                        <p:tgtEl>
                                          <p:spTgt spid="27"/>
                                        </p:tgtEl>
                                      </p:cBhvr>
                                    </p:animEffect>
                                  </p:childTnLst>
                                </p:cTn>
                              </p:par>
                            </p:childTnLst>
                          </p:cTn>
                        </p:par>
                        <p:par>
                          <p:cTn id="72" fill="hold">
                            <p:stCondLst>
                              <p:cond delay="8500"/>
                            </p:stCondLst>
                            <p:childTnLst>
                              <p:par>
                                <p:cTn id="73" presetID="22" presetClass="entr" presetSubtype="8" fill="hold" grpId="0" nodeType="afterEffect">
                                  <p:stCondLst>
                                    <p:cond delay="0"/>
                                  </p:stCondLst>
                                  <p:childTnLst>
                                    <p:set>
                                      <p:cBhvr>
                                        <p:cTn id="74" dur="1" fill="hold">
                                          <p:stCondLst>
                                            <p:cond delay="0"/>
                                          </p:stCondLst>
                                        </p:cTn>
                                        <p:tgtEl>
                                          <p:spTgt spid="28"/>
                                        </p:tgtEl>
                                        <p:attrNameLst>
                                          <p:attrName>style.visibility</p:attrName>
                                        </p:attrNameLst>
                                      </p:cBhvr>
                                      <p:to>
                                        <p:strVal val="visible"/>
                                      </p:to>
                                    </p:set>
                                    <p:animEffect transition="in" filter="wipe(left)">
                                      <p:cBhvr>
                                        <p:cTn id="75" dur="500"/>
                                        <p:tgtEl>
                                          <p:spTgt spid="28"/>
                                        </p:tgtEl>
                                      </p:cBhvr>
                                    </p:animEffect>
                                  </p:childTnLst>
                                </p:cTn>
                              </p:par>
                            </p:childTnLst>
                          </p:cTn>
                        </p:par>
                        <p:par>
                          <p:cTn id="76" fill="hold">
                            <p:stCondLst>
                              <p:cond delay="9000"/>
                            </p:stCondLst>
                            <p:childTnLst>
                              <p:par>
                                <p:cTn id="77" presetID="22" presetClass="entr" presetSubtype="8" fill="hold" nodeType="afterEffect">
                                  <p:stCondLst>
                                    <p:cond delay="0"/>
                                  </p:stCondLst>
                                  <p:childTnLst>
                                    <p:set>
                                      <p:cBhvr>
                                        <p:cTn id="78" dur="1" fill="hold">
                                          <p:stCondLst>
                                            <p:cond delay="0"/>
                                          </p:stCondLst>
                                        </p:cTn>
                                        <p:tgtEl>
                                          <p:spTgt spid="70"/>
                                        </p:tgtEl>
                                        <p:attrNameLst>
                                          <p:attrName>style.visibility</p:attrName>
                                        </p:attrNameLst>
                                      </p:cBhvr>
                                      <p:to>
                                        <p:strVal val="visible"/>
                                      </p:to>
                                    </p:set>
                                    <p:animEffect transition="in" filter="wipe(left)">
                                      <p:cBhvr>
                                        <p:cTn id="79" dur="500"/>
                                        <p:tgtEl>
                                          <p:spTgt spid="70"/>
                                        </p:tgtEl>
                                      </p:cBhvr>
                                    </p:animEffect>
                                  </p:childTnLst>
                                </p:cTn>
                              </p:par>
                            </p:childTnLst>
                          </p:cTn>
                        </p:par>
                        <p:par>
                          <p:cTn id="80" fill="hold">
                            <p:stCondLst>
                              <p:cond delay="9500"/>
                            </p:stCondLst>
                            <p:childTnLst>
                              <p:par>
                                <p:cTn id="81" presetID="22" presetClass="entr" presetSubtype="8" fill="hold" nodeType="afterEffect">
                                  <p:stCondLst>
                                    <p:cond delay="0"/>
                                  </p:stCondLst>
                                  <p:childTnLst>
                                    <p:set>
                                      <p:cBhvr>
                                        <p:cTn id="82" dur="1" fill="hold">
                                          <p:stCondLst>
                                            <p:cond delay="0"/>
                                          </p:stCondLst>
                                        </p:cTn>
                                        <p:tgtEl>
                                          <p:spTgt spid="30"/>
                                        </p:tgtEl>
                                        <p:attrNameLst>
                                          <p:attrName>style.visibility</p:attrName>
                                        </p:attrNameLst>
                                      </p:cBhvr>
                                      <p:to>
                                        <p:strVal val="visible"/>
                                      </p:to>
                                    </p:set>
                                    <p:animEffect transition="in" filter="wipe(left)">
                                      <p:cBhvr>
                                        <p:cTn id="83" dur="500"/>
                                        <p:tgtEl>
                                          <p:spTgt spid="30"/>
                                        </p:tgtEl>
                                      </p:cBhvr>
                                    </p:animEffect>
                                  </p:childTnLst>
                                </p:cTn>
                              </p:par>
                            </p:childTnLst>
                          </p:cTn>
                        </p:par>
                        <p:par>
                          <p:cTn id="84" fill="hold">
                            <p:stCondLst>
                              <p:cond delay="10000"/>
                            </p:stCondLst>
                            <p:childTnLst>
                              <p:par>
                                <p:cTn id="85" presetID="22" presetClass="entr" presetSubtype="8" fill="hold" grpId="0" nodeType="afterEffect">
                                  <p:stCondLst>
                                    <p:cond delay="0"/>
                                  </p:stCondLst>
                                  <p:childTnLst>
                                    <p:set>
                                      <p:cBhvr>
                                        <p:cTn id="86" dur="1" fill="hold">
                                          <p:stCondLst>
                                            <p:cond delay="0"/>
                                          </p:stCondLst>
                                        </p:cTn>
                                        <p:tgtEl>
                                          <p:spTgt spid="31"/>
                                        </p:tgtEl>
                                        <p:attrNameLst>
                                          <p:attrName>style.visibility</p:attrName>
                                        </p:attrNameLst>
                                      </p:cBhvr>
                                      <p:to>
                                        <p:strVal val="visible"/>
                                      </p:to>
                                    </p:set>
                                    <p:animEffect transition="in" filter="wipe(left)">
                                      <p:cBhvr>
                                        <p:cTn id="87" dur="500"/>
                                        <p:tgtEl>
                                          <p:spTgt spid="31"/>
                                        </p:tgtEl>
                                      </p:cBhvr>
                                    </p:animEffect>
                                  </p:childTnLst>
                                </p:cTn>
                              </p:par>
                            </p:childTnLst>
                          </p:cTn>
                        </p:par>
                        <p:par>
                          <p:cTn id="88" fill="hold">
                            <p:stCondLst>
                              <p:cond delay="10500"/>
                            </p:stCondLst>
                            <p:childTnLst>
                              <p:par>
                                <p:cTn id="89" presetID="22" presetClass="entr" presetSubtype="8" fill="hold" nodeType="afterEffect">
                                  <p:stCondLst>
                                    <p:cond delay="0"/>
                                  </p:stCondLst>
                                  <p:childTnLst>
                                    <p:set>
                                      <p:cBhvr>
                                        <p:cTn id="90" dur="1" fill="hold">
                                          <p:stCondLst>
                                            <p:cond delay="0"/>
                                          </p:stCondLst>
                                        </p:cTn>
                                        <p:tgtEl>
                                          <p:spTgt spid="73"/>
                                        </p:tgtEl>
                                        <p:attrNameLst>
                                          <p:attrName>style.visibility</p:attrName>
                                        </p:attrNameLst>
                                      </p:cBhvr>
                                      <p:to>
                                        <p:strVal val="visible"/>
                                      </p:to>
                                    </p:set>
                                    <p:animEffect transition="in" filter="wipe(left)">
                                      <p:cBhvr>
                                        <p:cTn id="91" dur="500"/>
                                        <p:tgtEl>
                                          <p:spTgt spid="73"/>
                                        </p:tgtEl>
                                      </p:cBhvr>
                                    </p:animEffect>
                                  </p:childTnLst>
                                </p:cTn>
                              </p:par>
                            </p:childTnLst>
                          </p:cTn>
                        </p:par>
                        <p:par>
                          <p:cTn id="92" fill="hold">
                            <p:stCondLst>
                              <p:cond delay="11000"/>
                            </p:stCondLst>
                            <p:childTnLst>
                              <p:par>
                                <p:cTn id="93" presetID="22" presetClass="entr" presetSubtype="8" fill="hold" nodeType="afterEffect">
                                  <p:stCondLst>
                                    <p:cond delay="0"/>
                                  </p:stCondLst>
                                  <p:childTnLst>
                                    <p:set>
                                      <p:cBhvr>
                                        <p:cTn id="94" dur="1" fill="hold">
                                          <p:stCondLst>
                                            <p:cond delay="0"/>
                                          </p:stCondLst>
                                        </p:cTn>
                                        <p:tgtEl>
                                          <p:spTgt spid="34"/>
                                        </p:tgtEl>
                                        <p:attrNameLst>
                                          <p:attrName>style.visibility</p:attrName>
                                        </p:attrNameLst>
                                      </p:cBhvr>
                                      <p:to>
                                        <p:strVal val="visible"/>
                                      </p:to>
                                    </p:set>
                                    <p:animEffect transition="in" filter="wipe(left)">
                                      <p:cBhvr>
                                        <p:cTn id="95" dur="500"/>
                                        <p:tgtEl>
                                          <p:spTgt spid="34"/>
                                        </p:tgtEl>
                                      </p:cBhvr>
                                    </p:animEffect>
                                  </p:childTnLst>
                                </p:cTn>
                              </p:par>
                            </p:childTnLst>
                          </p:cTn>
                        </p:par>
                        <p:par>
                          <p:cTn id="96" fill="hold">
                            <p:stCondLst>
                              <p:cond delay="11500"/>
                            </p:stCondLst>
                            <p:childTnLst>
                              <p:par>
                                <p:cTn id="97" presetID="22" presetClass="entr" presetSubtype="8" fill="hold" grpId="0" nodeType="afterEffect">
                                  <p:stCondLst>
                                    <p:cond delay="0"/>
                                  </p:stCondLst>
                                  <p:childTnLst>
                                    <p:set>
                                      <p:cBhvr>
                                        <p:cTn id="98" dur="1" fill="hold">
                                          <p:stCondLst>
                                            <p:cond delay="0"/>
                                          </p:stCondLst>
                                        </p:cTn>
                                        <p:tgtEl>
                                          <p:spTgt spid="35"/>
                                        </p:tgtEl>
                                        <p:attrNameLst>
                                          <p:attrName>style.visibility</p:attrName>
                                        </p:attrNameLst>
                                      </p:cBhvr>
                                      <p:to>
                                        <p:strVal val="visible"/>
                                      </p:to>
                                    </p:set>
                                    <p:animEffect transition="in" filter="wipe(left)">
                                      <p:cBhvr>
                                        <p:cTn id="99" dur="500"/>
                                        <p:tgtEl>
                                          <p:spTgt spid="35"/>
                                        </p:tgtEl>
                                      </p:cBhvr>
                                    </p:animEffect>
                                  </p:childTnLst>
                                </p:cTn>
                              </p:par>
                            </p:childTnLst>
                          </p:cTn>
                        </p:par>
                        <p:par>
                          <p:cTn id="100" fill="hold">
                            <p:stCondLst>
                              <p:cond delay="12000"/>
                            </p:stCondLst>
                            <p:childTnLst>
                              <p:par>
                                <p:cTn id="101" presetID="22" presetClass="entr" presetSubtype="8" fill="hold" nodeType="afterEffect">
                                  <p:stCondLst>
                                    <p:cond delay="0"/>
                                  </p:stCondLst>
                                  <p:childTnLst>
                                    <p:set>
                                      <p:cBhvr>
                                        <p:cTn id="102" dur="1" fill="hold">
                                          <p:stCondLst>
                                            <p:cond delay="0"/>
                                          </p:stCondLst>
                                        </p:cTn>
                                        <p:tgtEl>
                                          <p:spTgt spid="67"/>
                                        </p:tgtEl>
                                        <p:attrNameLst>
                                          <p:attrName>style.visibility</p:attrName>
                                        </p:attrNameLst>
                                      </p:cBhvr>
                                      <p:to>
                                        <p:strVal val="visible"/>
                                      </p:to>
                                    </p:set>
                                    <p:animEffect transition="in" filter="wipe(left)">
                                      <p:cBhvr>
                                        <p:cTn id="103" dur="500"/>
                                        <p:tgtEl>
                                          <p:spTgt spid="67"/>
                                        </p:tgtEl>
                                      </p:cBhvr>
                                    </p:animEffect>
                                  </p:childTnLst>
                                </p:cTn>
                              </p:par>
                            </p:childTnLst>
                          </p:cTn>
                        </p:par>
                        <p:par>
                          <p:cTn id="104" fill="hold">
                            <p:stCondLst>
                              <p:cond delay="12500"/>
                            </p:stCondLst>
                            <p:childTnLst>
                              <p:par>
                                <p:cTn id="105" presetID="22" presetClass="entr" presetSubtype="8" fill="hold" nodeType="afterEffect">
                                  <p:stCondLst>
                                    <p:cond delay="0"/>
                                  </p:stCondLst>
                                  <p:childTnLst>
                                    <p:set>
                                      <p:cBhvr>
                                        <p:cTn id="106" dur="1" fill="hold">
                                          <p:stCondLst>
                                            <p:cond delay="0"/>
                                          </p:stCondLst>
                                        </p:cTn>
                                        <p:tgtEl>
                                          <p:spTgt spid="38"/>
                                        </p:tgtEl>
                                        <p:attrNameLst>
                                          <p:attrName>style.visibility</p:attrName>
                                        </p:attrNameLst>
                                      </p:cBhvr>
                                      <p:to>
                                        <p:strVal val="visible"/>
                                      </p:to>
                                    </p:set>
                                    <p:animEffect transition="in" filter="wipe(left)">
                                      <p:cBhvr>
                                        <p:cTn id="107" dur="500"/>
                                        <p:tgtEl>
                                          <p:spTgt spid="38"/>
                                        </p:tgtEl>
                                      </p:cBhvr>
                                    </p:animEffect>
                                  </p:childTnLst>
                                </p:cTn>
                              </p:par>
                            </p:childTnLst>
                          </p:cTn>
                        </p:par>
                        <p:par>
                          <p:cTn id="108" fill="hold">
                            <p:stCondLst>
                              <p:cond delay="13000"/>
                            </p:stCondLst>
                            <p:childTnLst>
                              <p:par>
                                <p:cTn id="109" presetID="22" presetClass="entr" presetSubtype="8" fill="hold" grpId="0" nodeType="afterEffect">
                                  <p:stCondLst>
                                    <p:cond delay="0"/>
                                  </p:stCondLst>
                                  <p:childTnLst>
                                    <p:set>
                                      <p:cBhvr>
                                        <p:cTn id="110" dur="1" fill="hold">
                                          <p:stCondLst>
                                            <p:cond delay="0"/>
                                          </p:stCondLst>
                                        </p:cTn>
                                        <p:tgtEl>
                                          <p:spTgt spid="39"/>
                                        </p:tgtEl>
                                        <p:attrNameLst>
                                          <p:attrName>style.visibility</p:attrName>
                                        </p:attrNameLst>
                                      </p:cBhvr>
                                      <p:to>
                                        <p:strVal val="visible"/>
                                      </p:to>
                                    </p:set>
                                    <p:animEffect transition="in" filter="wipe(left)">
                                      <p:cBhvr>
                                        <p:cTn id="111" dur="500"/>
                                        <p:tgtEl>
                                          <p:spTgt spid="39"/>
                                        </p:tgtEl>
                                      </p:cBhvr>
                                    </p:animEffect>
                                  </p:childTnLst>
                                </p:cTn>
                              </p:par>
                            </p:childTnLst>
                          </p:cTn>
                        </p:par>
                        <p:par>
                          <p:cTn id="112" fill="hold">
                            <p:stCondLst>
                              <p:cond delay="13500"/>
                            </p:stCondLst>
                            <p:childTnLst>
                              <p:par>
                                <p:cTn id="113" presetID="22" presetClass="entr" presetSubtype="8" fill="hold" nodeType="afterEffect">
                                  <p:stCondLst>
                                    <p:cond delay="0"/>
                                  </p:stCondLst>
                                  <p:childTnLst>
                                    <p:set>
                                      <p:cBhvr>
                                        <p:cTn id="114" dur="1" fill="hold">
                                          <p:stCondLst>
                                            <p:cond delay="0"/>
                                          </p:stCondLst>
                                        </p:cTn>
                                        <p:tgtEl>
                                          <p:spTgt spid="64"/>
                                        </p:tgtEl>
                                        <p:attrNameLst>
                                          <p:attrName>style.visibility</p:attrName>
                                        </p:attrNameLst>
                                      </p:cBhvr>
                                      <p:to>
                                        <p:strVal val="visible"/>
                                      </p:to>
                                    </p:set>
                                    <p:animEffect transition="in" filter="wipe(left)">
                                      <p:cBhvr>
                                        <p:cTn id="115" dur="500"/>
                                        <p:tgtEl>
                                          <p:spTgt spid="64"/>
                                        </p:tgtEl>
                                      </p:cBhvr>
                                    </p:animEffect>
                                  </p:childTnLst>
                                </p:cTn>
                              </p:par>
                            </p:childTnLst>
                          </p:cTn>
                        </p:par>
                        <p:par>
                          <p:cTn id="116" fill="hold">
                            <p:stCondLst>
                              <p:cond delay="14000"/>
                            </p:stCondLst>
                            <p:childTnLst>
                              <p:par>
                                <p:cTn id="117" presetID="22" presetClass="entr" presetSubtype="8" fill="hold" nodeType="afterEffect">
                                  <p:stCondLst>
                                    <p:cond delay="0"/>
                                  </p:stCondLst>
                                  <p:childTnLst>
                                    <p:set>
                                      <p:cBhvr>
                                        <p:cTn id="118" dur="1" fill="hold">
                                          <p:stCondLst>
                                            <p:cond delay="0"/>
                                          </p:stCondLst>
                                        </p:cTn>
                                        <p:tgtEl>
                                          <p:spTgt spid="41"/>
                                        </p:tgtEl>
                                        <p:attrNameLst>
                                          <p:attrName>style.visibility</p:attrName>
                                        </p:attrNameLst>
                                      </p:cBhvr>
                                      <p:to>
                                        <p:strVal val="visible"/>
                                      </p:to>
                                    </p:set>
                                    <p:animEffect transition="in" filter="wipe(left)">
                                      <p:cBhvr>
                                        <p:cTn id="119" dur="500"/>
                                        <p:tgtEl>
                                          <p:spTgt spid="41"/>
                                        </p:tgtEl>
                                      </p:cBhvr>
                                    </p:animEffect>
                                  </p:childTnLst>
                                </p:cTn>
                              </p:par>
                            </p:childTnLst>
                          </p:cTn>
                        </p:par>
                        <p:par>
                          <p:cTn id="120" fill="hold">
                            <p:stCondLst>
                              <p:cond delay="14500"/>
                            </p:stCondLst>
                            <p:childTnLst>
                              <p:par>
                                <p:cTn id="121" presetID="22" presetClass="entr" presetSubtype="8" fill="hold" grpId="0" nodeType="afterEffect">
                                  <p:stCondLst>
                                    <p:cond delay="0"/>
                                  </p:stCondLst>
                                  <p:childTnLst>
                                    <p:set>
                                      <p:cBhvr>
                                        <p:cTn id="122" dur="1" fill="hold">
                                          <p:stCondLst>
                                            <p:cond delay="0"/>
                                          </p:stCondLst>
                                        </p:cTn>
                                        <p:tgtEl>
                                          <p:spTgt spid="42"/>
                                        </p:tgtEl>
                                        <p:attrNameLst>
                                          <p:attrName>style.visibility</p:attrName>
                                        </p:attrNameLst>
                                      </p:cBhvr>
                                      <p:to>
                                        <p:strVal val="visible"/>
                                      </p:to>
                                    </p:set>
                                    <p:animEffect transition="in" filter="wipe(left)">
                                      <p:cBhvr>
                                        <p:cTn id="123" dur="500"/>
                                        <p:tgtEl>
                                          <p:spTgt spid="42"/>
                                        </p:tgtEl>
                                      </p:cBhvr>
                                    </p:animEffect>
                                  </p:childTnLst>
                                </p:cTn>
                              </p:par>
                            </p:childTnLst>
                          </p:cTn>
                        </p:par>
                        <p:par>
                          <p:cTn id="124" fill="hold">
                            <p:stCondLst>
                              <p:cond delay="15000"/>
                            </p:stCondLst>
                            <p:childTnLst>
                              <p:par>
                                <p:cTn id="125" presetID="22" presetClass="entr" presetSubtype="8" fill="hold" nodeType="afterEffect">
                                  <p:stCondLst>
                                    <p:cond delay="0"/>
                                  </p:stCondLst>
                                  <p:childTnLst>
                                    <p:set>
                                      <p:cBhvr>
                                        <p:cTn id="126" dur="1" fill="hold">
                                          <p:stCondLst>
                                            <p:cond delay="0"/>
                                          </p:stCondLst>
                                        </p:cTn>
                                        <p:tgtEl>
                                          <p:spTgt spid="61"/>
                                        </p:tgtEl>
                                        <p:attrNameLst>
                                          <p:attrName>style.visibility</p:attrName>
                                        </p:attrNameLst>
                                      </p:cBhvr>
                                      <p:to>
                                        <p:strVal val="visible"/>
                                      </p:to>
                                    </p:set>
                                    <p:animEffect transition="in" filter="wipe(left)">
                                      <p:cBhvr>
                                        <p:cTn id="127" dur="500"/>
                                        <p:tgtEl>
                                          <p:spTgt spid="61"/>
                                        </p:tgtEl>
                                      </p:cBhvr>
                                    </p:animEffect>
                                  </p:childTnLst>
                                </p:cTn>
                              </p:par>
                            </p:childTnLst>
                          </p:cTn>
                        </p:par>
                        <p:par>
                          <p:cTn id="128" fill="hold">
                            <p:stCondLst>
                              <p:cond delay="15500"/>
                            </p:stCondLst>
                            <p:childTnLst>
                              <p:par>
                                <p:cTn id="129" presetID="22" presetClass="entr" presetSubtype="8" fill="hold" nodeType="afterEffect">
                                  <p:stCondLst>
                                    <p:cond delay="0"/>
                                  </p:stCondLst>
                                  <p:childTnLst>
                                    <p:set>
                                      <p:cBhvr>
                                        <p:cTn id="130" dur="1" fill="hold">
                                          <p:stCondLst>
                                            <p:cond delay="0"/>
                                          </p:stCondLst>
                                        </p:cTn>
                                        <p:tgtEl>
                                          <p:spTgt spid="45"/>
                                        </p:tgtEl>
                                        <p:attrNameLst>
                                          <p:attrName>style.visibility</p:attrName>
                                        </p:attrNameLst>
                                      </p:cBhvr>
                                      <p:to>
                                        <p:strVal val="visible"/>
                                      </p:to>
                                    </p:set>
                                    <p:animEffect transition="in" filter="wipe(left)">
                                      <p:cBhvr>
                                        <p:cTn id="131" dur="500"/>
                                        <p:tgtEl>
                                          <p:spTgt spid="45"/>
                                        </p:tgtEl>
                                      </p:cBhvr>
                                    </p:animEffect>
                                  </p:childTnLst>
                                </p:cTn>
                              </p:par>
                            </p:childTnLst>
                          </p:cTn>
                        </p:par>
                        <p:par>
                          <p:cTn id="132" fill="hold">
                            <p:stCondLst>
                              <p:cond delay="16000"/>
                            </p:stCondLst>
                            <p:childTnLst>
                              <p:par>
                                <p:cTn id="133" presetID="22" presetClass="entr" presetSubtype="8" fill="hold" grpId="0" nodeType="afterEffect">
                                  <p:stCondLst>
                                    <p:cond delay="0"/>
                                  </p:stCondLst>
                                  <p:childTnLst>
                                    <p:set>
                                      <p:cBhvr>
                                        <p:cTn id="134" dur="1" fill="hold">
                                          <p:stCondLst>
                                            <p:cond delay="0"/>
                                          </p:stCondLst>
                                        </p:cTn>
                                        <p:tgtEl>
                                          <p:spTgt spid="46"/>
                                        </p:tgtEl>
                                        <p:attrNameLst>
                                          <p:attrName>style.visibility</p:attrName>
                                        </p:attrNameLst>
                                      </p:cBhvr>
                                      <p:to>
                                        <p:strVal val="visible"/>
                                      </p:to>
                                    </p:set>
                                    <p:animEffect transition="in" filter="wipe(left)">
                                      <p:cBhvr>
                                        <p:cTn id="135" dur="500"/>
                                        <p:tgtEl>
                                          <p:spTgt spid="46"/>
                                        </p:tgtEl>
                                      </p:cBhvr>
                                    </p:animEffect>
                                  </p:childTnLst>
                                </p:cTn>
                              </p:par>
                            </p:childTnLst>
                          </p:cTn>
                        </p:par>
                        <p:par>
                          <p:cTn id="136" fill="hold">
                            <p:stCondLst>
                              <p:cond delay="16500"/>
                            </p:stCondLst>
                            <p:childTnLst>
                              <p:par>
                                <p:cTn id="137" presetID="22" presetClass="entr" presetSubtype="8" fill="hold" nodeType="afterEffect">
                                  <p:stCondLst>
                                    <p:cond delay="0"/>
                                  </p:stCondLst>
                                  <p:childTnLst>
                                    <p:set>
                                      <p:cBhvr>
                                        <p:cTn id="138" dur="1" fill="hold">
                                          <p:stCondLst>
                                            <p:cond delay="0"/>
                                          </p:stCondLst>
                                        </p:cTn>
                                        <p:tgtEl>
                                          <p:spTgt spid="59"/>
                                        </p:tgtEl>
                                        <p:attrNameLst>
                                          <p:attrName>style.visibility</p:attrName>
                                        </p:attrNameLst>
                                      </p:cBhvr>
                                      <p:to>
                                        <p:strVal val="visible"/>
                                      </p:to>
                                    </p:set>
                                    <p:animEffect transition="in" filter="wipe(left)">
                                      <p:cBhvr>
                                        <p:cTn id="139" dur="500"/>
                                        <p:tgtEl>
                                          <p:spTgt spid="59"/>
                                        </p:tgtEl>
                                      </p:cBhvr>
                                    </p:animEffect>
                                  </p:childTnLst>
                                </p:cTn>
                              </p:par>
                            </p:childTnLst>
                          </p:cTn>
                        </p:par>
                        <p:par>
                          <p:cTn id="140" fill="hold">
                            <p:stCondLst>
                              <p:cond delay="17000"/>
                            </p:stCondLst>
                            <p:childTnLst>
                              <p:par>
                                <p:cTn id="141" presetID="22" presetClass="entr" presetSubtype="8" fill="hold" nodeType="afterEffect">
                                  <p:stCondLst>
                                    <p:cond delay="0"/>
                                  </p:stCondLst>
                                  <p:childTnLst>
                                    <p:set>
                                      <p:cBhvr>
                                        <p:cTn id="142" dur="1" fill="hold">
                                          <p:stCondLst>
                                            <p:cond delay="0"/>
                                          </p:stCondLst>
                                        </p:cTn>
                                        <p:tgtEl>
                                          <p:spTgt spid="48"/>
                                        </p:tgtEl>
                                        <p:attrNameLst>
                                          <p:attrName>style.visibility</p:attrName>
                                        </p:attrNameLst>
                                      </p:cBhvr>
                                      <p:to>
                                        <p:strVal val="visible"/>
                                      </p:to>
                                    </p:set>
                                    <p:animEffect transition="in" filter="wipe(left)">
                                      <p:cBhvr>
                                        <p:cTn id="143" dur="500"/>
                                        <p:tgtEl>
                                          <p:spTgt spid="48"/>
                                        </p:tgtEl>
                                      </p:cBhvr>
                                    </p:animEffect>
                                  </p:childTnLst>
                                </p:cTn>
                              </p:par>
                            </p:childTnLst>
                          </p:cTn>
                        </p:par>
                        <p:par>
                          <p:cTn id="144" fill="hold">
                            <p:stCondLst>
                              <p:cond delay="17500"/>
                            </p:stCondLst>
                            <p:childTnLst>
                              <p:par>
                                <p:cTn id="145" presetID="22" presetClass="entr" presetSubtype="8" fill="hold" grpId="0" nodeType="afterEffect">
                                  <p:stCondLst>
                                    <p:cond delay="0"/>
                                  </p:stCondLst>
                                  <p:childTnLst>
                                    <p:set>
                                      <p:cBhvr>
                                        <p:cTn id="146" dur="1" fill="hold">
                                          <p:stCondLst>
                                            <p:cond delay="0"/>
                                          </p:stCondLst>
                                        </p:cTn>
                                        <p:tgtEl>
                                          <p:spTgt spid="49"/>
                                        </p:tgtEl>
                                        <p:attrNameLst>
                                          <p:attrName>style.visibility</p:attrName>
                                        </p:attrNameLst>
                                      </p:cBhvr>
                                      <p:to>
                                        <p:strVal val="visible"/>
                                      </p:to>
                                    </p:set>
                                    <p:animEffect transition="in" filter="wipe(left)">
                                      <p:cBhvr>
                                        <p:cTn id="147" dur="500"/>
                                        <p:tgtEl>
                                          <p:spTgt spid="49"/>
                                        </p:tgtEl>
                                      </p:cBhvr>
                                    </p:animEffect>
                                  </p:childTnLst>
                                </p:cTn>
                              </p:par>
                            </p:childTnLst>
                          </p:cTn>
                        </p:par>
                        <p:par>
                          <p:cTn id="148" fill="hold">
                            <p:stCondLst>
                              <p:cond delay="18000"/>
                            </p:stCondLst>
                            <p:childTnLst>
                              <p:par>
                                <p:cTn id="149" presetID="22" presetClass="entr" presetSubtype="8" fill="hold" nodeType="afterEffect">
                                  <p:stCondLst>
                                    <p:cond delay="0"/>
                                  </p:stCondLst>
                                  <p:childTnLst>
                                    <p:set>
                                      <p:cBhvr>
                                        <p:cTn id="150" dur="1" fill="hold">
                                          <p:stCondLst>
                                            <p:cond delay="0"/>
                                          </p:stCondLst>
                                        </p:cTn>
                                        <p:tgtEl>
                                          <p:spTgt spid="71"/>
                                        </p:tgtEl>
                                        <p:attrNameLst>
                                          <p:attrName>style.visibility</p:attrName>
                                        </p:attrNameLst>
                                      </p:cBhvr>
                                      <p:to>
                                        <p:strVal val="visible"/>
                                      </p:to>
                                    </p:set>
                                    <p:animEffect transition="in" filter="wipe(left)">
                                      <p:cBhvr>
                                        <p:cTn id="151" dur="500"/>
                                        <p:tgtEl>
                                          <p:spTgt spid="71"/>
                                        </p:tgtEl>
                                      </p:cBhvr>
                                    </p:animEffect>
                                  </p:childTnLst>
                                </p:cTn>
                              </p:par>
                            </p:childTnLst>
                          </p:cTn>
                        </p:par>
                        <p:par>
                          <p:cTn id="152" fill="hold">
                            <p:stCondLst>
                              <p:cond delay="18500"/>
                            </p:stCondLst>
                            <p:childTnLst>
                              <p:par>
                                <p:cTn id="153" presetID="22" presetClass="entr" presetSubtype="8" fill="hold" nodeType="afterEffect">
                                  <p:stCondLst>
                                    <p:cond delay="0"/>
                                  </p:stCondLst>
                                  <p:childTnLst>
                                    <p:set>
                                      <p:cBhvr>
                                        <p:cTn id="154" dur="1" fill="hold">
                                          <p:stCondLst>
                                            <p:cond delay="0"/>
                                          </p:stCondLst>
                                        </p:cTn>
                                        <p:tgtEl>
                                          <p:spTgt spid="68"/>
                                        </p:tgtEl>
                                        <p:attrNameLst>
                                          <p:attrName>style.visibility</p:attrName>
                                        </p:attrNameLst>
                                      </p:cBhvr>
                                      <p:to>
                                        <p:strVal val="visible"/>
                                      </p:to>
                                    </p:set>
                                    <p:animEffect transition="in" filter="wipe(left)">
                                      <p:cBhvr>
                                        <p:cTn id="155" dur="500"/>
                                        <p:tgtEl>
                                          <p:spTgt spid="68"/>
                                        </p:tgtEl>
                                      </p:cBhvr>
                                    </p:animEffect>
                                  </p:childTnLst>
                                </p:cTn>
                              </p:par>
                            </p:childTnLst>
                          </p:cTn>
                        </p:par>
                        <p:par>
                          <p:cTn id="156" fill="hold">
                            <p:stCondLst>
                              <p:cond delay="19000"/>
                            </p:stCondLst>
                            <p:childTnLst>
                              <p:par>
                                <p:cTn id="157" presetID="22" presetClass="entr" presetSubtype="8" fill="hold" grpId="0" nodeType="afterEffect">
                                  <p:stCondLst>
                                    <p:cond delay="0"/>
                                  </p:stCondLst>
                                  <p:childTnLst>
                                    <p:set>
                                      <p:cBhvr>
                                        <p:cTn id="158" dur="1" fill="hold">
                                          <p:stCondLst>
                                            <p:cond delay="0"/>
                                          </p:stCondLst>
                                        </p:cTn>
                                        <p:tgtEl>
                                          <p:spTgt spid="69"/>
                                        </p:tgtEl>
                                        <p:attrNameLst>
                                          <p:attrName>style.visibility</p:attrName>
                                        </p:attrNameLst>
                                      </p:cBhvr>
                                      <p:to>
                                        <p:strVal val="visible"/>
                                      </p:to>
                                    </p:set>
                                    <p:animEffect transition="in" filter="wipe(left)">
                                      <p:cBhvr>
                                        <p:cTn id="159" dur="50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49" grpId="0"/>
      <p:bldP spid="46" grpId="0"/>
      <p:bldP spid="42" grpId="0"/>
      <p:bldP spid="39" grpId="0"/>
      <p:bldP spid="31" grpId="0"/>
      <p:bldP spid="35" grpId="0"/>
      <p:bldP spid="25" grpId="0"/>
      <p:bldP spid="28" grpId="0"/>
      <p:bldP spid="19" grpId="0"/>
      <p:bldP spid="22" grpId="0"/>
      <p:bldP spid="13" grpId="0"/>
      <p:bldP spid="6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DDACF46-F441-463F-999F-BD0428F94956}"/>
              </a:ext>
            </a:extLst>
          </p:cNvPr>
          <p:cNvSpPr>
            <a:spLocks noGrp="1"/>
          </p:cNvSpPr>
          <p:nvPr>
            <p:ph type="title"/>
          </p:nvPr>
        </p:nvSpPr>
        <p:spPr>
          <a:xfrm>
            <a:off x="556847" y="338241"/>
            <a:ext cx="11078308" cy="1104060"/>
          </a:xfrm>
        </p:spPr>
        <p:txBody>
          <a:bodyPr/>
          <a:lstStyle/>
          <a:p>
            <a:r>
              <a:rPr lang="en-GB" dirty="0"/>
              <a:t>Apprenticeship vacancies near me – are there any?</a:t>
            </a:r>
          </a:p>
        </p:txBody>
      </p:sp>
      <p:sp>
        <p:nvSpPr>
          <p:cNvPr id="3" name="Content Placeholder 2">
            <a:extLst>
              <a:ext uri="{FF2B5EF4-FFF2-40B4-BE49-F238E27FC236}">
                <a16:creationId xmlns:a16="http://schemas.microsoft.com/office/drawing/2014/main" id="{A1EC96E6-9DD7-4CA0-B915-9790CBBDDFB2}"/>
              </a:ext>
            </a:extLst>
          </p:cNvPr>
          <p:cNvSpPr>
            <a:spLocks noGrp="1"/>
          </p:cNvSpPr>
          <p:nvPr>
            <p:ph idx="1"/>
          </p:nvPr>
        </p:nvSpPr>
        <p:spPr>
          <a:xfrm>
            <a:off x="490194" y="1838226"/>
            <a:ext cx="11144961" cy="4356835"/>
          </a:xfrm>
        </p:spPr>
        <p:txBody>
          <a:bodyPr/>
          <a:lstStyle/>
          <a:p>
            <a:r>
              <a:rPr lang="en-GB" dirty="0"/>
              <a:t>For the latest apprenticeship vacancy data, visit: </a:t>
            </a:r>
            <a:r>
              <a:rPr lang="en-GB" dirty="0">
                <a:hlinkClick r:id="rId3"/>
              </a:rPr>
              <a:t>gov.uk</a:t>
            </a:r>
            <a:endParaRPr lang="en-GB" dirty="0"/>
          </a:p>
          <a:p>
            <a:r>
              <a:rPr lang="en-GB" dirty="0"/>
              <a:t>Vacancies are also listed here: </a:t>
            </a:r>
            <a:r>
              <a:rPr lang="en-GB" dirty="0">
                <a:hlinkClick r:id="rId4"/>
              </a:rPr>
              <a:t>oxme.info</a:t>
            </a:r>
            <a:endParaRPr lang="en-GB" dirty="0"/>
          </a:p>
        </p:txBody>
      </p:sp>
      <p:sp>
        <p:nvSpPr>
          <p:cNvPr id="10" name="Rectangle 9">
            <a:extLst>
              <a:ext uri="{FF2B5EF4-FFF2-40B4-BE49-F238E27FC236}">
                <a16:creationId xmlns:a16="http://schemas.microsoft.com/office/drawing/2014/main" id="{746F9EFB-59C1-4D1A-ACE2-3BB1D9382CFC}"/>
              </a:ext>
            </a:extLst>
          </p:cNvPr>
          <p:cNvSpPr/>
          <p:nvPr/>
        </p:nvSpPr>
        <p:spPr>
          <a:xfrm>
            <a:off x="3922109" y="2872124"/>
            <a:ext cx="6102424" cy="2705356"/>
          </a:xfrm>
          <a:prstGeom prst="rect">
            <a:avLst/>
          </a:prstGeom>
        </p:spPr>
        <p:txBody>
          <a:bodyPr wrap="square">
            <a:spAutoFit/>
          </a:bodyPr>
          <a:lstStyle/>
          <a:p>
            <a:pPr algn="ctr">
              <a:lnSpc>
                <a:spcPct val="70000"/>
              </a:lnSpc>
              <a:defRPr/>
            </a:pPr>
            <a:r>
              <a:rPr lang="en-GB" altLang="en-US" sz="4000" u="sng" dirty="0">
                <a:solidFill>
                  <a:srgbClr val="000000"/>
                </a:solidFill>
                <a:latin typeface="Calibri" panose="020F0502020204030204" pitchFamily="34" charset="0"/>
                <a:cs typeface="Calibri" panose="020F0502020204030204" pitchFamily="34" charset="0"/>
              </a:rPr>
              <a:t>In Oxford:</a:t>
            </a:r>
            <a:br>
              <a:rPr lang="en-GB" altLang="en-US" sz="4000" u="sng" dirty="0">
                <a:solidFill>
                  <a:srgbClr val="000000"/>
                </a:solidFill>
                <a:latin typeface="Calibri" panose="020F0502020204030204" pitchFamily="34" charset="0"/>
                <a:cs typeface="Calibri" panose="020F0502020204030204" pitchFamily="34" charset="0"/>
              </a:rPr>
            </a:br>
            <a:endParaRPr lang="en-GB" altLang="en-US" sz="4000" u="sng" dirty="0">
              <a:solidFill>
                <a:srgbClr val="000000"/>
              </a:solidFill>
              <a:latin typeface="Calibri" panose="020F0502020204030204" pitchFamily="34" charset="0"/>
              <a:cs typeface="Calibri" panose="020F0502020204030204" pitchFamily="34" charset="0"/>
            </a:endParaRPr>
          </a:p>
          <a:p>
            <a:pPr algn="ctr">
              <a:lnSpc>
                <a:spcPct val="70000"/>
              </a:lnSpc>
              <a:defRPr/>
            </a:pPr>
            <a:r>
              <a:rPr lang="en-GB" altLang="en-US" sz="4000" dirty="0">
                <a:solidFill>
                  <a:srgbClr val="000000"/>
                </a:solidFill>
                <a:latin typeface="Calibri" panose="020F0502020204030204" pitchFamily="34" charset="0"/>
                <a:cs typeface="Calibri" panose="020F0502020204030204" pitchFamily="34" charset="0"/>
              </a:rPr>
              <a:t>5 miles = </a:t>
            </a:r>
            <a:r>
              <a:rPr lang="en-GB" altLang="en-US" sz="4000" dirty="0">
                <a:solidFill>
                  <a:srgbClr val="2F8FD1"/>
                </a:solidFill>
                <a:latin typeface="Calibri" panose="020F0502020204030204" pitchFamily="34" charset="0"/>
                <a:cs typeface="Calibri" panose="020F0502020204030204" pitchFamily="34" charset="0"/>
              </a:rPr>
              <a:t>45</a:t>
            </a:r>
            <a:r>
              <a:rPr lang="en-GB" altLang="en-US" sz="4000" dirty="0">
                <a:solidFill>
                  <a:srgbClr val="E16D22"/>
                </a:solidFill>
                <a:latin typeface="Calibri" panose="020F0502020204030204" pitchFamily="34" charset="0"/>
                <a:cs typeface="Calibri" panose="020F0502020204030204" pitchFamily="34" charset="0"/>
              </a:rPr>
              <a:t> </a:t>
            </a:r>
            <a:r>
              <a:rPr lang="en-GB" altLang="en-US" sz="4000" dirty="0">
                <a:solidFill>
                  <a:srgbClr val="000000"/>
                </a:solidFill>
                <a:latin typeface="Calibri" panose="020F0502020204030204" pitchFamily="34" charset="0"/>
                <a:cs typeface="Calibri" panose="020F0502020204030204" pitchFamily="34" charset="0"/>
              </a:rPr>
              <a:t>vacancies</a:t>
            </a:r>
          </a:p>
          <a:p>
            <a:pPr algn="ctr">
              <a:lnSpc>
                <a:spcPct val="70000"/>
              </a:lnSpc>
              <a:defRPr/>
            </a:pPr>
            <a:r>
              <a:rPr lang="en-GB" altLang="en-US" sz="4000" dirty="0">
                <a:solidFill>
                  <a:srgbClr val="000000"/>
                </a:solidFill>
                <a:latin typeface="Calibri" panose="020F0502020204030204" pitchFamily="34" charset="0"/>
                <a:cs typeface="Calibri" panose="020F0502020204030204" pitchFamily="34" charset="0"/>
              </a:rPr>
              <a:t>10 miles = </a:t>
            </a:r>
            <a:r>
              <a:rPr lang="en-GB" altLang="en-US" sz="4000" dirty="0">
                <a:solidFill>
                  <a:srgbClr val="2F8FD1"/>
                </a:solidFill>
                <a:latin typeface="Calibri" panose="020F0502020204030204" pitchFamily="34" charset="0"/>
                <a:cs typeface="Calibri" panose="020F0502020204030204" pitchFamily="34" charset="0"/>
              </a:rPr>
              <a:t>72</a:t>
            </a:r>
            <a:r>
              <a:rPr lang="en-GB" altLang="en-US" sz="4000" dirty="0">
                <a:solidFill>
                  <a:srgbClr val="E16D22"/>
                </a:solidFill>
                <a:latin typeface="Calibri" panose="020F0502020204030204" pitchFamily="34" charset="0"/>
                <a:cs typeface="Calibri" panose="020F0502020204030204" pitchFamily="34" charset="0"/>
              </a:rPr>
              <a:t> </a:t>
            </a:r>
            <a:r>
              <a:rPr lang="en-GB" altLang="en-US" sz="4000" dirty="0">
                <a:solidFill>
                  <a:srgbClr val="000000"/>
                </a:solidFill>
                <a:latin typeface="Calibri" panose="020F0502020204030204" pitchFamily="34" charset="0"/>
                <a:cs typeface="Calibri" panose="020F0502020204030204" pitchFamily="34" charset="0"/>
              </a:rPr>
              <a:t>vacancies</a:t>
            </a:r>
          </a:p>
          <a:p>
            <a:pPr algn="ctr">
              <a:lnSpc>
                <a:spcPct val="70000"/>
              </a:lnSpc>
              <a:defRPr/>
            </a:pPr>
            <a:r>
              <a:rPr lang="en-GB" altLang="en-US" sz="4000" dirty="0">
                <a:solidFill>
                  <a:srgbClr val="000000"/>
                </a:solidFill>
                <a:latin typeface="Calibri" panose="020F0502020204030204" pitchFamily="34" charset="0"/>
                <a:cs typeface="Calibri" panose="020F0502020204030204" pitchFamily="34" charset="0"/>
              </a:rPr>
              <a:t>15 miles = </a:t>
            </a:r>
            <a:r>
              <a:rPr lang="en-GB" altLang="en-US" sz="4000" dirty="0">
                <a:solidFill>
                  <a:srgbClr val="2F8FD1"/>
                </a:solidFill>
                <a:latin typeface="Calibri" panose="020F0502020204030204" pitchFamily="34" charset="0"/>
                <a:cs typeface="Calibri" panose="020F0502020204030204" pitchFamily="34" charset="0"/>
              </a:rPr>
              <a:t>132</a:t>
            </a:r>
            <a:r>
              <a:rPr lang="en-GB" altLang="en-US" sz="4000" dirty="0">
                <a:solidFill>
                  <a:srgbClr val="E78A10"/>
                </a:solidFill>
                <a:latin typeface="Calibri" panose="020F0502020204030204" pitchFamily="34" charset="0"/>
                <a:cs typeface="Calibri" panose="020F0502020204030204" pitchFamily="34" charset="0"/>
              </a:rPr>
              <a:t> </a:t>
            </a:r>
            <a:r>
              <a:rPr lang="en-GB" altLang="en-US" sz="4000" dirty="0">
                <a:solidFill>
                  <a:srgbClr val="000000"/>
                </a:solidFill>
                <a:latin typeface="Calibri" panose="020F0502020204030204" pitchFamily="34" charset="0"/>
                <a:cs typeface="Calibri" panose="020F0502020204030204" pitchFamily="34" charset="0"/>
              </a:rPr>
              <a:t>vacancies</a:t>
            </a:r>
            <a:r>
              <a:rPr lang="en-GB" altLang="en-US" sz="4000" dirty="0">
                <a:solidFill>
                  <a:srgbClr val="E16D22"/>
                </a:solidFill>
                <a:latin typeface="Calibri" panose="020F0502020204030204" pitchFamily="34" charset="0"/>
                <a:cs typeface="Calibri" panose="020F0502020204030204" pitchFamily="34" charset="0"/>
              </a:rPr>
              <a:t> </a:t>
            </a:r>
          </a:p>
          <a:p>
            <a:pPr algn="ctr">
              <a:lnSpc>
                <a:spcPct val="70000"/>
              </a:lnSpc>
              <a:defRPr/>
            </a:pPr>
            <a:r>
              <a:rPr lang="en-GB" altLang="en-US" sz="4000" dirty="0">
                <a:solidFill>
                  <a:srgbClr val="000000"/>
                </a:solidFill>
                <a:latin typeface="Calibri" panose="020F0502020204030204" pitchFamily="34" charset="0"/>
                <a:cs typeface="Calibri" panose="020F0502020204030204" pitchFamily="34" charset="0"/>
              </a:rPr>
              <a:t>20 miles = </a:t>
            </a:r>
            <a:r>
              <a:rPr lang="en-GB" altLang="en-US" sz="4000" dirty="0">
                <a:solidFill>
                  <a:srgbClr val="2F8FD1"/>
                </a:solidFill>
                <a:latin typeface="Calibri" panose="020F0502020204030204" pitchFamily="34" charset="0"/>
                <a:cs typeface="Calibri" panose="020F0502020204030204" pitchFamily="34" charset="0"/>
              </a:rPr>
              <a:t>165</a:t>
            </a:r>
            <a:r>
              <a:rPr lang="en-GB" altLang="en-US" sz="4000" dirty="0">
                <a:solidFill>
                  <a:srgbClr val="E16D22"/>
                </a:solidFill>
                <a:latin typeface="Calibri" panose="020F0502020204030204" pitchFamily="34" charset="0"/>
                <a:cs typeface="Calibri" panose="020F0502020204030204" pitchFamily="34" charset="0"/>
              </a:rPr>
              <a:t> </a:t>
            </a:r>
            <a:r>
              <a:rPr lang="en-GB" altLang="en-US" sz="4000" dirty="0">
                <a:solidFill>
                  <a:srgbClr val="000000"/>
                </a:solidFill>
                <a:latin typeface="Calibri" panose="020F0502020204030204" pitchFamily="34" charset="0"/>
                <a:cs typeface="Calibri" panose="020F0502020204030204" pitchFamily="34" charset="0"/>
              </a:rPr>
              <a:t>vacancies</a:t>
            </a:r>
          </a:p>
        </p:txBody>
      </p:sp>
      <p:sp>
        <p:nvSpPr>
          <p:cNvPr id="2" name="TextBox 1"/>
          <p:cNvSpPr txBox="1"/>
          <p:nvPr/>
        </p:nvSpPr>
        <p:spPr>
          <a:xfrm>
            <a:off x="7857067" y="5671840"/>
            <a:ext cx="4334933" cy="523220"/>
          </a:xfrm>
          <a:prstGeom prst="rect">
            <a:avLst/>
          </a:prstGeom>
          <a:noFill/>
        </p:spPr>
        <p:txBody>
          <a:bodyPr wrap="square" rtlCol="0">
            <a:spAutoFit/>
          </a:bodyPr>
          <a:lstStyle/>
          <a:p>
            <a:r>
              <a:rPr lang="en-US" sz="2800" dirty="0"/>
              <a:t>* Data as of 9</a:t>
            </a:r>
            <a:r>
              <a:rPr lang="en-US" sz="2800" baseline="30000" dirty="0"/>
              <a:t>th</a:t>
            </a:r>
            <a:r>
              <a:rPr lang="en-US" sz="2800" dirty="0"/>
              <a:t> March 2023</a:t>
            </a:r>
            <a:endParaRPr lang="en-GB" sz="2800" dirty="0"/>
          </a:p>
        </p:txBody>
      </p:sp>
      <p:pic>
        <p:nvPicPr>
          <p:cNvPr id="4098" name="Picture 2" descr="Image result for oxford uk county shape gov">
            <a:extLst>
              <a:ext uri="{FF2B5EF4-FFF2-40B4-BE49-F238E27FC236}">
                <a16:creationId xmlns:a16="http://schemas.microsoft.com/office/drawing/2014/main" id="{BADA5A39-2ACE-427A-8017-99E60D95FC52}"/>
              </a:ext>
            </a:extLst>
          </p:cNvPr>
          <p:cNvPicPr>
            <a:picLocks noChangeAspect="1" noChangeArrowheads="1"/>
          </p:cNvPicPr>
          <p:nvPr/>
        </p:nvPicPr>
        <p:blipFill>
          <a:blip r:embed="rId5">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412062" y="2872124"/>
            <a:ext cx="2034102" cy="27053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170321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923D19-3597-4F82-AE36-A8BB4103045E}"/>
              </a:ext>
            </a:extLst>
          </p:cNvPr>
          <p:cNvSpPr>
            <a:spLocks noGrp="1"/>
          </p:cNvSpPr>
          <p:nvPr>
            <p:ph type="title"/>
          </p:nvPr>
        </p:nvSpPr>
        <p:spPr/>
        <p:txBody>
          <a:bodyPr/>
          <a:lstStyle/>
          <a:p>
            <a:r>
              <a:rPr lang="en-GB" dirty="0"/>
              <a:t>OxLEP Skills</a:t>
            </a:r>
          </a:p>
        </p:txBody>
      </p:sp>
      <p:sp>
        <p:nvSpPr>
          <p:cNvPr id="3" name="Content Placeholder 2">
            <a:extLst>
              <a:ext uri="{FF2B5EF4-FFF2-40B4-BE49-F238E27FC236}">
                <a16:creationId xmlns:a16="http://schemas.microsoft.com/office/drawing/2014/main" id="{B1DCEC73-72F2-4C47-A1C4-8EF4590B84ED}"/>
              </a:ext>
            </a:extLst>
          </p:cNvPr>
          <p:cNvSpPr>
            <a:spLocks noGrp="1"/>
          </p:cNvSpPr>
          <p:nvPr>
            <p:ph idx="1"/>
          </p:nvPr>
        </p:nvSpPr>
        <p:spPr>
          <a:xfrm>
            <a:off x="3164009" y="1783869"/>
            <a:ext cx="8615730" cy="4934432"/>
          </a:xfrm>
        </p:spPr>
        <p:txBody>
          <a:bodyPr/>
          <a:lstStyle/>
          <a:p>
            <a:pPr marL="0" indent="0">
              <a:buNone/>
            </a:pPr>
            <a:r>
              <a:rPr lang="en-GB" dirty="0"/>
              <a:t>If you need any further help to plan and prepare for your Provider Encounter, please don’t hesitate to contact us. </a:t>
            </a:r>
          </a:p>
          <a:p>
            <a:pPr marL="0" indent="0">
              <a:buNone/>
            </a:pPr>
            <a:endParaRPr lang="en-GB" dirty="0"/>
          </a:p>
          <a:p>
            <a:pPr marL="0" indent="0">
              <a:buNone/>
            </a:pPr>
            <a:r>
              <a:rPr lang="en-GB" dirty="0">
                <a:hlinkClick r:id="rId2"/>
              </a:rPr>
              <a:t>skills@oxfordshirelep.com</a:t>
            </a:r>
            <a:endParaRPr lang="en-GB" dirty="0"/>
          </a:p>
          <a:p>
            <a:pPr marL="0" indent="0">
              <a:buNone/>
            </a:pPr>
            <a:r>
              <a:rPr lang="en-GB" dirty="0">
                <a:hlinkClick r:id="rId3"/>
              </a:rPr>
              <a:t>www.oxlepskills.co.uk</a:t>
            </a:r>
            <a:endParaRPr lang="en-GB" dirty="0"/>
          </a:p>
          <a:p>
            <a:pPr marL="0" indent="0">
              <a:buNone/>
            </a:pPr>
            <a:endParaRPr lang="en-GB" dirty="0"/>
          </a:p>
          <a:p>
            <a:pPr marL="0" indent="0">
              <a:buNone/>
            </a:pPr>
            <a:endParaRPr lang="en-GB" dirty="0"/>
          </a:p>
          <a:p>
            <a:pPr marL="0" indent="0">
              <a:buNone/>
            </a:pPr>
            <a:endParaRPr lang="en-GB" dirty="0"/>
          </a:p>
          <a:p>
            <a:pPr marL="0" indent="0">
              <a:buNone/>
            </a:pPr>
            <a:endParaRPr lang="en-GB" dirty="0"/>
          </a:p>
        </p:txBody>
      </p:sp>
      <p:sp>
        <p:nvSpPr>
          <p:cNvPr id="4" name="Footer Placeholder 3">
            <a:extLst>
              <a:ext uri="{FF2B5EF4-FFF2-40B4-BE49-F238E27FC236}">
                <a16:creationId xmlns:a16="http://schemas.microsoft.com/office/drawing/2014/main" id="{67E24DCE-86B7-41A3-9C41-E6630E5C982F}"/>
              </a:ext>
            </a:extLst>
          </p:cNvPr>
          <p:cNvSpPr>
            <a:spLocks noGrp="1"/>
          </p:cNvSpPr>
          <p:nvPr>
            <p:ph type="ftr" sz="quarter" idx="10"/>
          </p:nvPr>
        </p:nvSpPr>
        <p:spPr/>
        <p:txBody>
          <a:bodyPr/>
          <a:lstStyle/>
          <a:p>
            <a:pPr>
              <a:defRPr/>
            </a:pPr>
            <a:r>
              <a:rPr lang="en-US"/>
              <a:t>oxlepskills.co.uk</a:t>
            </a:r>
            <a:endParaRPr lang="en-US" dirty="0"/>
          </a:p>
        </p:txBody>
      </p:sp>
      <p:sp>
        <p:nvSpPr>
          <p:cNvPr id="5" name="Slide Number Placeholder 4">
            <a:extLst>
              <a:ext uri="{FF2B5EF4-FFF2-40B4-BE49-F238E27FC236}">
                <a16:creationId xmlns:a16="http://schemas.microsoft.com/office/drawing/2014/main" id="{700BCC2F-E5A8-48E9-B5A4-90E48A08B9AD}"/>
              </a:ext>
            </a:extLst>
          </p:cNvPr>
          <p:cNvSpPr>
            <a:spLocks noGrp="1"/>
          </p:cNvSpPr>
          <p:nvPr>
            <p:ph type="sldNum" sz="quarter" idx="11"/>
          </p:nvPr>
        </p:nvSpPr>
        <p:spPr/>
        <p:txBody>
          <a:bodyPr/>
          <a:lstStyle/>
          <a:p>
            <a:pPr>
              <a:defRPr/>
            </a:pPr>
            <a:fld id="{F6C9504F-00AE-B347-B803-4CA7E8E012D3}" type="slidenum">
              <a:rPr lang="en-US" smtClean="0"/>
              <a:pPr>
                <a:defRPr/>
              </a:pPr>
              <a:t>19</a:t>
            </a:fld>
            <a:endParaRPr lang="en-US"/>
          </a:p>
        </p:txBody>
      </p:sp>
      <p:pic>
        <p:nvPicPr>
          <p:cNvPr id="7" name="Graphic 6" descr="Send with solid fill">
            <a:extLst>
              <a:ext uri="{FF2B5EF4-FFF2-40B4-BE49-F238E27FC236}">
                <a16:creationId xmlns:a16="http://schemas.microsoft.com/office/drawing/2014/main" id="{09F151EE-1C7D-4F0E-B321-53EF2EBCE0D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12261" y="1543050"/>
            <a:ext cx="2473813" cy="2473813"/>
          </a:xfrm>
          <a:prstGeom prst="rect">
            <a:avLst/>
          </a:prstGeom>
        </p:spPr>
      </p:pic>
    </p:spTree>
    <p:extLst>
      <p:ext uri="{BB962C8B-B14F-4D97-AF65-F5344CB8AC3E}">
        <p14:creationId xmlns:p14="http://schemas.microsoft.com/office/powerpoint/2010/main" val="35342766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C2B627-8F42-4B12-8BD8-1472DB56DA98}"/>
              </a:ext>
            </a:extLst>
          </p:cNvPr>
          <p:cNvSpPr>
            <a:spLocks noGrp="1"/>
          </p:cNvSpPr>
          <p:nvPr>
            <p:ph type="title"/>
          </p:nvPr>
        </p:nvSpPr>
        <p:spPr/>
        <p:txBody>
          <a:bodyPr/>
          <a:lstStyle/>
          <a:p>
            <a:r>
              <a:rPr lang="en-GB" b="1" dirty="0"/>
              <a:t>Introduction and contents</a:t>
            </a:r>
            <a:endParaRPr lang="en-GB" dirty="0"/>
          </a:p>
        </p:txBody>
      </p:sp>
      <p:sp>
        <p:nvSpPr>
          <p:cNvPr id="3" name="Content Placeholder 2">
            <a:extLst>
              <a:ext uri="{FF2B5EF4-FFF2-40B4-BE49-F238E27FC236}">
                <a16:creationId xmlns:a16="http://schemas.microsoft.com/office/drawing/2014/main" id="{94AE9343-FCBD-4BFD-8192-2D4159EACC26}"/>
              </a:ext>
            </a:extLst>
          </p:cNvPr>
          <p:cNvSpPr>
            <a:spLocks noGrp="1"/>
          </p:cNvSpPr>
          <p:nvPr>
            <p:ph idx="1"/>
          </p:nvPr>
        </p:nvSpPr>
        <p:spPr/>
        <p:txBody>
          <a:bodyPr/>
          <a:lstStyle/>
          <a:p>
            <a:pPr marL="0" indent="0">
              <a:buNone/>
            </a:pPr>
            <a:r>
              <a:rPr lang="en-GB" dirty="0"/>
              <a:t>Please use these slides to help plan and prepare for your Provider Encounter. </a:t>
            </a:r>
          </a:p>
          <a:p>
            <a:pPr marL="0" indent="0">
              <a:buNone/>
            </a:pPr>
            <a:r>
              <a:rPr lang="en-GB" dirty="0"/>
              <a:t>The first few slides explain what should be considered when planning an encounter. The remaining slides contain data and useful information that you may wish to include in your presentation.</a:t>
            </a:r>
          </a:p>
        </p:txBody>
      </p:sp>
      <p:sp>
        <p:nvSpPr>
          <p:cNvPr id="4" name="Footer Placeholder 3">
            <a:extLst>
              <a:ext uri="{FF2B5EF4-FFF2-40B4-BE49-F238E27FC236}">
                <a16:creationId xmlns:a16="http://schemas.microsoft.com/office/drawing/2014/main" id="{6A57F03A-FD9A-433D-92ED-8C04FEEBBE9A}"/>
              </a:ext>
            </a:extLst>
          </p:cNvPr>
          <p:cNvSpPr>
            <a:spLocks noGrp="1"/>
          </p:cNvSpPr>
          <p:nvPr>
            <p:ph type="ftr" sz="quarter" idx="10"/>
          </p:nvPr>
        </p:nvSpPr>
        <p:spPr/>
        <p:txBody>
          <a:bodyPr/>
          <a:lstStyle/>
          <a:p>
            <a:pPr>
              <a:defRPr/>
            </a:pPr>
            <a:r>
              <a:rPr lang="en-US"/>
              <a:t>oxlepskills.co.uk</a:t>
            </a:r>
            <a:endParaRPr lang="en-US" dirty="0"/>
          </a:p>
        </p:txBody>
      </p:sp>
      <p:sp>
        <p:nvSpPr>
          <p:cNvPr id="5" name="Slide Number Placeholder 4">
            <a:extLst>
              <a:ext uri="{FF2B5EF4-FFF2-40B4-BE49-F238E27FC236}">
                <a16:creationId xmlns:a16="http://schemas.microsoft.com/office/drawing/2014/main" id="{4A99DD45-6EC1-4A6F-9662-FB5B464BA4A9}"/>
              </a:ext>
            </a:extLst>
          </p:cNvPr>
          <p:cNvSpPr>
            <a:spLocks noGrp="1"/>
          </p:cNvSpPr>
          <p:nvPr>
            <p:ph type="sldNum" sz="quarter" idx="11"/>
          </p:nvPr>
        </p:nvSpPr>
        <p:spPr/>
        <p:txBody>
          <a:bodyPr/>
          <a:lstStyle/>
          <a:p>
            <a:pPr>
              <a:defRPr/>
            </a:pPr>
            <a:fld id="{F6C9504F-00AE-B347-B803-4CA7E8E012D3}" type="slidenum">
              <a:rPr lang="en-US" smtClean="0"/>
              <a:pPr>
                <a:defRPr/>
              </a:pPr>
              <a:t>2</a:t>
            </a:fld>
            <a:endParaRPr lang="en-US"/>
          </a:p>
        </p:txBody>
      </p:sp>
      <p:graphicFrame>
        <p:nvGraphicFramePr>
          <p:cNvPr id="6" name="Table 6">
            <a:extLst>
              <a:ext uri="{FF2B5EF4-FFF2-40B4-BE49-F238E27FC236}">
                <a16:creationId xmlns:a16="http://schemas.microsoft.com/office/drawing/2014/main" id="{6FC119DA-6926-4ECD-8BE1-DEF6CB671230}"/>
              </a:ext>
            </a:extLst>
          </p:cNvPr>
          <p:cNvGraphicFramePr>
            <a:graphicFrameLocks noGrp="1"/>
          </p:cNvGraphicFramePr>
          <p:nvPr>
            <p:extLst>
              <p:ext uri="{D42A27DB-BD31-4B8C-83A1-F6EECF244321}">
                <p14:modId xmlns:p14="http://schemas.microsoft.com/office/powerpoint/2010/main" val="426268275"/>
              </p:ext>
            </p:extLst>
          </p:nvPr>
        </p:nvGraphicFramePr>
        <p:xfrm>
          <a:off x="552939" y="2774518"/>
          <a:ext cx="8128000" cy="3420544"/>
        </p:xfrm>
        <a:graphic>
          <a:graphicData uri="http://schemas.openxmlformats.org/drawingml/2006/table">
            <a:tbl>
              <a:tblPr firstRow="1" bandRow="1">
                <a:tableStyleId>{7DF18680-E054-41AD-8BC1-D1AEF772440D}</a:tableStyleId>
              </a:tblPr>
              <a:tblGrid>
                <a:gridCol w="1303570">
                  <a:extLst>
                    <a:ext uri="{9D8B030D-6E8A-4147-A177-3AD203B41FA5}">
                      <a16:colId xmlns:a16="http://schemas.microsoft.com/office/drawing/2014/main" val="1732286059"/>
                    </a:ext>
                  </a:extLst>
                </a:gridCol>
                <a:gridCol w="6824430">
                  <a:extLst>
                    <a:ext uri="{9D8B030D-6E8A-4147-A177-3AD203B41FA5}">
                      <a16:colId xmlns:a16="http://schemas.microsoft.com/office/drawing/2014/main" val="1190775649"/>
                    </a:ext>
                  </a:extLst>
                </a:gridCol>
              </a:tblGrid>
              <a:tr h="427568">
                <a:tc>
                  <a:txBody>
                    <a:bodyPr/>
                    <a:lstStyle/>
                    <a:p>
                      <a:r>
                        <a:rPr lang="en-GB" dirty="0"/>
                        <a:t>Slides</a:t>
                      </a:r>
                    </a:p>
                  </a:txBody>
                  <a:tcPr/>
                </a:tc>
                <a:tc>
                  <a:txBody>
                    <a:bodyPr/>
                    <a:lstStyle/>
                    <a:p>
                      <a:r>
                        <a:rPr lang="en-GB" dirty="0"/>
                        <a:t>Section</a:t>
                      </a:r>
                    </a:p>
                  </a:txBody>
                  <a:tcPr/>
                </a:tc>
                <a:extLst>
                  <a:ext uri="{0D108BD9-81ED-4DB2-BD59-A6C34878D82A}">
                    <a16:rowId xmlns:a16="http://schemas.microsoft.com/office/drawing/2014/main" val="2862965420"/>
                  </a:ext>
                </a:extLst>
              </a:tr>
              <a:tr h="427568">
                <a:tc>
                  <a:txBody>
                    <a:bodyPr/>
                    <a:lstStyle/>
                    <a:p>
                      <a:r>
                        <a:rPr lang="en-GB" dirty="0"/>
                        <a:t>3-6</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hlinkClick r:id="rId2" action="ppaction://hlinksldjump"/>
                        </a:rPr>
                        <a:t>Planning a provider encounter</a:t>
                      </a:r>
                      <a:endParaRPr lang="en-GB" b="1" dirty="0"/>
                    </a:p>
                  </a:txBody>
                  <a:tcPr/>
                </a:tc>
                <a:extLst>
                  <a:ext uri="{0D108BD9-81ED-4DB2-BD59-A6C34878D82A}">
                    <a16:rowId xmlns:a16="http://schemas.microsoft.com/office/drawing/2014/main" val="1233406591"/>
                  </a:ext>
                </a:extLst>
              </a:tr>
              <a:tr h="427568">
                <a:tc>
                  <a:txBody>
                    <a:bodyPr/>
                    <a:lstStyle/>
                    <a:p>
                      <a:r>
                        <a:rPr lang="en-GB" dirty="0"/>
                        <a:t>7-8</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hlinkClick r:id="rId3" action="ppaction://hlinksldjump"/>
                        </a:rPr>
                        <a:t>Opportunities within Oxfordshire</a:t>
                      </a:r>
                      <a:endParaRPr lang="en-GB" b="1" dirty="0"/>
                    </a:p>
                  </a:txBody>
                  <a:tcPr/>
                </a:tc>
                <a:extLst>
                  <a:ext uri="{0D108BD9-81ED-4DB2-BD59-A6C34878D82A}">
                    <a16:rowId xmlns:a16="http://schemas.microsoft.com/office/drawing/2014/main" val="4150871950"/>
                  </a:ext>
                </a:extLst>
              </a:tr>
              <a:tr h="427568">
                <a:tc>
                  <a:txBody>
                    <a:bodyPr/>
                    <a:lstStyle/>
                    <a:p>
                      <a:r>
                        <a:rPr lang="en-GB" dirty="0"/>
                        <a:t>9</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hlinkClick r:id="rId4" action="ppaction://hlinksldjump"/>
                        </a:rPr>
                        <a:t>Your Fabulous Future in Oxford</a:t>
                      </a:r>
                      <a:endParaRPr lang="en-GB" b="1" dirty="0"/>
                    </a:p>
                  </a:txBody>
                  <a:tcPr/>
                </a:tc>
                <a:extLst>
                  <a:ext uri="{0D108BD9-81ED-4DB2-BD59-A6C34878D82A}">
                    <a16:rowId xmlns:a16="http://schemas.microsoft.com/office/drawing/2014/main" val="2740318823"/>
                  </a:ext>
                </a:extLst>
              </a:tr>
              <a:tr h="427568">
                <a:tc>
                  <a:txBody>
                    <a:bodyPr/>
                    <a:lstStyle/>
                    <a:p>
                      <a:r>
                        <a:rPr lang="en-GB" dirty="0"/>
                        <a:t>10-11</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hlinkClick r:id="rId5" action="ppaction://hlinksldjump"/>
                        </a:rPr>
                        <a:t>The job market in Oxfordshire</a:t>
                      </a:r>
                      <a:endParaRPr lang="en-GB" b="1" dirty="0"/>
                    </a:p>
                  </a:txBody>
                  <a:tcPr/>
                </a:tc>
                <a:extLst>
                  <a:ext uri="{0D108BD9-81ED-4DB2-BD59-A6C34878D82A}">
                    <a16:rowId xmlns:a16="http://schemas.microsoft.com/office/drawing/2014/main" val="390838986"/>
                  </a:ext>
                </a:extLst>
              </a:tr>
              <a:tr h="427568">
                <a:tc>
                  <a:txBody>
                    <a:bodyPr/>
                    <a:lstStyle/>
                    <a:p>
                      <a:r>
                        <a:rPr lang="en-GB" dirty="0"/>
                        <a:t>12</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hlinkClick r:id="rId6" action="ppaction://hlinksldjump"/>
                        </a:rPr>
                        <a:t>LMI data dashboards</a:t>
                      </a:r>
                      <a:endParaRPr lang="en-GB" b="1" dirty="0"/>
                    </a:p>
                  </a:txBody>
                  <a:tcPr/>
                </a:tc>
                <a:extLst>
                  <a:ext uri="{0D108BD9-81ED-4DB2-BD59-A6C34878D82A}">
                    <a16:rowId xmlns:a16="http://schemas.microsoft.com/office/drawing/2014/main" val="1705453874"/>
                  </a:ext>
                </a:extLst>
              </a:tr>
              <a:tr h="427568">
                <a:tc>
                  <a:txBody>
                    <a:bodyPr/>
                    <a:lstStyle/>
                    <a:p>
                      <a:r>
                        <a:rPr lang="en-GB" dirty="0"/>
                        <a:t>13-17</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hlinkClick r:id="rId7" action="ppaction://hlinksldjump"/>
                        </a:rPr>
                        <a:t>Apprenticeships</a:t>
                      </a:r>
                      <a:endParaRPr lang="en-GB" b="1" dirty="0"/>
                    </a:p>
                  </a:txBody>
                  <a:tcPr/>
                </a:tc>
                <a:extLst>
                  <a:ext uri="{0D108BD9-81ED-4DB2-BD59-A6C34878D82A}">
                    <a16:rowId xmlns:a16="http://schemas.microsoft.com/office/drawing/2014/main" val="451187254"/>
                  </a:ext>
                </a:extLst>
              </a:tr>
              <a:tr h="427568">
                <a:tc>
                  <a:txBody>
                    <a:bodyPr/>
                    <a:lstStyle/>
                    <a:p>
                      <a:r>
                        <a:rPr lang="en-GB" dirty="0"/>
                        <a:t>18</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hlinkClick r:id="rId8" action="ppaction://hlinksldjump"/>
                        </a:rPr>
                        <a:t>Apprenticeship vacancies</a:t>
                      </a:r>
                      <a:endParaRPr lang="en-GB" b="1" dirty="0"/>
                    </a:p>
                  </a:txBody>
                  <a:tcPr/>
                </a:tc>
                <a:extLst>
                  <a:ext uri="{0D108BD9-81ED-4DB2-BD59-A6C34878D82A}">
                    <a16:rowId xmlns:a16="http://schemas.microsoft.com/office/drawing/2014/main" val="3103318231"/>
                  </a:ext>
                </a:extLst>
              </a:tr>
            </a:tbl>
          </a:graphicData>
        </a:graphic>
      </p:graphicFrame>
    </p:spTree>
    <p:extLst>
      <p:ext uri="{BB962C8B-B14F-4D97-AF65-F5344CB8AC3E}">
        <p14:creationId xmlns:p14="http://schemas.microsoft.com/office/powerpoint/2010/main" val="31967848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06EC2C-D6E9-4938-AEBD-3DCC9962FC56}"/>
              </a:ext>
            </a:extLst>
          </p:cNvPr>
          <p:cNvSpPr>
            <a:spLocks noGrp="1"/>
          </p:cNvSpPr>
          <p:nvPr>
            <p:ph type="title"/>
          </p:nvPr>
        </p:nvSpPr>
        <p:spPr/>
        <p:txBody>
          <a:bodyPr/>
          <a:lstStyle/>
          <a:p>
            <a:r>
              <a:rPr lang="en-GB" dirty="0"/>
              <a:t>Planning a provider encounter</a:t>
            </a:r>
          </a:p>
        </p:txBody>
      </p:sp>
      <p:sp>
        <p:nvSpPr>
          <p:cNvPr id="4" name="Footer Placeholder 3">
            <a:extLst>
              <a:ext uri="{FF2B5EF4-FFF2-40B4-BE49-F238E27FC236}">
                <a16:creationId xmlns:a16="http://schemas.microsoft.com/office/drawing/2014/main" id="{CE602576-5030-4CF2-A5E5-4EDCC6F82C78}"/>
              </a:ext>
            </a:extLst>
          </p:cNvPr>
          <p:cNvSpPr>
            <a:spLocks noGrp="1"/>
          </p:cNvSpPr>
          <p:nvPr>
            <p:ph type="ftr" sz="quarter" idx="10"/>
          </p:nvPr>
        </p:nvSpPr>
        <p:spPr/>
        <p:txBody>
          <a:bodyPr/>
          <a:lstStyle/>
          <a:p>
            <a:pPr>
              <a:defRPr/>
            </a:pPr>
            <a:r>
              <a:rPr lang="en-US" dirty="0"/>
              <a:t>oxlepskills.co.uk</a:t>
            </a:r>
          </a:p>
        </p:txBody>
      </p:sp>
      <p:sp>
        <p:nvSpPr>
          <p:cNvPr id="5" name="Slide Number Placeholder 4">
            <a:extLst>
              <a:ext uri="{FF2B5EF4-FFF2-40B4-BE49-F238E27FC236}">
                <a16:creationId xmlns:a16="http://schemas.microsoft.com/office/drawing/2014/main" id="{5D0B3407-06A8-4B22-BE1F-E5A5910E4B27}"/>
              </a:ext>
            </a:extLst>
          </p:cNvPr>
          <p:cNvSpPr>
            <a:spLocks noGrp="1"/>
          </p:cNvSpPr>
          <p:nvPr>
            <p:ph type="sldNum" sz="quarter" idx="11"/>
          </p:nvPr>
        </p:nvSpPr>
        <p:spPr/>
        <p:txBody>
          <a:bodyPr/>
          <a:lstStyle/>
          <a:p>
            <a:pPr>
              <a:defRPr/>
            </a:pPr>
            <a:fld id="{F6C9504F-00AE-B347-B803-4CA7E8E012D3}" type="slidenum">
              <a:rPr lang="en-US" smtClean="0"/>
              <a:pPr>
                <a:defRPr/>
              </a:pPr>
              <a:t>3</a:t>
            </a:fld>
            <a:endParaRPr lang="en-US"/>
          </a:p>
        </p:txBody>
      </p:sp>
      <p:sp>
        <p:nvSpPr>
          <p:cNvPr id="8" name="Content Placeholder 7">
            <a:extLst>
              <a:ext uri="{FF2B5EF4-FFF2-40B4-BE49-F238E27FC236}">
                <a16:creationId xmlns:a16="http://schemas.microsoft.com/office/drawing/2014/main" id="{8C9586B5-9315-48A7-98AE-27338AC6CD66}"/>
              </a:ext>
            </a:extLst>
          </p:cNvPr>
          <p:cNvSpPr>
            <a:spLocks noGrp="1"/>
          </p:cNvSpPr>
          <p:nvPr>
            <p:ph idx="1"/>
          </p:nvPr>
        </p:nvSpPr>
        <p:spPr/>
        <p:txBody>
          <a:bodyPr/>
          <a:lstStyle/>
          <a:p>
            <a:pPr marL="0" indent="0">
              <a:buNone/>
            </a:pPr>
            <a:r>
              <a:rPr lang="en-GB" dirty="0"/>
              <a:t>An </a:t>
            </a:r>
            <a:r>
              <a:rPr lang="en-GB" dirty="0">
                <a:hlinkClick r:id="rId2"/>
              </a:rPr>
              <a:t>editable template</a:t>
            </a:r>
            <a:r>
              <a:rPr lang="en-GB" dirty="0"/>
              <a:t> is available that may be helpful when planning a provider encounter</a:t>
            </a:r>
          </a:p>
          <a:p>
            <a:pPr marL="0" indent="0">
              <a:buNone/>
            </a:pPr>
            <a:endParaRPr lang="en-GB" b="1" dirty="0"/>
          </a:p>
          <a:p>
            <a:pPr marL="0" indent="0">
              <a:buNone/>
            </a:pPr>
            <a:r>
              <a:rPr lang="en-GB" b="1" dirty="0"/>
              <a:t>Learner Outcomes</a:t>
            </a:r>
          </a:p>
          <a:p>
            <a:pPr marL="0" indent="0" algn="l">
              <a:buNone/>
            </a:pPr>
            <a:r>
              <a:rPr lang="en-GB" b="0" i="0" dirty="0">
                <a:solidFill>
                  <a:srgbClr val="000000"/>
                </a:solidFill>
                <a:effectLst/>
              </a:rPr>
              <a:t>These may include outcomes that support learners to understand:</a:t>
            </a:r>
          </a:p>
          <a:p>
            <a:pPr algn="l"/>
            <a:r>
              <a:rPr lang="en-GB" b="0" i="0" dirty="0">
                <a:solidFill>
                  <a:srgbClr val="000000"/>
                </a:solidFill>
                <a:effectLst/>
              </a:rPr>
              <a:t>All available routes post 16 and post 18, including technical and vocational</a:t>
            </a:r>
          </a:p>
          <a:p>
            <a:pPr algn="l"/>
            <a:r>
              <a:rPr lang="en-GB" b="0" i="0" dirty="0">
                <a:solidFill>
                  <a:srgbClr val="000000"/>
                </a:solidFill>
                <a:effectLst/>
              </a:rPr>
              <a:t>Learner experience</a:t>
            </a:r>
          </a:p>
          <a:p>
            <a:pPr algn="l"/>
            <a:r>
              <a:rPr lang="en-GB" b="0" i="0" dirty="0">
                <a:solidFill>
                  <a:srgbClr val="000000"/>
                </a:solidFill>
                <a:effectLst/>
              </a:rPr>
              <a:t>Pathways to work</a:t>
            </a:r>
          </a:p>
          <a:p>
            <a:pPr algn="l"/>
            <a:r>
              <a:rPr lang="en-GB" b="0" i="0" dirty="0">
                <a:solidFill>
                  <a:srgbClr val="000000"/>
                </a:solidFill>
                <a:effectLst/>
              </a:rPr>
              <a:t>Recruitment &amp; selection</a:t>
            </a:r>
          </a:p>
          <a:p>
            <a:pPr algn="l"/>
            <a:r>
              <a:rPr lang="en-GB" b="0" i="0" dirty="0">
                <a:solidFill>
                  <a:srgbClr val="000000"/>
                </a:solidFill>
                <a:effectLst/>
              </a:rPr>
              <a:t>Labour Market Information (LMI)</a:t>
            </a:r>
          </a:p>
          <a:p>
            <a:pPr marL="0" indent="0" algn="l">
              <a:buNone/>
            </a:pPr>
            <a:r>
              <a:rPr lang="en-GB" b="0" i="0" dirty="0">
                <a:solidFill>
                  <a:srgbClr val="000000"/>
                </a:solidFill>
                <a:effectLst/>
              </a:rPr>
              <a:t>Outcomes may also support learner to develop specific knowledge and skills or have experiences of the provider/workplace</a:t>
            </a:r>
          </a:p>
          <a:p>
            <a:endParaRPr lang="en-GB" dirty="0"/>
          </a:p>
        </p:txBody>
      </p:sp>
    </p:spTree>
    <p:extLst>
      <p:ext uri="{BB962C8B-B14F-4D97-AF65-F5344CB8AC3E}">
        <p14:creationId xmlns:p14="http://schemas.microsoft.com/office/powerpoint/2010/main" val="4276741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06EC2C-D6E9-4938-AEBD-3DCC9962FC56}"/>
              </a:ext>
            </a:extLst>
          </p:cNvPr>
          <p:cNvSpPr>
            <a:spLocks noGrp="1"/>
          </p:cNvSpPr>
          <p:nvPr>
            <p:ph type="title"/>
          </p:nvPr>
        </p:nvSpPr>
        <p:spPr/>
        <p:txBody>
          <a:bodyPr/>
          <a:lstStyle/>
          <a:p>
            <a:r>
              <a:rPr lang="en-GB" dirty="0"/>
              <a:t>Planning a provider encounter</a:t>
            </a:r>
          </a:p>
        </p:txBody>
      </p:sp>
      <p:sp>
        <p:nvSpPr>
          <p:cNvPr id="4" name="Footer Placeholder 3">
            <a:extLst>
              <a:ext uri="{FF2B5EF4-FFF2-40B4-BE49-F238E27FC236}">
                <a16:creationId xmlns:a16="http://schemas.microsoft.com/office/drawing/2014/main" id="{CE602576-5030-4CF2-A5E5-4EDCC6F82C78}"/>
              </a:ext>
            </a:extLst>
          </p:cNvPr>
          <p:cNvSpPr>
            <a:spLocks noGrp="1"/>
          </p:cNvSpPr>
          <p:nvPr>
            <p:ph type="ftr" sz="quarter" idx="10"/>
          </p:nvPr>
        </p:nvSpPr>
        <p:spPr/>
        <p:txBody>
          <a:bodyPr/>
          <a:lstStyle/>
          <a:p>
            <a:pPr>
              <a:defRPr/>
            </a:pPr>
            <a:r>
              <a:rPr lang="en-US" dirty="0"/>
              <a:t>oxlepskills.co.uk</a:t>
            </a:r>
          </a:p>
        </p:txBody>
      </p:sp>
      <p:sp>
        <p:nvSpPr>
          <p:cNvPr id="5" name="Slide Number Placeholder 4">
            <a:extLst>
              <a:ext uri="{FF2B5EF4-FFF2-40B4-BE49-F238E27FC236}">
                <a16:creationId xmlns:a16="http://schemas.microsoft.com/office/drawing/2014/main" id="{5D0B3407-06A8-4B22-BE1F-E5A5910E4B27}"/>
              </a:ext>
            </a:extLst>
          </p:cNvPr>
          <p:cNvSpPr>
            <a:spLocks noGrp="1"/>
          </p:cNvSpPr>
          <p:nvPr>
            <p:ph type="sldNum" sz="quarter" idx="11"/>
          </p:nvPr>
        </p:nvSpPr>
        <p:spPr/>
        <p:txBody>
          <a:bodyPr/>
          <a:lstStyle/>
          <a:p>
            <a:pPr>
              <a:defRPr/>
            </a:pPr>
            <a:fld id="{F6C9504F-00AE-B347-B803-4CA7E8E012D3}" type="slidenum">
              <a:rPr lang="en-US" smtClean="0"/>
              <a:pPr>
                <a:defRPr/>
              </a:pPr>
              <a:t>4</a:t>
            </a:fld>
            <a:endParaRPr lang="en-US"/>
          </a:p>
        </p:txBody>
      </p:sp>
      <p:sp>
        <p:nvSpPr>
          <p:cNvPr id="8" name="Content Placeholder 7">
            <a:extLst>
              <a:ext uri="{FF2B5EF4-FFF2-40B4-BE49-F238E27FC236}">
                <a16:creationId xmlns:a16="http://schemas.microsoft.com/office/drawing/2014/main" id="{8C9586B5-9315-48A7-98AE-27338AC6CD66}"/>
              </a:ext>
            </a:extLst>
          </p:cNvPr>
          <p:cNvSpPr>
            <a:spLocks noGrp="1"/>
          </p:cNvSpPr>
          <p:nvPr>
            <p:ph idx="1"/>
          </p:nvPr>
        </p:nvSpPr>
        <p:spPr/>
        <p:txBody>
          <a:bodyPr/>
          <a:lstStyle/>
          <a:p>
            <a:pPr marL="0" indent="0">
              <a:buNone/>
            </a:pPr>
            <a:r>
              <a:rPr lang="en-GB" b="1" dirty="0"/>
              <a:t>Description of event</a:t>
            </a:r>
          </a:p>
          <a:p>
            <a:pPr marL="0" indent="0" algn="l">
              <a:buNone/>
            </a:pPr>
            <a:r>
              <a:rPr lang="en-GB" b="0" i="0" dirty="0">
                <a:solidFill>
                  <a:srgbClr val="000000"/>
                </a:solidFill>
                <a:effectLst/>
              </a:rPr>
              <a:t>Where does this fit within a progressive programme for learners and how will it cover the 4 requirements for an encounter as detailed in the provider access legislation:</a:t>
            </a:r>
          </a:p>
          <a:p>
            <a:pPr algn="l"/>
            <a:r>
              <a:rPr lang="en-GB" b="0" i="0" dirty="0">
                <a:solidFill>
                  <a:srgbClr val="000000"/>
                </a:solidFill>
                <a:effectLst/>
              </a:rPr>
              <a:t>Information about the provider and the approved technical education qualifications or apprenticeships that the provider offers</a:t>
            </a:r>
          </a:p>
          <a:p>
            <a:pPr algn="l"/>
            <a:r>
              <a:rPr lang="en-GB" b="0" i="0" dirty="0">
                <a:solidFill>
                  <a:srgbClr val="000000"/>
                </a:solidFill>
                <a:effectLst/>
              </a:rPr>
              <a:t>Information about the careers to which those technical education qualifications or apprenticeships might lead</a:t>
            </a:r>
          </a:p>
          <a:p>
            <a:pPr algn="l"/>
            <a:r>
              <a:rPr lang="en-GB" b="0" i="0" dirty="0">
                <a:solidFill>
                  <a:srgbClr val="000000"/>
                </a:solidFill>
                <a:effectLst/>
              </a:rPr>
              <a:t>A description of what learning or training with the provider is like</a:t>
            </a:r>
          </a:p>
          <a:p>
            <a:pPr algn="l"/>
            <a:r>
              <a:rPr lang="en-GB" b="0" i="0" dirty="0">
                <a:solidFill>
                  <a:srgbClr val="000000"/>
                </a:solidFill>
                <a:effectLst/>
              </a:rPr>
              <a:t>Responses to questions from the pupils about the provider or approved technical education qualifications and apprenticeships</a:t>
            </a:r>
          </a:p>
          <a:p>
            <a:endParaRPr lang="en-GB" dirty="0"/>
          </a:p>
        </p:txBody>
      </p:sp>
    </p:spTree>
    <p:extLst>
      <p:ext uri="{BB962C8B-B14F-4D97-AF65-F5344CB8AC3E}">
        <p14:creationId xmlns:p14="http://schemas.microsoft.com/office/powerpoint/2010/main" val="41564978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06EC2C-D6E9-4938-AEBD-3DCC9962FC56}"/>
              </a:ext>
            </a:extLst>
          </p:cNvPr>
          <p:cNvSpPr>
            <a:spLocks noGrp="1"/>
          </p:cNvSpPr>
          <p:nvPr>
            <p:ph type="title"/>
          </p:nvPr>
        </p:nvSpPr>
        <p:spPr/>
        <p:txBody>
          <a:bodyPr/>
          <a:lstStyle/>
          <a:p>
            <a:r>
              <a:rPr lang="en-GB" dirty="0"/>
              <a:t>Planning a provider encounter</a:t>
            </a:r>
          </a:p>
        </p:txBody>
      </p:sp>
      <p:sp>
        <p:nvSpPr>
          <p:cNvPr id="4" name="Footer Placeholder 3">
            <a:extLst>
              <a:ext uri="{FF2B5EF4-FFF2-40B4-BE49-F238E27FC236}">
                <a16:creationId xmlns:a16="http://schemas.microsoft.com/office/drawing/2014/main" id="{CE602576-5030-4CF2-A5E5-4EDCC6F82C78}"/>
              </a:ext>
            </a:extLst>
          </p:cNvPr>
          <p:cNvSpPr>
            <a:spLocks noGrp="1"/>
          </p:cNvSpPr>
          <p:nvPr>
            <p:ph type="ftr" sz="quarter" idx="10"/>
          </p:nvPr>
        </p:nvSpPr>
        <p:spPr/>
        <p:txBody>
          <a:bodyPr/>
          <a:lstStyle/>
          <a:p>
            <a:pPr>
              <a:defRPr/>
            </a:pPr>
            <a:r>
              <a:rPr lang="en-US" dirty="0"/>
              <a:t>oxlepskills.co.uk</a:t>
            </a:r>
          </a:p>
        </p:txBody>
      </p:sp>
      <p:sp>
        <p:nvSpPr>
          <p:cNvPr id="5" name="Slide Number Placeholder 4">
            <a:extLst>
              <a:ext uri="{FF2B5EF4-FFF2-40B4-BE49-F238E27FC236}">
                <a16:creationId xmlns:a16="http://schemas.microsoft.com/office/drawing/2014/main" id="{5D0B3407-06A8-4B22-BE1F-E5A5910E4B27}"/>
              </a:ext>
            </a:extLst>
          </p:cNvPr>
          <p:cNvSpPr>
            <a:spLocks noGrp="1"/>
          </p:cNvSpPr>
          <p:nvPr>
            <p:ph type="sldNum" sz="quarter" idx="11"/>
          </p:nvPr>
        </p:nvSpPr>
        <p:spPr/>
        <p:txBody>
          <a:bodyPr/>
          <a:lstStyle/>
          <a:p>
            <a:pPr>
              <a:defRPr/>
            </a:pPr>
            <a:fld id="{F6C9504F-00AE-B347-B803-4CA7E8E012D3}" type="slidenum">
              <a:rPr lang="en-US" smtClean="0"/>
              <a:pPr>
                <a:defRPr/>
              </a:pPr>
              <a:t>5</a:t>
            </a:fld>
            <a:endParaRPr lang="en-US"/>
          </a:p>
        </p:txBody>
      </p:sp>
      <p:sp>
        <p:nvSpPr>
          <p:cNvPr id="8" name="Content Placeholder 7">
            <a:extLst>
              <a:ext uri="{FF2B5EF4-FFF2-40B4-BE49-F238E27FC236}">
                <a16:creationId xmlns:a16="http://schemas.microsoft.com/office/drawing/2014/main" id="{8C9586B5-9315-48A7-98AE-27338AC6CD66}"/>
              </a:ext>
            </a:extLst>
          </p:cNvPr>
          <p:cNvSpPr>
            <a:spLocks noGrp="1"/>
          </p:cNvSpPr>
          <p:nvPr>
            <p:ph idx="1"/>
          </p:nvPr>
        </p:nvSpPr>
        <p:spPr/>
        <p:txBody>
          <a:bodyPr/>
          <a:lstStyle/>
          <a:p>
            <a:pPr marL="0" indent="0">
              <a:buNone/>
            </a:pPr>
            <a:r>
              <a:rPr lang="en-GB" b="1" dirty="0"/>
              <a:t>Audience</a:t>
            </a:r>
          </a:p>
          <a:p>
            <a:pPr algn="l"/>
            <a:r>
              <a:rPr lang="en-GB" b="0" i="0" dirty="0">
                <a:solidFill>
                  <a:srgbClr val="000000"/>
                </a:solidFill>
                <a:effectLst/>
              </a:rPr>
              <a:t>The size of the group and year group</a:t>
            </a:r>
          </a:p>
          <a:p>
            <a:r>
              <a:rPr lang="en-GB" dirty="0">
                <a:solidFill>
                  <a:srgbClr val="000000"/>
                </a:solidFill>
              </a:rPr>
              <a:t>Any key contextual information about the school/college</a:t>
            </a:r>
          </a:p>
          <a:p>
            <a:r>
              <a:rPr lang="en-GB" dirty="0">
                <a:solidFill>
                  <a:srgbClr val="000000"/>
                </a:solidFill>
              </a:rPr>
              <a:t>Guidance on how to pitch the encounter/experience at the right level for students</a:t>
            </a:r>
          </a:p>
          <a:p>
            <a:r>
              <a:rPr lang="en-GB" dirty="0">
                <a:solidFill>
                  <a:srgbClr val="000000"/>
                </a:solidFill>
              </a:rPr>
              <a:t>Key contextual information about students and any adaptations required to make it accessible to all</a:t>
            </a:r>
          </a:p>
          <a:p>
            <a:r>
              <a:rPr lang="en-GB" dirty="0">
                <a:solidFill>
                  <a:srgbClr val="000000"/>
                </a:solidFill>
              </a:rPr>
              <a:t>If the students are imminently moving on to their next step, consider how this encounter fits within a wider package of transition support</a:t>
            </a:r>
          </a:p>
          <a:p>
            <a:endParaRPr lang="en-GB" dirty="0"/>
          </a:p>
        </p:txBody>
      </p:sp>
    </p:spTree>
    <p:extLst>
      <p:ext uri="{BB962C8B-B14F-4D97-AF65-F5344CB8AC3E}">
        <p14:creationId xmlns:p14="http://schemas.microsoft.com/office/powerpoint/2010/main" val="22203344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06EC2C-D6E9-4938-AEBD-3DCC9962FC56}"/>
              </a:ext>
            </a:extLst>
          </p:cNvPr>
          <p:cNvSpPr>
            <a:spLocks noGrp="1"/>
          </p:cNvSpPr>
          <p:nvPr>
            <p:ph type="title"/>
          </p:nvPr>
        </p:nvSpPr>
        <p:spPr/>
        <p:txBody>
          <a:bodyPr/>
          <a:lstStyle/>
          <a:p>
            <a:r>
              <a:rPr lang="en-GB" dirty="0"/>
              <a:t>Planning a provider encounter</a:t>
            </a:r>
          </a:p>
        </p:txBody>
      </p:sp>
      <p:sp>
        <p:nvSpPr>
          <p:cNvPr id="4" name="Footer Placeholder 3">
            <a:extLst>
              <a:ext uri="{FF2B5EF4-FFF2-40B4-BE49-F238E27FC236}">
                <a16:creationId xmlns:a16="http://schemas.microsoft.com/office/drawing/2014/main" id="{CE602576-5030-4CF2-A5E5-4EDCC6F82C78}"/>
              </a:ext>
            </a:extLst>
          </p:cNvPr>
          <p:cNvSpPr>
            <a:spLocks noGrp="1"/>
          </p:cNvSpPr>
          <p:nvPr>
            <p:ph type="ftr" sz="quarter" idx="10"/>
          </p:nvPr>
        </p:nvSpPr>
        <p:spPr/>
        <p:txBody>
          <a:bodyPr/>
          <a:lstStyle/>
          <a:p>
            <a:pPr>
              <a:defRPr/>
            </a:pPr>
            <a:r>
              <a:rPr lang="en-US" dirty="0"/>
              <a:t>oxlepskills.co.uk</a:t>
            </a:r>
          </a:p>
        </p:txBody>
      </p:sp>
      <p:sp>
        <p:nvSpPr>
          <p:cNvPr id="5" name="Slide Number Placeholder 4">
            <a:extLst>
              <a:ext uri="{FF2B5EF4-FFF2-40B4-BE49-F238E27FC236}">
                <a16:creationId xmlns:a16="http://schemas.microsoft.com/office/drawing/2014/main" id="{5D0B3407-06A8-4B22-BE1F-E5A5910E4B27}"/>
              </a:ext>
            </a:extLst>
          </p:cNvPr>
          <p:cNvSpPr>
            <a:spLocks noGrp="1"/>
          </p:cNvSpPr>
          <p:nvPr>
            <p:ph type="sldNum" sz="quarter" idx="11"/>
          </p:nvPr>
        </p:nvSpPr>
        <p:spPr/>
        <p:txBody>
          <a:bodyPr/>
          <a:lstStyle/>
          <a:p>
            <a:pPr>
              <a:defRPr/>
            </a:pPr>
            <a:fld id="{F6C9504F-00AE-B347-B803-4CA7E8E012D3}" type="slidenum">
              <a:rPr lang="en-US" smtClean="0"/>
              <a:pPr>
                <a:defRPr/>
              </a:pPr>
              <a:t>6</a:t>
            </a:fld>
            <a:endParaRPr lang="en-US"/>
          </a:p>
        </p:txBody>
      </p:sp>
      <p:sp>
        <p:nvSpPr>
          <p:cNvPr id="8" name="Content Placeholder 7">
            <a:extLst>
              <a:ext uri="{FF2B5EF4-FFF2-40B4-BE49-F238E27FC236}">
                <a16:creationId xmlns:a16="http://schemas.microsoft.com/office/drawing/2014/main" id="{8C9586B5-9315-48A7-98AE-27338AC6CD66}"/>
              </a:ext>
            </a:extLst>
          </p:cNvPr>
          <p:cNvSpPr>
            <a:spLocks noGrp="1"/>
          </p:cNvSpPr>
          <p:nvPr>
            <p:ph idx="1"/>
          </p:nvPr>
        </p:nvSpPr>
        <p:spPr/>
        <p:txBody>
          <a:bodyPr/>
          <a:lstStyle/>
          <a:p>
            <a:pPr marL="0" indent="0">
              <a:buNone/>
            </a:pPr>
            <a:r>
              <a:rPr lang="en-GB" b="1" dirty="0"/>
              <a:t>Order of event</a:t>
            </a:r>
          </a:p>
          <a:p>
            <a:r>
              <a:rPr lang="en-GB" dirty="0">
                <a:solidFill>
                  <a:srgbClr val="000000"/>
                </a:solidFill>
                <a:latin typeface="Arial"/>
                <a:cs typeface="Arial"/>
              </a:rPr>
              <a:t>Are there any pre work or briefings needed e.g. for learners, staff or parents</a:t>
            </a:r>
          </a:p>
          <a:p>
            <a:r>
              <a:rPr lang="en-GB" dirty="0">
                <a:solidFill>
                  <a:srgbClr val="000000"/>
                </a:solidFill>
                <a:latin typeface="Arial"/>
                <a:cs typeface="Arial"/>
              </a:rPr>
              <a:t>What are the event timings</a:t>
            </a:r>
          </a:p>
          <a:p>
            <a:r>
              <a:rPr lang="en-GB" dirty="0">
                <a:solidFill>
                  <a:srgbClr val="000000"/>
                </a:solidFill>
                <a:latin typeface="Arial"/>
                <a:cs typeface="Arial"/>
              </a:rPr>
              <a:t>Tasks and who is performing them, who will be speaking and when etc.</a:t>
            </a:r>
          </a:p>
          <a:p>
            <a:r>
              <a:rPr lang="en-GB" dirty="0">
                <a:solidFill>
                  <a:srgbClr val="000000"/>
                </a:solidFill>
                <a:latin typeface="Arial"/>
                <a:cs typeface="Arial"/>
              </a:rPr>
              <a:t>Time for student reflection/questions built in </a:t>
            </a:r>
            <a:endParaRPr lang="en-GB" dirty="0">
              <a:solidFill>
                <a:srgbClr val="000000"/>
              </a:solidFill>
            </a:endParaRPr>
          </a:p>
          <a:p>
            <a:r>
              <a:rPr lang="en-GB" dirty="0">
                <a:solidFill>
                  <a:srgbClr val="000000"/>
                </a:solidFill>
                <a:latin typeface="Arial"/>
                <a:cs typeface="Arial"/>
              </a:rPr>
              <a:t>Any follow up activities or resources that will be provided</a:t>
            </a:r>
            <a:endParaRPr lang="en-GB">
              <a:solidFill>
                <a:srgbClr val="000000"/>
              </a:solidFill>
            </a:endParaRPr>
          </a:p>
          <a:p>
            <a:r>
              <a:rPr lang="en-GB" dirty="0">
                <a:solidFill>
                  <a:srgbClr val="000000"/>
                </a:solidFill>
                <a:latin typeface="Arial"/>
                <a:cs typeface="Arial"/>
              </a:rPr>
              <a:t>Any evaluation, or is a feedback opportunity planned</a:t>
            </a:r>
            <a:endParaRPr lang="en-GB" dirty="0">
              <a:solidFill>
                <a:srgbClr val="000000"/>
              </a:solidFill>
            </a:endParaRPr>
          </a:p>
          <a:p>
            <a:endParaRPr lang="en-GB" dirty="0">
              <a:solidFill>
                <a:srgbClr val="000000"/>
              </a:solidFill>
            </a:endParaRPr>
          </a:p>
          <a:p>
            <a:pPr marL="0" indent="0">
              <a:buNone/>
            </a:pPr>
            <a:r>
              <a:rPr lang="en-GB" b="1" dirty="0">
                <a:solidFill>
                  <a:srgbClr val="000000"/>
                </a:solidFill>
              </a:rPr>
              <a:t>Audio visual</a:t>
            </a:r>
          </a:p>
          <a:p>
            <a:r>
              <a:rPr lang="en-GB" dirty="0">
                <a:solidFill>
                  <a:srgbClr val="000000"/>
                </a:solidFill>
                <a:latin typeface="Arial"/>
                <a:cs typeface="Arial"/>
              </a:rPr>
              <a:t>Find out what technology is available</a:t>
            </a:r>
            <a:endParaRPr lang="en-GB" dirty="0">
              <a:solidFill>
                <a:srgbClr val="000000"/>
              </a:solidFill>
            </a:endParaRPr>
          </a:p>
        </p:txBody>
      </p:sp>
    </p:spTree>
    <p:extLst>
      <p:ext uri="{BB962C8B-B14F-4D97-AF65-F5344CB8AC3E}">
        <p14:creationId xmlns:p14="http://schemas.microsoft.com/office/powerpoint/2010/main" val="2973499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AD0515-77EF-4B65-BC63-98EC21217252}"/>
              </a:ext>
            </a:extLst>
          </p:cNvPr>
          <p:cNvSpPr>
            <a:spLocks noGrp="1"/>
          </p:cNvSpPr>
          <p:nvPr>
            <p:ph type="title"/>
          </p:nvPr>
        </p:nvSpPr>
        <p:spPr/>
        <p:txBody>
          <a:bodyPr/>
          <a:lstStyle/>
          <a:p>
            <a:r>
              <a:rPr lang="en-GB" dirty="0"/>
              <a:t>Opportunities within Oxfordshire</a:t>
            </a:r>
          </a:p>
        </p:txBody>
      </p:sp>
      <p:sp>
        <p:nvSpPr>
          <p:cNvPr id="4" name="Footer Placeholder 3">
            <a:extLst>
              <a:ext uri="{FF2B5EF4-FFF2-40B4-BE49-F238E27FC236}">
                <a16:creationId xmlns:a16="http://schemas.microsoft.com/office/drawing/2014/main" id="{7FCFE744-9C93-497B-B037-B3B2141EF0D0}"/>
              </a:ext>
            </a:extLst>
          </p:cNvPr>
          <p:cNvSpPr>
            <a:spLocks noGrp="1"/>
          </p:cNvSpPr>
          <p:nvPr>
            <p:ph type="ftr" sz="quarter" idx="10"/>
          </p:nvPr>
        </p:nvSpPr>
        <p:spPr/>
        <p:txBody>
          <a:bodyPr/>
          <a:lstStyle/>
          <a:p>
            <a:pPr>
              <a:defRPr/>
            </a:pPr>
            <a:r>
              <a:rPr lang="en-US" dirty="0"/>
              <a:t>oxlepskills.co.uk</a:t>
            </a:r>
          </a:p>
        </p:txBody>
      </p:sp>
      <p:sp>
        <p:nvSpPr>
          <p:cNvPr id="5" name="Slide Number Placeholder 4">
            <a:extLst>
              <a:ext uri="{FF2B5EF4-FFF2-40B4-BE49-F238E27FC236}">
                <a16:creationId xmlns:a16="http://schemas.microsoft.com/office/drawing/2014/main" id="{D4D66F68-B07F-40FD-9646-76FD94C371D8}"/>
              </a:ext>
            </a:extLst>
          </p:cNvPr>
          <p:cNvSpPr>
            <a:spLocks noGrp="1"/>
          </p:cNvSpPr>
          <p:nvPr>
            <p:ph type="sldNum" sz="quarter" idx="11"/>
          </p:nvPr>
        </p:nvSpPr>
        <p:spPr/>
        <p:txBody>
          <a:bodyPr/>
          <a:lstStyle/>
          <a:p>
            <a:pPr>
              <a:defRPr/>
            </a:pPr>
            <a:fld id="{F6C9504F-00AE-B347-B803-4CA7E8E012D3}" type="slidenum">
              <a:rPr lang="en-US" smtClean="0"/>
              <a:pPr>
                <a:defRPr/>
              </a:pPr>
              <a:t>7</a:t>
            </a:fld>
            <a:endParaRPr lang="en-US"/>
          </a:p>
        </p:txBody>
      </p:sp>
      <p:sp>
        <p:nvSpPr>
          <p:cNvPr id="7" name="Rectangle: Rounded Corners 6">
            <a:extLst>
              <a:ext uri="{FF2B5EF4-FFF2-40B4-BE49-F238E27FC236}">
                <a16:creationId xmlns:a16="http://schemas.microsoft.com/office/drawing/2014/main" id="{E8161999-88B6-40A4-BDA3-386D3EA2B5A9}"/>
              </a:ext>
            </a:extLst>
          </p:cNvPr>
          <p:cNvSpPr/>
          <p:nvPr/>
        </p:nvSpPr>
        <p:spPr>
          <a:xfrm>
            <a:off x="4628706" y="3163419"/>
            <a:ext cx="2071357" cy="820959"/>
          </a:xfrm>
          <a:prstGeom prst="roundRect">
            <a:avLst/>
          </a:prstGeom>
          <a:solidFill>
            <a:srgbClr val="B9DBF5"/>
          </a:solidFill>
          <a:ln w="28575">
            <a:solidFill>
              <a:srgbClr val="38BE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b="1" dirty="0">
                <a:solidFill>
                  <a:schemeClr val="tx1"/>
                </a:solidFill>
                <a:latin typeface="Century Gothic" panose="020B0502020202020204" pitchFamily="34" charset="0"/>
                <a:ea typeface="Helvetica Neue" panose="02000503000000020004" pitchFamily="2" charset="0"/>
                <a:cs typeface="Arial" panose="020B0604020202020204" pitchFamily="34" charset="0"/>
              </a:rPr>
              <a:t>Health &amp; Social Care</a:t>
            </a:r>
            <a:endParaRPr lang="en-GB" sz="1000" dirty="0">
              <a:solidFill>
                <a:schemeClr val="tx1"/>
              </a:solidFill>
              <a:latin typeface="Century Gothic" panose="020B0502020202020204" pitchFamily="34" charset="0"/>
              <a:ea typeface="Helvetica Neue" panose="02000503000000020004" pitchFamily="2" charset="0"/>
              <a:cs typeface="Arial" panose="020B0604020202020204" pitchFamily="34" charset="0"/>
            </a:endParaRPr>
          </a:p>
          <a:p>
            <a:pPr algn="ctr"/>
            <a:r>
              <a:rPr lang="en-GB" sz="1000" dirty="0">
                <a:solidFill>
                  <a:schemeClr val="tx1"/>
                </a:solidFill>
                <a:latin typeface="Century Gothic" panose="020B0502020202020204" pitchFamily="34" charset="0"/>
                <a:ea typeface="Helvetica Neue" panose="02000503000000020004" pitchFamily="2" charset="0"/>
                <a:cs typeface="Arial" panose="020B0604020202020204" pitchFamily="34" charset="0"/>
              </a:rPr>
              <a:t>A variety of different roles are available</a:t>
            </a:r>
          </a:p>
        </p:txBody>
      </p:sp>
      <p:sp>
        <p:nvSpPr>
          <p:cNvPr id="8" name="Rectangle: Rounded Corners 7">
            <a:extLst>
              <a:ext uri="{FF2B5EF4-FFF2-40B4-BE49-F238E27FC236}">
                <a16:creationId xmlns:a16="http://schemas.microsoft.com/office/drawing/2014/main" id="{6C043AA9-0702-4327-A455-4E45F1EDE576}"/>
              </a:ext>
            </a:extLst>
          </p:cNvPr>
          <p:cNvSpPr/>
          <p:nvPr/>
        </p:nvSpPr>
        <p:spPr>
          <a:xfrm>
            <a:off x="5343939" y="4227684"/>
            <a:ext cx="2084496" cy="834795"/>
          </a:xfrm>
          <a:prstGeom prst="roundRect">
            <a:avLst/>
          </a:prstGeom>
          <a:solidFill>
            <a:srgbClr val="B9DBF5"/>
          </a:solidFill>
          <a:ln w="28575">
            <a:solidFill>
              <a:srgbClr val="2622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b="1" dirty="0">
                <a:solidFill>
                  <a:schemeClr val="tx1"/>
                </a:solidFill>
                <a:latin typeface="Century Gothic" panose="020B0502020202020204" pitchFamily="34" charset="0"/>
                <a:ea typeface="Helvetica Neue" panose="02000503000000020004" pitchFamily="2" charset="0"/>
                <a:cs typeface="Arial" panose="020B0604020202020204" pitchFamily="34" charset="0"/>
              </a:rPr>
              <a:t>Creative Industries</a:t>
            </a:r>
          </a:p>
          <a:p>
            <a:pPr algn="ctr"/>
            <a:r>
              <a:rPr lang="en-GB" sz="1000" dirty="0">
                <a:solidFill>
                  <a:schemeClr val="tx1"/>
                </a:solidFill>
                <a:latin typeface="Century Gothic" panose="020B0502020202020204" pitchFamily="34" charset="0"/>
                <a:ea typeface="Helvetica Neue" panose="02000503000000020004" pitchFamily="2" charset="0"/>
                <a:cs typeface="Arial" panose="020B0604020202020204" pitchFamily="34" charset="0"/>
              </a:rPr>
              <a:t>Including film &amp; game design and creation</a:t>
            </a:r>
          </a:p>
        </p:txBody>
      </p:sp>
      <p:sp>
        <p:nvSpPr>
          <p:cNvPr id="9" name="Rectangle: Rounded Corners 8">
            <a:extLst>
              <a:ext uri="{FF2B5EF4-FFF2-40B4-BE49-F238E27FC236}">
                <a16:creationId xmlns:a16="http://schemas.microsoft.com/office/drawing/2014/main" id="{BE05944F-F28B-4ACB-95CD-887B8830471B}"/>
              </a:ext>
            </a:extLst>
          </p:cNvPr>
          <p:cNvSpPr/>
          <p:nvPr/>
        </p:nvSpPr>
        <p:spPr>
          <a:xfrm>
            <a:off x="5378558" y="2180016"/>
            <a:ext cx="2084496" cy="771113"/>
          </a:xfrm>
          <a:prstGeom prst="roundRect">
            <a:avLst/>
          </a:prstGeom>
          <a:solidFill>
            <a:srgbClr val="B9DBF5"/>
          </a:solidFill>
          <a:ln w="28575">
            <a:solidFill>
              <a:srgbClr val="2622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b="1" dirty="0">
                <a:solidFill>
                  <a:schemeClr val="tx1"/>
                </a:solidFill>
                <a:latin typeface="Century Gothic" panose="020B0502020202020204" pitchFamily="34" charset="0"/>
                <a:ea typeface="Helvetica Neue" panose="02000503000000020004" pitchFamily="2" charset="0"/>
                <a:cs typeface="Arial" panose="020B0604020202020204" pitchFamily="34" charset="0"/>
              </a:rPr>
              <a:t>Advanced Engineering</a:t>
            </a:r>
          </a:p>
          <a:p>
            <a:pPr algn="ctr"/>
            <a:r>
              <a:rPr lang="en-GB" sz="1000" dirty="0">
                <a:solidFill>
                  <a:schemeClr val="tx1"/>
                </a:solidFill>
                <a:latin typeface="Century Gothic" panose="020B0502020202020204" pitchFamily="34" charset="0"/>
                <a:ea typeface="Helvetica Neue" panose="02000503000000020004" pitchFamily="2" charset="0"/>
                <a:cs typeface="Arial" panose="020B0604020202020204" pitchFamily="34" charset="0"/>
              </a:rPr>
              <a:t>Oxfordshire has a zero carbon target for 2030</a:t>
            </a:r>
          </a:p>
        </p:txBody>
      </p:sp>
      <p:sp>
        <p:nvSpPr>
          <p:cNvPr id="10" name="Rectangle: Rounded Corners 9">
            <a:extLst>
              <a:ext uri="{FF2B5EF4-FFF2-40B4-BE49-F238E27FC236}">
                <a16:creationId xmlns:a16="http://schemas.microsoft.com/office/drawing/2014/main" id="{6218A0B3-F041-4ABD-989E-CA63A7C35AA4}"/>
              </a:ext>
            </a:extLst>
          </p:cNvPr>
          <p:cNvSpPr/>
          <p:nvPr/>
        </p:nvSpPr>
        <p:spPr>
          <a:xfrm>
            <a:off x="7480791" y="3180717"/>
            <a:ext cx="2117035" cy="799854"/>
          </a:xfrm>
          <a:prstGeom prst="roundRect">
            <a:avLst/>
          </a:prstGeom>
          <a:solidFill>
            <a:srgbClr val="B9DBF5"/>
          </a:solidFill>
          <a:ln w="28575">
            <a:solidFill>
              <a:srgbClr val="2622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b="1" dirty="0">
                <a:solidFill>
                  <a:schemeClr val="tx1"/>
                </a:solidFill>
                <a:latin typeface="Century Gothic" panose="020B0502020202020204" pitchFamily="34" charset="0"/>
                <a:ea typeface="Helvetica Neue" panose="02000503000000020004" pitchFamily="2" charset="0"/>
                <a:cs typeface="Arial" panose="020B0604020202020204" pitchFamily="34" charset="0"/>
              </a:rPr>
              <a:t>Autonomous Vehicles </a:t>
            </a:r>
          </a:p>
          <a:p>
            <a:pPr algn="ctr"/>
            <a:r>
              <a:rPr lang="en-GB" sz="1000" dirty="0">
                <a:solidFill>
                  <a:schemeClr val="tx1"/>
                </a:solidFill>
                <a:latin typeface="Century Gothic" panose="020B0502020202020204" pitchFamily="34" charset="0"/>
                <a:ea typeface="Helvetica Neue" panose="02000503000000020004" pitchFamily="2" charset="0"/>
                <a:cs typeface="Arial" panose="020B0604020202020204" pitchFamily="34" charset="0"/>
              </a:rPr>
              <a:t>Constant development of cutting-edge tech</a:t>
            </a:r>
          </a:p>
        </p:txBody>
      </p:sp>
      <p:sp>
        <p:nvSpPr>
          <p:cNvPr id="11" name="Rectangle: Rounded Corners 10">
            <a:extLst>
              <a:ext uri="{FF2B5EF4-FFF2-40B4-BE49-F238E27FC236}">
                <a16:creationId xmlns:a16="http://schemas.microsoft.com/office/drawing/2014/main" id="{EE1EADC4-B581-4773-95A4-6B977701CEDF}"/>
              </a:ext>
            </a:extLst>
          </p:cNvPr>
          <p:cNvSpPr/>
          <p:nvPr/>
        </p:nvSpPr>
        <p:spPr>
          <a:xfrm>
            <a:off x="2499166" y="4220046"/>
            <a:ext cx="2084710" cy="823981"/>
          </a:xfrm>
          <a:prstGeom prst="roundRect">
            <a:avLst/>
          </a:prstGeom>
          <a:solidFill>
            <a:srgbClr val="B9DBF5"/>
          </a:solidFill>
          <a:ln w="28575">
            <a:solidFill>
              <a:srgbClr val="38BE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b="1" dirty="0">
                <a:solidFill>
                  <a:schemeClr val="tx1"/>
                </a:solidFill>
                <a:latin typeface="Century Gothic" panose="020B0502020202020204" pitchFamily="34" charset="0"/>
                <a:ea typeface="Helvetica Neue" panose="02000503000000020004" pitchFamily="2" charset="0"/>
                <a:cs typeface="Arial" panose="020B0604020202020204" pitchFamily="34" charset="0"/>
              </a:rPr>
              <a:t>Education</a:t>
            </a:r>
          </a:p>
          <a:p>
            <a:pPr algn="ctr"/>
            <a:r>
              <a:rPr lang="en-GB" sz="1000" dirty="0">
                <a:solidFill>
                  <a:schemeClr val="tx1"/>
                </a:solidFill>
                <a:latin typeface="Century Gothic" panose="020B0502020202020204" pitchFamily="34" charset="0"/>
                <a:ea typeface="Helvetica Neue" panose="02000503000000020004" pitchFamily="2" charset="0"/>
                <a:cs typeface="Arial" panose="020B0604020202020204" pitchFamily="34" charset="0"/>
              </a:rPr>
              <a:t>The universities have over 14,000 staff</a:t>
            </a:r>
          </a:p>
        </p:txBody>
      </p:sp>
      <p:sp>
        <p:nvSpPr>
          <p:cNvPr id="12" name="Rectangle: Rounded Corners 11">
            <a:extLst>
              <a:ext uri="{FF2B5EF4-FFF2-40B4-BE49-F238E27FC236}">
                <a16:creationId xmlns:a16="http://schemas.microsoft.com/office/drawing/2014/main" id="{63A727D8-5101-4021-9BFA-8D6E7E4837E3}"/>
              </a:ext>
            </a:extLst>
          </p:cNvPr>
          <p:cNvSpPr/>
          <p:nvPr/>
        </p:nvSpPr>
        <p:spPr>
          <a:xfrm>
            <a:off x="1776625" y="3156590"/>
            <a:ext cx="2071355" cy="823981"/>
          </a:xfrm>
          <a:prstGeom prst="roundRect">
            <a:avLst/>
          </a:prstGeom>
          <a:solidFill>
            <a:srgbClr val="B9DBF5"/>
          </a:solidFill>
          <a:ln w="28575">
            <a:solidFill>
              <a:srgbClr val="2622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b="1" dirty="0">
                <a:solidFill>
                  <a:schemeClr val="tx1"/>
                </a:solidFill>
                <a:latin typeface="Century Gothic" panose="020B0502020202020204" pitchFamily="34" charset="0"/>
                <a:ea typeface="Helvetica Neue" panose="02000503000000020004" pitchFamily="2" charset="0"/>
                <a:cs typeface="Arial" panose="020B0604020202020204" pitchFamily="34" charset="0"/>
              </a:rPr>
              <a:t>Construction</a:t>
            </a:r>
            <a:r>
              <a:rPr lang="en-GB" sz="1000" dirty="0">
                <a:solidFill>
                  <a:schemeClr val="tx1"/>
                </a:solidFill>
                <a:latin typeface="Century Gothic" panose="020B0502020202020204" pitchFamily="34" charset="0"/>
                <a:ea typeface="Helvetica Neue" panose="02000503000000020004" pitchFamily="2" charset="0"/>
                <a:cs typeface="Arial" panose="020B0604020202020204" pitchFamily="34" charset="0"/>
              </a:rPr>
              <a:t> </a:t>
            </a:r>
          </a:p>
          <a:p>
            <a:pPr algn="ctr"/>
            <a:r>
              <a:rPr lang="en-GB" sz="1000" dirty="0">
                <a:solidFill>
                  <a:schemeClr val="tx1"/>
                </a:solidFill>
                <a:latin typeface="Century Gothic" panose="020B0502020202020204" pitchFamily="34" charset="0"/>
                <a:ea typeface="Helvetica Neue" panose="02000503000000020004" pitchFamily="2" charset="0"/>
                <a:cs typeface="Arial" panose="020B0604020202020204" pitchFamily="34" charset="0"/>
              </a:rPr>
              <a:t>Ongoing development of green technologies</a:t>
            </a:r>
          </a:p>
        </p:txBody>
      </p:sp>
      <p:sp>
        <p:nvSpPr>
          <p:cNvPr id="13" name="Rectangle: Rounded Corners 12">
            <a:extLst>
              <a:ext uri="{FF2B5EF4-FFF2-40B4-BE49-F238E27FC236}">
                <a16:creationId xmlns:a16="http://schemas.microsoft.com/office/drawing/2014/main" id="{637EB2A2-E20D-4FE4-A28B-390AE2359B35}"/>
              </a:ext>
            </a:extLst>
          </p:cNvPr>
          <p:cNvSpPr/>
          <p:nvPr/>
        </p:nvSpPr>
        <p:spPr>
          <a:xfrm>
            <a:off x="2503755" y="2180369"/>
            <a:ext cx="2084496" cy="770761"/>
          </a:xfrm>
          <a:prstGeom prst="roundRect">
            <a:avLst/>
          </a:prstGeom>
          <a:solidFill>
            <a:srgbClr val="B9DBF5"/>
          </a:solidFill>
          <a:ln w="28575">
            <a:solidFill>
              <a:srgbClr val="38BE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b="1" dirty="0">
                <a:solidFill>
                  <a:schemeClr val="tx1"/>
                </a:solidFill>
                <a:latin typeface="Century Gothic" panose="020B0502020202020204" pitchFamily="34" charset="0"/>
                <a:ea typeface="Helvetica Neue" panose="02000503000000020004" pitchFamily="2" charset="0"/>
                <a:cs typeface="Arial" panose="020B0604020202020204" pitchFamily="34" charset="0"/>
              </a:rPr>
              <a:t>Space &amp; Satellite</a:t>
            </a:r>
          </a:p>
          <a:p>
            <a:pPr algn="ctr"/>
            <a:r>
              <a:rPr lang="en-GB" sz="1000" dirty="0">
                <a:solidFill>
                  <a:schemeClr val="tx1"/>
                </a:solidFill>
                <a:latin typeface="Century Gothic" panose="020B0502020202020204" pitchFamily="34" charset="0"/>
                <a:ea typeface="Helvetica Neue" panose="02000503000000020004" pitchFamily="2" charset="0"/>
                <a:cs typeface="Arial" panose="020B0604020202020204" pitchFamily="34" charset="0"/>
              </a:rPr>
              <a:t>Oxfordshire has state-of-the art technology</a:t>
            </a:r>
          </a:p>
        </p:txBody>
      </p:sp>
      <p:sp>
        <p:nvSpPr>
          <p:cNvPr id="14" name="Rectangle: Rounded Corners 13">
            <a:extLst>
              <a:ext uri="{FF2B5EF4-FFF2-40B4-BE49-F238E27FC236}">
                <a16:creationId xmlns:a16="http://schemas.microsoft.com/office/drawing/2014/main" id="{78C3E824-D4EF-4C04-A3C2-9F126B1CCC3B}"/>
              </a:ext>
            </a:extLst>
          </p:cNvPr>
          <p:cNvSpPr/>
          <p:nvPr/>
        </p:nvSpPr>
        <p:spPr>
          <a:xfrm>
            <a:off x="8256970" y="2203921"/>
            <a:ext cx="2121581" cy="799854"/>
          </a:xfrm>
          <a:prstGeom prst="roundRect">
            <a:avLst/>
          </a:prstGeom>
          <a:solidFill>
            <a:srgbClr val="B9DBF5"/>
          </a:solidFill>
          <a:ln w="28575">
            <a:solidFill>
              <a:srgbClr val="38BE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b="1" dirty="0">
                <a:solidFill>
                  <a:schemeClr val="tx1"/>
                </a:solidFill>
                <a:latin typeface="Century Gothic" panose="020B0502020202020204" pitchFamily="34" charset="0"/>
                <a:ea typeface="Helvetica Neue" panose="02000503000000020004" pitchFamily="2" charset="0"/>
                <a:cs typeface="Arial" panose="020B0604020202020204" pitchFamily="34" charset="0"/>
              </a:rPr>
              <a:t>Life Sciences</a:t>
            </a:r>
          </a:p>
          <a:p>
            <a:pPr algn="ctr"/>
            <a:r>
              <a:rPr lang="en-GB" sz="1000" dirty="0">
                <a:solidFill>
                  <a:schemeClr val="tx1"/>
                </a:solidFill>
                <a:latin typeface="Century Gothic" panose="020B0502020202020204" pitchFamily="34" charset="0"/>
                <a:ea typeface="Helvetica Neue" panose="02000503000000020004" pitchFamily="2" charset="0"/>
                <a:cs typeface="Arial" panose="020B0604020202020204" pitchFamily="34" charset="0"/>
              </a:rPr>
              <a:t>Including vaccinations, cryogenics &amp; more</a:t>
            </a:r>
          </a:p>
        </p:txBody>
      </p:sp>
      <p:sp>
        <p:nvSpPr>
          <p:cNvPr id="15" name="Rectangle: Rounded Corners 14">
            <a:extLst>
              <a:ext uri="{FF2B5EF4-FFF2-40B4-BE49-F238E27FC236}">
                <a16:creationId xmlns:a16="http://schemas.microsoft.com/office/drawing/2014/main" id="{0368B859-50C2-4F1E-8AEB-2E050E4BABE4}"/>
              </a:ext>
            </a:extLst>
          </p:cNvPr>
          <p:cNvSpPr/>
          <p:nvPr/>
        </p:nvSpPr>
        <p:spPr>
          <a:xfrm>
            <a:off x="1823184" y="1316790"/>
            <a:ext cx="5500854" cy="710811"/>
          </a:xfrm>
          <a:prstGeom prst="roundRect">
            <a:avLst/>
          </a:prstGeom>
          <a:solidFill>
            <a:srgbClr val="F2C704"/>
          </a:solidFill>
          <a:ln w="28575">
            <a:solidFill>
              <a:srgbClr val="38BEAB"/>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b="1" dirty="0">
                <a:solidFill>
                  <a:schemeClr val="tx1">
                    <a:lumMod val="95000"/>
                    <a:lumOff val="5000"/>
                  </a:schemeClr>
                </a:solidFill>
                <a:latin typeface="Century Gothic" panose="020B0502020202020204" pitchFamily="34" charset="0"/>
                <a:cs typeface="Arial" panose="020B0604020202020204" pitchFamily="34" charset="0"/>
              </a:rPr>
              <a:t>Pair discussion (2-3 mins)</a:t>
            </a:r>
          </a:p>
          <a:p>
            <a:pPr algn="ctr"/>
            <a:r>
              <a:rPr lang="en-GB" sz="1000" dirty="0">
                <a:solidFill>
                  <a:schemeClr val="tx1">
                    <a:lumMod val="95000"/>
                    <a:lumOff val="5000"/>
                  </a:schemeClr>
                </a:solidFill>
                <a:latin typeface="Century Gothic" panose="020B0502020202020204" pitchFamily="34" charset="0"/>
                <a:cs typeface="Arial" panose="020B0604020202020204" pitchFamily="34" charset="0"/>
              </a:rPr>
              <a:t>Talk to a partner about what opportunities you know about in your local area. What do people you know do as their career?  Then, click to find out more about which sectors have roles on offer in Oxfordshire. </a:t>
            </a:r>
          </a:p>
        </p:txBody>
      </p:sp>
      <p:sp>
        <p:nvSpPr>
          <p:cNvPr id="16" name="Rectangle: Rounded Corners 15">
            <a:extLst>
              <a:ext uri="{FF2B5EF4-FFF2-40B4-BE49-F238E27FC236}">
                <a16:creationId xmlns:a16="http://schemas.microsoft.com/office/drawing/2014/main" id="{F1482467-9C25-4654-B1AA-F5848B7C4FF1}"/>
              </a:ext>
            </a:extLst>
          </p:cNvPr>
          <p:cNvSpPr/>
          <p:nvPr/>
        </p:nvSpPr>
        <p:spPr>
          <a:xfrm>
            <a:off x="7593120" y="1316790"/>
            <a:ext cx="2777489" cy="710811"/>
          </a:xfrm>
          <a:prstGeom prst="roundRect">
            <a:avLst/>
          </a:prstGeom>
          <a:solidFill>
            <a:srgbClr val="38BEAB"/>
          </a:solidFill>
          <a:ln w="28575">
            <a:solidFill>
              <a:srgbClr val="B6DA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a:solidFill>
                  <a:schemeClr val="tx1"/>
                </a:solidFill>
                <a:latin typeface="Century Gothic" panose="020B0502020202020204" pitchFamily="34" charset="0"/>
                <a:ea typeface="Helvetica Neue" panose="02000503000000020004" pitchFamily="2" charset="0"/>
                <a:cs typeface="Arial" panose="020B0604020202020204" pitchFamily="34" charset="0"/>
              </a:rPr>
              <a:t>Definition: Sector</a:t>
            </a:r>
          </a:p>
          <a:p>
            <a:pPr algn="ctr"/>
            <a:r>
              <a:rPr lang="en-GB" sz="1000" dirty="0">
                <a:solidFill>
                  <a:schemeClr val="tx1"/>
                </a:solidFill>
                <a:latin typeface="Century Gothic" panose="020B0502020202020204" pitchFamily="34" charset="0"/>
                <a:ea typeface="Helvetica Neue" panose="02000503000000020004" pitchFamily="2" charset="0"/>
                <a:cs typeface="Arial" panose="020B0604020202020204" pitchFamily="34" charset="0"/>
              </a:rPr>
              <a:t>An area of work and production that makes money for an area or country. </a:t>
            </a:r>
          </a:p>
        </p:txBody>
      </p:sp>
      <p:sp>
        <p:nvSpPr>
          <p:cNvPr id="17" name="Rectangle: Rounded Corners 16">
            <a:extLst>
              <a:ext uri="{FF2B5EF4-FFF2-40B4-BE49-F238E27FC236}">
                <a16:creationId xmlns:a16="http://schemas.microsoft.com/office/drawing/2014/main" id="{7DBB7FD4-6D1B-492E-BAD5-3E59CB6C01F7}"/>
              </a:ext>
            </a:extLst>
          </p:cNvPr>
          <p:cNvSpPr/>
          <p:nvPr/>
        </p:nvSpPr>
        <p:spPr>
          <a:xfrm>
            <a:off x="8253575" y="4226010"/>
            <a:ext cx="2117034" cy="818017"/>
          </a:xfrm>
          <a:prstGeom prst="roundRect">
            <a:avLst/>
          </a:prstGeom>
          <a:solidFill>
            <a:srgbClr val="B9DBF5"/>
          </a:solidFill>
          <a:ln w="28575">
            <a:solidFill>
              <a:srgbClr val="38BE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b="1" dirty="0">
                <a:solidFill>
                  <a:schemeClr val="tx1"/>
                </a:solidFill>
                <a:latin typeface="Century Gothic" panose="020B0502020202020204" pitchFamily="34" charset="0"/>
                <a:ea typeface="Helvetica Neue" panose="02000503000000020004" pitchFamily="2" charset="0"/>
                <a:cs typeface="Arial" panose="020B0604020202020204" pitchFamily="34" charset="0"/>
              </a:rPr>
              <a:t>Manufacturing &amp; Logistics</a:t>
            </a:r>
          </a:p>
          <a:p>
            <a:pPr algn="ctr"/>
            <a:r>
              <a:rPr lang="en-GB" sz="1000" dirty="0">
                <a:solidFill>
                  <a:schemeClr val="tx1"/>
                </a:solidFill>
                <a:latin typeface="Century Gothic" panose="020B0502020202020204" pitchFamily="34" charset="0"/>
                <a:ea typeface="Helvetica Neue" panose="02000503000000020004" pitchFamily="2" charset="0"/>
                <a:cs typeface="Arial" panose="020B0604020202020204" pitchFamily="34" charset="0"/>
              </a:rPr>
              <a:t>A thriving distribution industry</a:t>
            </a:r>
          </a:p>
        </p:txBody>
      </p:sp>
      <p:sp>
        <p:nvSpPr>
          <p:cNvPr id="18" name="Rectangle: Rounded Corners 17">
            <a:extLst>
              <a:ext uri="{FF2B5EF4-FFF2-40B4-BE49-F238E27FC236}">
                <a16:creationId xmlns:a16="http://schemas.microsoft.com/office/drawing/2014/main" id="{D6BEFE0A-197C-4FA0-9EA0-BC52C8F90F91}"/>
              </a:ext>
            </a:extLst>
          </p:cNvPr>
          <p:cNvSpPr/>
          <p:nvPr/>
        </p:nvSpPr>
        <p:spPr>
          <a:xfrm>
            <a:off x="1923706" y="5167414"/>
            <a:ext cx="8346884" cy="681568"/>
          </a:xfrm>
          <a:prstGeom prst="roundRect">
            <a:avLst/>
          </a:prstGeom>
          <a:solidFill>
            <a:srgbClr val="262262"/>
          </a:solidFill>
          <a:ln w="28575">
            <a:solidFill>
              <a:srgbClr val="C2D2E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b="1" dirty="0">
                <a:solidFill>
                  <a:schemeClr val="bg1"/>
                </a:solidFill>
                <a:latin typeface="Century Gothic" panose="020B0502020202020204" pitchFamily="34" charset="0"/>
                <a:ea typeface="Helvetica Neue" panose="02000503000000020004" pitchFamily="2" charset="0"/>
                <a:cs typeface="Arial" panose="020B0604020202020204" pitchFamily="34" charset="0"/>
              </a:rPr>
              <a:t>Challenge: </a:t>
            </a:r>
          </a:p>
          <a:p>
            <a:pPr algn="ctr"/>
            <a:r>
              <a:rPr lang="en-GB" sz="1000" dirty="0">
                <a:solidFill>
                  <a:schemeClr val="bg1"/>
                </a:solidFill>
                <a:latin typeface="Century Gothic" panose="020B0502020202020204" pitchFamily="34" charset="0"/>
                <a:ea typeface="Helvetica Neue" panose="02000503000000020004" pitchFamily="2" charset="0"/>
                <a:cs typeface="Arial" panose="020B0604020202020204" pitchFamily="34" charset="0"/>
              </a:rPr>
              <a:t>Did you know there were career opportunities in these sectors in Oxfordshire?</a:t>
            </a:r>
          </a:p>
        </p:txBody>
      </p:sp>
      <p:sp>
        <p:nvSpPr>
          <p:cNvPr id="19" name="TextBox 13">
            <a:extLst>
              <a:ext uri="{FF2B5EF4-FFF2-40B4-BE49-F238E27FC236}">
                <a16:creationId xmlns:a16="http://schemas.microsoft.com/office/drawing/2014/main" id="{06AF57B9-7D82-4D7C-A537-B3DFDFF1667D}"/>
              </a:ext>
            </a:extLst>
          </p:cNvPr>
          <p:cNvSpPr txBox="1"/>
          <p:nvPr/>
        </p:nvSpPr>
        <p:spPr>
          <a:xfrm>
            <a:off x="1188556" y="6342815"/>
            <a:ext cx="2698596" cy="246221"/>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1000" dirty="0">
                <a:latin typeface="Century Gothic" panose="020B0502020202020204" pitchFamily="34" charset="0"/>
                <a:ea typeface="Calibri" panose="020F0502020204030204" pitchFamily="34" charset="0"/>
                <a:cs typeface="Arial" panose="020B0604020202020204" pitchFamily="34" charset="0"/>
              </a:rPr>
              <a:t>©VotesforSchools The WOW Show 2021</a:t>
            </a:r>
          </a:p>
        </p:txBody>
      </p:sp>
      <p:pic>
        <p:nvPicPr>
          <p:cNvPr id="20" name="Picture 2" descr="Stethoscope icon">
            <a:extLst>
              <a:ext uri="{FF2B5EF4-FFF2-40B4-BE49-F238E27FC236}">
                <a16:creationId xmlns:a16="http://schemas.microsoft.com/office/drawing/2014/main" id="{B7AD10A3-219F-4731-A05F-638CC1EEBC0D}"/>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762038" y="3188461"/>
            <a:ext cx="710811" cy="710811"/>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4" descr="School Building icon">
            <a:extLst>
              <a:ext uri="{FF2B5EF4-FFF2-40B4-BE49-F238E27FC236}">
                <a16:creationId xmlns:a16="http://schemas.microsoft.com/office/drawing/2014/main" id="{3FD4F148-0806-4758-ACC8-36634A4C908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748395" y="4279613"/>
            <a:ext cx="710811" cy="710811"/>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Biomass icon">
            <a:extLst>
              <a:ext uri="{FF2B5EF4-FFF2-40B4-BE49-F238E27FC236}">
                <a16:creationId xmlns:a16="http://schemas.microsoft.com/office/drawing/2014/main" id="{C0225ACD-1C38-4393-95D0-EA90B55B100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02803" y="2195416"/>
            <a:ext cx="710811" cy="710811"/>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4" descr="Eco Fuel icon">
            <a:extLst>
              <a:ext uri="{FF2B5EF4-FFF2-40B4-BE49-F238E27FC236}">
                <a16:creationId xmlns:a16="http://schemas.microsoft.com/office/drawing/2014/main" id="{1AACB36F-D1B2-49E3-99CB-557F5F759DB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27999" y="2195416"/>
            <a:ext cx="710811" cy="710811"/>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6" descr="Car Production icon">
            <a:extLst>
              <a:ext uri="{FF2B5EF4-FFF2-40B4-BE49-F238E27FC236}">
                <a16:creationId xmlns:a16="http://schemas.microsoft.com/office/drawing/2014/main" id="{B8000E8A-6DAA-41D1-9DBE-9FE2D445BD5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flipH="1">
            <a:off x="9659798" y="3188461"/>
            <a:ext cx="710811" cy="710811"/>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8" descr="Space Shuttle icon">
            <a:extLst>
              <a:ext uri="{FF2B5EF4-FFF2-40B4-BE49-F238E27FC236}">
                <a16:creationId xmlns:a16="http://schemas.microsoft.com/office/drawing/2014/main" id="{CD9F43A0-CB7B-498F-8DA7-76DFCAD3392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53197" y="2195416"/>
            <a:ext cx="710811" cy="710811"/>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12" descr="Structural icon">
            <a:extLst>
              <a:ext uri="{FF2B5EF4-FFF2-40B4-BE49-F238E27FC236}">
                <a16:creationId xmlns:a16="http://schemas.microsoft.com/office/drawing/2014/main" id="{0FC180AE-5AE7-412B-B2BD-311CC7D1232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909954" y="3188461"/>
            <a:ext cx="710811" cy="710811"/>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16" descr="Game Controller icon">
            <a:extLst>
              <a:ext uri="{FF2B5EF4-FFF2-40B4-BE49-F238E27FC236}">
                <a16:creationId xmlns:a16="http://schemas.microsoft.com/office/drawing/2014/main" id="{5FF55508-FB9D-49EB-BFF1-F123D75F3F0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625705" y="4279613"/>
            <a:ext cx="710811" cy="710811"/>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8" descr="Documentary icon">
            <a:extLst>
              <a:ext uri="{FF2B5EF4-FFF2-40B4-BE49-F238E27FC236}">
                <a16:creationId xmlns:a16="http://schemas.microsoft.com/office/drawing/2014/main" id="{2E096304-8F0B-487A-885B-3EDBA7013AE6}"/>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502803" y="4279613"/>
            <a:ext cx="710811" cy="7108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3798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0-#ppt_w/2"/>
                                          </p:val>
                                        </p:tav>
                                        <p:tav tm="100000">
                                          <p:val>
                                            <p:strVal val="#ppt_x"/>
                                          </p:val>
                                        </p:tav>
                                      </p:tavLst>
                                    </p:anim>
                                    <p:anim calcmode="lin" valueType="num">
                                      <p:cBhvr additive="base">
                                        <p:cTn id="8" dur="500" fill="hold"/>
                                        <p:tgtEl>
                                          <p:spTgt spid="2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par>
                          <p:cTn id="13" fill="hold">
                            <p:stCondLst>
                              <p:cond delay="1000"/>
                            </p:stCondLst>
                            <p:childTnLst>
                              <p:par>
                                <p:cTn id="14" presetID="10" presetClass="entr" presetSubtype="0" fill="hold" nodeType="after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fade">
                                      <p:cBhvr>
                                        <p:cTn id="16" dur="500"/>
                                        <p:tgtEl>
                                          <p:spTgt spid="23"/>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childTnLst>
                          </p:cTn>
                        </p:par>
                        <p:par>
                          <p:cTn id="20" fill="hold">
                            <p:stCondLst>
                              <p:cond delay="1500"/>
                            </p:stCondLst>
                            <p:childTnLst>
                              <p:par>
                                <p:cTn id="21" presetID="10" presetClass="entr" presetSubtype="0" fill="hold" nodeType="after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fade">
                                      <p:cBhvr>
                                        <p:cTn id="23" dur="500"/>
                                        <p:tgtEl>
                                          <p:spTgt spid="22"/>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500"/>
                                        <p:tgtEl>
                                          <p:spTgt spid="14"/>
                                        </p:tgtEl>
                                      </p:cBhvr>
                                    </p:animEffect>
                                  </p:childTnLst>
                                </p:cTn>
                              </p:par>
                            </p:childTnLst>
                          </p:cTn>
                        </p:par>
                        <p:par>
                          <p:cTn id="27" fill="hold">
                            <p:stCondLst>
                              <p:cond delay="2000"/>
                            </p:stCondLst>
                            <p:childTnLst>
                              <p:par>
                                <p:cTn id="28" presetID="2" presetClass="entr" presetSubtype="2" fill="hold" nodeType="afterEffect">
                                  <p:stCondLst>
                                    <p:cond delay="0"/>
                                  </p:stCondLst>
                                  <p:childTnLst>
                                    <p:set>
                                      <p:cBhvr>
                                        <p:cTn id="29" dur="1" fill="hold">
                                          <p:stCondLst>
                                            <p:cond delay="0"/>
                                          </p:stCondLst>
                                        </p:cTn>
                                        <p:tgtEl>
                                          <p:spTgt spid="24"/>
                                        </p:tgtEl>
                                        <p:attrNameLst>
                                          <p:attrName>style.visibility</p:attrName>
                                        </p:attrNameLst>
                                      </p:cBhvr>
                                      <p:to>
                                        <p:strVal val="visible"/>
                                      </p:to>
                                    </p:set>
                                    <p:anim calcmode="lin" valueType="num">
                                      <p:cBhvr additive="base">
                                        <p:cTn id="30" dur="500" fill="hold"/>
                                        <p:tgtEl>
                                          <p:spTgt spid="24"/>
                                        </p:tgtEl>
                                        <p:attrNameLst>
                                          <p:attrName>ppt_x</p:attrName>
                                        </p:attrNameLst>
                                      </p:cBhvr>
                                      <p:tavLst>
                                        <p:tav tm="0">
                                          <p:val>
                                            <p:strVal val="1+#ppt_w/2"/>
                                          </p:val>
                                        </p:tav>
                                        <p:tav tm="100000">
                                          <p:val>
                                            <p:strVal val="#ppt_x"/>
                                          </p:val>
                                        </p:tav>
                                      </p:tavLst>
                                    </p:anim>
                                    <p:anim calcmode="lin" valueType="num">
                                      <p:cBhvr additive="base">
                                        <p:cTn id="31" dur="500" fill="hold"/>
                                        <p:tgtEl>
                                          <p:spTgt spid="24"/>
                                        </p:tgtEl>
                                        <p:attrNameLst>
                                          <p:attrName>ppt_y</p:attrName>
                                        </p:attrNameLst>
                                      </p:cBhvr>
                                      <p:tavLst>
                                        <p:tav tm="0">
                                          <p:val>
                                            <p:strVal val="#ppt_y"/>
                                          </p:val>
                                        </p:tav>
                                        <p:tav tm="100000">
                                          <p:val>
                                            <p:strVal val="#ppt_y"/>
                                          </p:val>
                                        </p:tav>
                                      </p:tavLst>
                                    </p:anim>
                                  </p:childTnLst>
                                </p:cTn>
                              </p:par>
                            </p:childTnLst>
                          </p:cTn>
                        </p:par>
                        <p:par>
                          <p:cTn id="32" fill="hold">
                            <p:stCondLst>
                              <p:cond delay="2500"/>
                            </p:stCondLst>
                            <p:childTnLst>
                              <p:par>
                                <p:cTn id="33" presetID="10" presetClass="entr" presetSubtype="0" fill="hold" grpId="0" nodeType="after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500"/>
                                        <p:tgtEl>
                                          <p:spTgt spid="10"/>
                                        </p:tgtEl>
                                      </p:cBhvr>
                                    </p:animEffect>
                                  </p:childTnLst>
                                </p:cTn>
                              </p:par>
                            </p:childTnLst>
                          </p:cTn>
                        </p:par>
                        <p:par>
                          <p:cTn id="36" fill="hold">
                            <p:stCondLst>
                              <p:cond delay="3000"/>
                            </p:stCondLst>
                            <p:childTnLst>
                              <p:par>
                                <p:cTn id="37" presetID="10" presetClass="entr" presetSubtype="0" fill="hold" nodeType="after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fade">
                                      <p:cBhvr>
                                        <p:cTn id="39" dur="500"/>
                                        <p:tgtEl>
                                          <p:spTgt spid="20"/>
                                        </p:tgtEl>
                                      </p:cBhvr>
                                    </p:animEffect>
                                  </p:childTnLst>
                                </p:cTn>
                              </p:par>
                            </p:childTnLst>
                          </p:cTn>
                        </p:par>
                        <p:par>
                          <p:cTn id="40" fill="hold">
                            <p:stCondLst>
                              <p:cond delay="3500"/>
                            </p:stCondLst>
                            <p:childTnLst>
                              <p:par>
                                <p:cTn id="41" presetID="10" presetClass="entr" presetSubtype="0" fill="hold" grpId="0" nodeType="afterEffect">
                                  <p:stCondLst>
                                    <p:cond delay="0"/>
                                  </p:stCondLst>
                                  <p:childTnLst>
                                    <p:set>
                                      <p:cBhvr>
                                        <p:cTn id="42" dur="1" fill="hold">
                                          <p:stCondLst>
                                            <p:cond delay="0"/>
                                          </p:stCondLst>
                                        </p:cTn>
                                        <p:tgtEl>
                                          <p:spTgt spid="7"/>
                                        </p:tgtEl>
                                        <p:attrNameLst>
                                          <p:attrName>style.visibility</p:attrName>
                                        </p:attrNameLst>
                                      </p:cBhvr>
                                      <p:to>
                                        <p:strVal val="visible"/>
                                      </p:to>
                                    </p:set>
                                    <p:animEffect transition="in" filter="fade">
                                      <p:cBhvr>
                                        <p:cTn id="43" dur="500"/>
                                        <p:tgtEl>
                                          <p:spTgt spid="7"/>
                                        </p:tgtEl>
                                      </p:cBhvr>
                                    </p:animEffect>
                                  </p:childTnLst>
                                </p:cTn>
                              </p:par>
                            </p:childTnLst>
                          </p:cTn>
                        </p:par>
                        <p:par>
                          <p:cTn id="44" fill="hold">
                            <p:stCondLst>
                              <p:cond delay="4000"/>
                            </p:stCondLst>
                            <p:childTnLst>
                              <p:par>
                                <p:cTn id="45" presetID="10" presetClass="entr" presetSubtype="0" fill="hold" nodeType="afterEffect">
                                  <p:stCondLst>
                                    <p:cond delay="0"/>
                                  </p:stCondLst>
                                  <p:childTnLst>
                                    <p:set>
                                      <p:cBhvr>
                                        <p:cTn id="46" dur="1" fill="hold">
                                          <p:stCondLst>
                                            <p:cond delay="0"/>
                                          </p:stCondLst>
                                        </p:cTn>
                                        <p:tgtEl>
                                          <p:spTgt spid="26"/>
                                        </p:tgtEl>
                                        <p:attrNameLst>
                                          <p:attrName>style.visibility</p:attrName>
                                        </p:attrNameLst>
                                      </p:cBhvr>
                                      <p:to>
                                        <p:strVal val="visible"/>
                                      </p:to>
                                    </p:set>
                                    <p:animEffect transition="in" filter="fade">
                                      <p:cBhvr>
                                        <p:cTn id="47" dur="500"/>
                                        <p:tgtEl>
                                          <p:spTgt spid="26"/>
                                        </p:tgtEl>
                                      </p:cBhvr>
                                    </p:animEffect>
                                  </p:childTnLst>
                                </p:cTn>
                              </p:par>
                            </p:childTnLst>
                          </p:cTn>
                        </p:par>
                        <p:par>
                          <p:cTn id="48" fill="hold">
                            <p:stCondLst>
                              <p:cond delay="4500"/>
                            </p:stCondLst>
                            <p:childTnLst>
                              <p:par>
                                <p:cTn id="49" presetID="10" presetClass="entr" presetSubtype="0" fill="hold" grpId="0" nodeType="afterEffect">
                                  <p:stCondLst>
                                    <p:cond delay="0"/>
                                  </p:stCondLst>
                                  <p:childTnLst>
                                    <p:set>
                                      <p:cBhvr>
                                        <p:cTn id="50" dur="1" fill="hold">
                                          <p:stCondLst>
                                            <p:cond delay="0"/>
                                          </p:stCondLst>
                                        </p:cTn>
                                        <p:tgtEl>
                                          <p:spTgt spid="12"/>
                                        </p:tgtEl>
                                        <p:attrNameLst>
                                          <p:attrName>style.visibility</p:attrName>
                                        </p:attrNameLst>
                                      </p:cBhvr>
                                      <p:to>
                                        <p:strVal val="visible"/>
                                      </p:to>
                                    </p:set>
                                    <p:animEffect transition="in" filter="fade">
                                      <p:cBhvr>
                                        <p:cTn id="51" dur="500"/>
                                        <p:tgtEl>
                                          <p:spTgt spid="12"/>
                                        </p:tgtEl>
                                      </p:cBhvr>
                                    </p:animEffect>
                                  </p:childTnLst>
                                </p:cTn>
                              </p:par>
                            </p:childTnLst>
                          </p:cTn>
                        </p:par>
                        <p:par>
                          <p:cTn id="52" fill="hold">
                            <p:stCondLst>
                              <p:cond delay="5000"/>
                            </p:stCondLst>
                            <p:childTnLst>
                              <p:par>
                                <p:cTn id="53" presetID="2" presetClass="entr" presetSubtype="8" fill="hold" nodeType="afterEffect">
                                  <p:stCondLst>
                                    <p:cond delay="0"/>
                                  </p:stCondLst>
                                  <p:childTnLst>
                                    <p:set>
                                      <p:cBhvr>
                                        <p:cTn id="54" dur="1" fill="hold">
                                          <p:stCondLst>
                                            <p:cond delay="0"/>
                                          </p:stCondLst>
                                        </p:cTn>
                                        <p:tgtEl>
                                          <p:spTgt spid="21"/>
                                        </p:tgtEl>
                                        <p:attrNameLst>
                                          <p:attrName>style.visibility</p:attrName>
                                        </p:attrNameLst>
                                      </p:cBhvr>
                                      <p:to>
                                        <p:strVal val="visible"/>
                                      </p:to>
                                    </p:set>
                                    <p:anim calcmode="lin" valueType="num">
                                      <p:cBhvr additive="base">
                                        <p:cTn id="55" dur="500" fill="hold"/>
                                        <p:tgtEl>
                                          <p:spTgt spid="21"/>
                                        </p:tgtEl>
                                        <p:attrNameLst>
                                          <p:attrName>ppt_x</p:attrName>
                                        </p:attrNameLst>
                                      </p:cBhvr>
                                      <p:tavLst>
                                        <p:tav tm="0">
                                          <p:val>
                                            <p:strVal val="0-#ppt_w/2"/>
                                          </p:val>
                                        </p:tav>
                                        <p:tav tm="100000">
                                          <p:val>
                                            <p:strVal val="#ppt_x"/>
                                          </p:val>
                                        </p:tav>
                                      </p:tavLst>
                                    </p:anim>
                                    <p:anim calcmode="lin" valueType="num">
                                      <p:cBhvr additive="base">
                                        <p:cTn id="56" dur="500" fill="hold"/>
                                        <p:tgtEl>
                                          <p:spTgt spid="21"/>
                                        </p:tgtEl>
                                        <p:attrNameLst>
                                          <p:attrName>ppt_y</p:attrName>
                                        </p:attrNameLst>
                                      </p:cBhvr>
                                      <p:tavLst>
                                        <p:tav tm="0">
                                          <p:val>
                                            <p:strVal val="#ppt_y"/>
                                          </p:val>
                                        </p:tav>
                                        <p:tav tm="100000">
                                          <p:val>
                                            <p:strVal val="#ppt_y"/>
                                          </p:val>
                                        </p:tav>
                                      </p:tavLst>
                                    </p:anim>
                                  </p:childTnLst>
                                </p:cTn>
                              </p:par>
                            </p:childTnLst>
                          </p:cTn>
                        </p:par>
                        <p:par>
                          <p:cTn id="57" fill="hold">
                            <p:stCondLst>
                              <p:cond delay="5500"/>
                            </p:stCondLst>
                            <p:childTnLst>
                              <p:par>
                                <p:cTn id="58" presetID="10" presetClass="entr" presetSubtype="0" fill="hold" grpId="0" nodeType="afterEffect">
                                  <p:stCondLst>
                                    <p:cond delay="0"/>
                                  </p:stCondLst>
                                  <p:childTnLst>
                                    <p:set>
                                      <p:cBhvr>
                                        <p:cTn id="59" dur="1" fill="hold">
                                          <p:stCondLst>
                                            <p:cond delay="0"/>
                                          </p:stCondLst>
                                        </p:cTn>
                                        <p:tgtEl>
                                          <p:spTgt spid="11"/>
                                        </p:tgtEl>
                                        <p:attrNameLst>
                                          <p:attrName>style.visibility</p:attrName>
                                        </p:attrNameLst>
                                      </p:cBhvr>
                                      <p:to>
                                        <p:strVal val="visible"/>
                                      </p:to>
                                    </p:set>
                                    <p:animEffect transition="in" filter="fade">
                                      <p:cBhvr>
                                        <p:cTn id="60" dur="500"/>
                                        <p:tgtEl>
                                          <p:spTgt spid="11"/>
                                        </p:tgtEl>
                                      </p:cBhvr>
                                    </p:animEffect>
                                  </p:childTnLst>
                                </p:cTn>
                              </p:par>
                            </p:childTnLst>
                          </p:cTn>
                        </p:par>
                        <p:par>
                          <p:cTn id="61" fill="hold">
                            <p:stCondLst>
                              <p:cond delay="6000"/>
                            </p:stCondLst>
                            <p:childTnLst>
                              <p:par>
                                <p:cTn id="62" presetID="10" presetClass="entr" presetSubtype="0" fill="hold" nodeType="afterEffect">
                                  <p:stCondLst>
                                    <p:cond delay="0"/>
                                  </p:stCondLst>
                                  <p:childTnLst>
                                    <p:set>
                                      <p:cBhvr>
                                        <p:cTn id="63" dur="1" fill="hold">
                                          <p:stCondLst>
                                            <p:cond delay="0"/>
                                          </p:stCondLst>
                                        </p:cTn>
                                        <p:tgtEl>
                                          <p:spTgt spid="27"/>
                                        </p:tgtEl>
                                        <p:attrNameLst>
                                          <p:attrName>style.visibility</p:attrName>
                                        </p:attrNameLst>
                                      </p:cBhvr>
                                      <p:to>
                                        <p:strVal val="visible"/>
                                      </p:to>
                                    </p:set>
                                    <p:animEffect transition="in" filter="fade">
                                      <p:cBhvr>
                                        <p:cTn id="64" dur="500"/>
                                        <p:tgtEl>
                                          <p:spTgt spid="27"/>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8"/>
                                        </p:tgtEl>
                                        <p:attrNameLst>
                                          <p:attrName>style.visibility</p:attrName>
                                        </p:attrNameLst>
                                      </p:cBhvr>
                                      <p:to>
                                        <p:strVal val="visible"/>
                                      </p:to>
                                    </p:set>
                                    <p:animEffect transition="in" filter="fade">
                                      <p:cBhvr>
                                        <p:cTn id="67" dur="500"/>
                                        <p:tgtEl>
                                          <p:spTgt spid="8"/>
                                        </p:tgtEl>
                                      </p:cBhvr>
                                    </p:animEffect>
                                  </p:childTnLst>
                                </p:cTn>
                              </p:par>
                            </p:childTnLst>
                          </p:cTn>
                        </p:par>
                        <p:par>
                          <p:cTn id="68" fill="hold">
                            <p:stCondLst>
                              <p:cond delay="6500"/>
                            </p:stCondLst>
                            <p:childTnLst>
                              <p:par>
                                <p:cTn id="69" presetID="10" presetClass="entr" presetSubtype="0" fill="hold" nodeType="afterEffect">
                                  <p:stCondLst>
                                    <p:cond delay="0"/>
                                  </p:stCondLst>
                                  <p:childTnLst>
                                    <p:set>
                                      <p:cBhvr>
                                        <p:cTn id="70" dur="1" fill="hold">
                                          <p:stCondLst>
                                            <p:cond delay="0"/>
                                          </p:stCondLst>
                                        </p:cTn>
                                        <p:tgtEl>
                                          <p:spTgt spid="28"/>
                                        </p:tgtEl>
                                        <p:attrNameLst>
                                          <p:attrName>style.visibility</p:attrName>
                                        </p:attrNameLst>
                                      </p:cBhvr>
                                      <p:to>
                                        <p:strVal val="visible"/>
                                      </p:to>
                                    </p:set>
                                    <p:animEffect transition="in" filter="fade">
                                      <p:cBhvr>
                                        <p:cTn id="71" dur="500"/>
                                        <p:tgtEl>
                                          <p:spTgt spid="28"/>
                                        </p:tgtEl>
                                      </p:cBhvr>
                                    </p:animEffect>
                                  </p:childTnLst>
                                </p:cTn>
                              </p:par>
                              <p:par>
                                <p:cTn id="72" presetID="10" presetClass="entr" presetSubtype="0" fill="hold" grpId="0" nodeType="withEffect">
                                  <p:stCondLst>
                                    <p:cond delay="0"/>
                                  </p:stCondLst>
                                  <p:childTnLst>
                                    <p:set>
                                      <p:cBhvr>
                                        <p:cTn id="73" dur="1" fill="hold">
                                          <p:stCondLst>
                                            <p:cond delay="0"/>
                                          </p:stCondLst>
                                        </p:cTn>
                                        <p:tgtEl>
                                          <p:spTgt spid="17"/>
                                        </p:tgtEl>
                                        <p:attrNameLst>
                                          <p:attrName>style.visibility</p:attrName>
                                        </p:attrNameLst>
                                      </p:cBhvr>
                                      <p:to>
                                        <p:strVal val="visible"/>
                                      </p:to>
                                    </p:set>
                                    <p:animEffect transition="in" filter="fade">
                                      <p:cBhvr>
                                        <p:cTn id="74" dur="500"/>
                                        <p:tgtEl>
                                          <p:spTgt spid="17"/>
                                        </p:tgtEl>
                                      </p:cBhvr>
                                    </p:animEffect>
                                  </p:childTnLst>
                                </p:cTn>
                              </p:par>
                            </p:childTnLst>
                          </p:cTn>
                        </p:par>
                        <p:par>
                          <p:cTn id="75" fill="hold">
                            <p:stCondLst>
                              <p:cond delay="7000"/>
                            </p:stCondLst>
                            <p:childTnLst>
                              <p:par>
                                <p:cTn id="76" presetID="10" presetClass="entr" presetSubtype="0" fill="hold" grpId="0" nodeType="afterEffect">
                                  <p:stCondLst>
                                    <p:cond delay="0"/>
                                  </p:stCondLst>
                                  <p:childTnLst>
                                    <p:set>
                                      <p:cBhvr>
                                        <p:cTn id="77" dur="1" fill="hold">
                                          <p:stCondLst>
                                            <p:cond delay="0"/>
                                          </p:stCondLst>
                                        </p:cTn>
                                        <p:tgtEl>
                                          <p:spTgt spid="18"/>
                                        </p:tgtEl>
                                        <p:attrNameLst>
                                          <p:attrName>style.visibility</p:attrName>
                                        </p:attrNameLst>
                                      </p:cBhvr>
                                      <p:to>
                                        <p:strVal val="visible"/>
                                      </p:to>
                                    </p:set>
                                    <p:animEffect transition="in" filter="fade">
                                      <p:cBhvr>
                                        <p:cTn id="7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P spid="13" grpId="0" animBg="1"/>
      <p:bldP spid="14" grpId="0" animBg="1"/>
      <p:bldP spid="17" grpId="0" animBg="1"/>
      <p:bldP spid="1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Rounded Corners 27">
            <a:extLst>
              <a:ext uri="{FF2B5EF4-FFF2-40B4-BE49-F238E27FC236}">
                <a16:creationId xmlns:a16="http://schemas.microsoft.com/office/drawing/2014/main" id="{6C7ABD90-8357-4F96-A6D0-113040B25896}"/>
              </a:ext>
            </a:extLst>
          </p:cNvPr>
          <p:cNvSpPr/>
          <p:nvPr/>
        </p:nvSpPr>
        <p:spPr>
          <a:xfrm>
            <a:off x="4860012" y="3846093"/>
            <a:ext cx="2340000" cy="1202097"/>
          </a:xfrm>
          <a:prstGeom prst="roundRect">
            <a:avLst/>
          </a:prstGeom>
          <a:solidFill>
            <a:srgbClr val="B9DBF5"/>
          </a:solidFill>
          <a:ln w="28575">
            <a:solidFill>
              <a:srgbClr val="38BE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solidFill>
                  <a:schemeClr val="tx1"/>
                </a:solidFill>
                <a:latin typeface="Century Gothic" panose="020B0502020202020204" pitchFamily="34" charset="0"/>
                <a:ea typeface="Helvetica Neue" panose="02000503000000020004" pitchFamily="2" charset="0"/>
                <a:cs typeface="Arial" panose="020B0604020202020204" pitchFamily="34" charset="0"/>
              </a:rPr>
              <a:t>Hospitality, Leisure &amp; Tourism </a:t>
            </a:r>
          </a:p>
          <a:p>
            <a:pPr algn="ctr"/>
            <a:r>
              <a:rPr lang="en-GB" sz="1200" dirty="0">
                <a:solidFill>
                  <a:schemeClr val="tx1"/>
                </a:solidFill>
                <a:latin typeface="Century Gothic" panose="020B0502020202020204" pitchFamily="34" charset="0"/>
                <a:ea typeface="Helvetica Neue" panose="02000503000000020004" pitchFamily="2" charset="0"/>
                <a:cs typeface="Arial" panose="020B0604020202020204" pitchFamily="34" charset="0"/>
              </a:rPr>
              <a:t>Oxfordshire has thousands of visitors from all over the world</a:t>
            </a:r>
          </a:p>
        </p:txBody>
      </p:sp>
      <p:sp>
        <p:nvSpPr>
          <p:cNvPr id="30" name="Rectangle: Rounded Corners 29">
            <a:extLst>
              <a:ext uri="{FF2B5EF4-FFF2-40B4-BE49-F238E27FC236}">
                <a16:creationId xmlns:a16="http://schemas.microsoft.com/office/drawing/2014/main" id="{145CBC8B-D9CD-4C08-9B7A-A4A537E34F6F}"/>
              </a:ext>
            </a:extLst>
          </p:cNvPr>
          <p:cNvSpPr/>
          <p:nvPr/>
        </p:nvSpPr>
        <p:spPr>
          <a:xfrm>
            <a:off x="4817765" y="1325692"/>
            <a:ext cx="2340000" cy="1202097"/>
          </a:xfrm>
          <a:prstGeom prst="roundRect">
            <a:avLst/>
          </a:prstGeom>
          <a:solidFill>
            <a:srgbClr val="B9DBF5"/>
          </a:solidFill>
          <a:ln w="28575">
            <a:solidFill>
              <a:srgbClr val="2622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en-GB" sz="1200" b="1" dirty="0">
                <a:solidFill>
                  <a:schemeClr val="tx1"/>
                </a:solidFill>
                <a:latin typeface="Century Gothic" panose="020B0502020202020204" pitchFamily="34" charset="0"/>
                <a:ea typeface="Helvetica Neue" panose="02000503000000020004" pitchFamily="2" charset="0"/>
                <a:cs typeface="Arial" panose="020B0604020202020204" pitchFamily="34" charset="0"/>
              </a:rPr>
              <a:t>Wholesale &amp; Retail</a:t>
            </a:r>
          </a:p>
          <a:p>
            <a:pPr algn="ctr"/>
            <a:r>
              <a:rPr lang="en-GB" sz="1200" dirty="0">
                <a:solidFill>
                  <a:schemeClr val="tx1"/>
                </a:solidFill>
                <a:latin typeface="Century Gothic" panose="020B0502020202020204" pitchFamily="34" charset="0"/>
                <a:ea typeface="Helvetica Neue" panose="02000503000000020004" pitchFamily="2" charset="0"/>
                <a:cs typeface="Arial" panose="020B0604020202020204" pitchFamily="34" charset="0"/>
              </a:rPr>
              <a:t>There are thousands of retail roles with large &amp; small retailers</a:t>
            </a:r>
          </a:p>
        </p:txBody>
      </p:sp>
      <p:sp>
        <p:nvSpPr>
          <p:cNvPr id="37" name="Rectangle: Rounded Corners 36">
            <a:extLst>
              <a:ext uri="{FF2B5EF4-FFF2-40B4-BE49-F238E27FC236}">
                <a16:creationId xmlns:a16="http://schemas.microsoft.com/office/drawing/2014/main" id="{74A13109-CFE7-47AC-AD8E-1C2A7004FF58}"/>
              </a:ext>
            </a:extLst>
          </p:cNvPr>
          <p:cNvSpPr/>
          <p:nvPr/>
        </p:nvSpPr>
        <p:spPr>
          <a:xfrm>
            <a:off x="7920540" y="3845574"/>
            <a:ext cx="2340000" cy="1202097"/>
          </a:xfrm>
          <a:prstGeom prst="roundRect">
            <a:avLst/>
          </a:prstGeom>
          <a:solidFill>
            <a:srgbClr val="B9DBF5"/>
          </a:solidFill>
          <a:ln w="28575">
            <a:solidFill>
              <a:srgbClr val="2622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solidFill>
                  <a:schemeClr val="tx1"/>
                </a:solidFill>
                <a:latin typeface="Century Gothic" panose="020B0502020202020204" pitchFamily="34" charset="0"/>
                <a:ea typeface="Helvetica Neue" panose="02000503000000020004" pitchFamily="2" charset="0"/>
                <a:cs typeface="Arial" panose="020B0604020202020204" pitchFamily="34" charset="0"/>
              </a:rPr>
              <a:t>Charity Sector</a:t>
            </a:r>
          </a:p>
          <a:p>
            <a:pPr algn="ctr"/>
            <a:r>
              <a:rPr lang="en-GB" sz="1200" dirty="0">
                <a:solidFill>
                  <a:schemeClr val="tx1"/>
                </a:solidFill>
                <a:latin typeface="Century Gothic" panose="020B0502020202020204" pitchFamily="34" charset="0"/>
                <a:ea typeface="Helvetica Neue" panose="02000503000000020004" pitchFamily="2" charset="0"/>
                <a:cs typeface="Arial" panose="020B0604020202020204" pitchFamily="34" charset="0"/>
              </a:rPr>
              <a:t>There are many sectors that have opportunities for experience</a:t>
            </a:r>
          </a:p>
        </p:txBody>
      </p:sp>
      <p:sp>
        <p:nvSpPr>
          <p:cNvPr id="46" name="Rectangle: Rounded Corners 45">
            <a:extLst>
              <a:ext uri="{FF2B5EF4-FFF2-40B4-BE49-F238E27FC236}">
                <a16:creationId xmlns:a16="http://schemas.microsoft.com/office/drawing/2014/main" id="{377E292D-FEA0-457B-B98E-74D626F747DF}"/>
              </a:ext>
            </a:extLst>
          </p:cNvPr>
          <p:cNvSpPr/>
          <p:nvPr/>
        </p:nvSpPr>
        <p:spPr>
          <a:xfrm>
            <a:off x="1799484" y="3845574"/>
            <a:ext cx="2340000" cy="1202097"/>
          </a:xfrm>
          <a:prstGeom prst="roundRect">
            <a:avLst/>
          </a:prstGeom>
          <a:solidFill>
            <a:srgbClr val="B9DBF5"/>
          </a:solidFill>
          <a:ln w="28575">
            <a:solidFill>
              <a:srgbClr val="2622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en-GB" sz="1200" b="1" dirty="0">
                <a:solidFill>
                  <a:schemeClr val="tx1"/>
                </a:solidFill>
                <a:latin typeface="Century Gothic" panose="020B0502020202020204" pitchFamily="34" charset="0"/>
                <a:ea typeface="Helvetica Neue" panose="02000503000000020004" pitchFamily="2" charset="0"/>
                <a:cs typeface="Arial" panose="020B0604020202020204" pitchFamily="34" charset="0"/>
              </a:rPr>
              <a:t>The Public Sector</a:t>
            </a:r>
          </a:p>
          <a:p>
            <a:pPr algn="ctr"/>
            <a:r>
              <a:rPr lang="en-GB" sz="1200" dirty="0">
                <a:solidFill>
                  <a:schemeClr val="tx1"/>
                </a:solidFill>
                <a:latin typeface="Century Gothic" panose="020B0502020202020204" pitchFamily="34" charset="0"/>
                <a:ea typeface="Helvetica Neue" panose="02000503000000020004" pitchFamily="2" charset="0"/>
                <a:cs typeface="Arial" panose="020B0604020202020204" pitchFamily="34" charset="0"/>
              </a:rPr>
              <a:t>Oxfordshire County Council have 1,300 staff in a variety of roles</a:t>
            </a:r>
          </a:p>
        </p:txBody>
      </p:sp>
      <p:sp>
        <p:nvSpPr>
          <p:cNvPr id="47" name="Rectangle: Rounded Corners 46">
            <a:extLst>
              <a:ext uri="{FF2B5EF4-FFF2-40B4-BE49-F238E27FC236}">
                <a16:creationId xmlns:a16="http://schemas.microsoft.com/office/drawing/2014/main" id="{A1475F2B-BF36-48F5-BF5B-0B5208F255A4}"/>
              </a:ext>
            </a:extLst>
          </p:cNvPr>
          <p:cNvSpPr/>
          <p:nvPr/>
        </p:nvSpPr>
        <p:spPr>
          <a:xfrm>
            <a:off x="1799484" y="1345999"/>
            <a:ext cx="2340000" cy="1202097"/>
          </a:xfrm>
          <a:prstGeom prst="roundRect">
            <a:avLst/>
          </a:prstGeom>
          <a:solidFill>
            <a:srgbClr val="B9DBF5"/>
          </a:solidFill>
          <a:ln w="28575">
            <a:solidFill>
              <a:srgbClr val="38BE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en-GB" sz="1200" b="1" dirty="0">
                <a:solidFill>
                  <a:schemeClr val="tx1"/>
                </a:solidFill>
                <a:latin typeface="Century Gothic" panose="020B0502020202020204" pitchFamily="34" charset="0"/>
                <a:ea typeface="Helvetica Neue" panose="02000503000000020004" pitchFamily="2" charset="0"/>
                <a:cs typeface="Arial" panose="020B0604020202020204" pitchFamily="34" charset="0"/>
              </a:rPr>
              <a:t>Digital Technology</a:t>
            </a:r>
          </a:p>
          <a:p>
            <a:pPr algn="ctr"/>
            <a:r>
              <a:rPr lang="en-GB" sz="1200" dirty="0">
                <a:solidFill>
                  <a:schemeClr val="tx1"/>
                </a:solidFill>
                <a:latin typeface="Century Gothic" panose="020B0502020202020204" pitchFamily="34" charset="0"/>
                <a:ea typeface="Helvetica Neue" panose="02000503000000020004" pitchFamily="2" charset="0"/>
                <a:cs typeface="Arial" panose="020B0604020202020204" pitchFamily="34" charset="0"/>
              </a:rPr>
              <a:t>With almost everyone using technology, this sector is always growing</a:t>
            </a:r>
          </a:p>
        </p:txBody>
      </p:sp>
      <p:sp>
        <p:nvSpPr>
          <p:cNvPr id="48" name="Rectangle: Rounded Corners 47">
            <a:extLst>
              <a:ext uri="{FF2B5EF4-FFF2-40B4-BE49-F238E27FC236}">
                <a16:creationId xmlns:a16="http://schemas.microsoft.com/office/drawing/2014/main" id="{27B10F05-6FB9-42B2-97A9-46F6FBDECB4E}"/>
              </a:ext>
            </a:extLst>
          </p:cNvPr>
          <p:cNvSpPr/>
          <p:nvPr/>
        </p:nvSpPr>
        <p:spPr>
          <a:xfrm>
            <a:off x="7920540" y="1325692"/>
            <a:ext cx="2340000" cy="1202097"/>
          </a:xfrm>
          <a:prstGeom prst="roundRect">
            <a:avLst/>
          </a:prstGeom>
          <a:solidFill>
            <a:srgbClr val="B9DBF5"/>
          </a:solidFill>
          <a:ln w="28575">
            <a:solidFill>
              <a:srgbClr val="38BE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solidFill>
                  <a:schemeClr val="tx1"/>
                </a:solidFill>
                <a:latin typeface="Century Gothic" panose="020B0502020202020204" pitchFamily="34" charset="0"/>
                <a:ea typeface="Helvetica Neue" panose="02000503000000020004" pitchFamily="2" charset="0"/>
                <a:cs typeface="Arial" panose="020B0604020202020204" pitchFamily="34" charset="0"/>
              </a:rPr>
              <a:t>Financial &amp; Professional Services</a:t>
            </a:r>
          </a:p>
          <a:p>
            <a:pPr algn="ctr"/>
            <a:r>
              <a:rPr lang="en-GB" sz="1200" dirty="0">
                <a:solidFill>
                  <a:schemeClr val="tx1"/>
                </a:solidFill>
                <a:latin typeface="Century Gothic" panose="020B0502020202020204" pitchFamily="34" charset="0"/>
                <a:ea typeface="Helvetica Neue" panose="02000503000000020004" pitchFamily="2" charset="0"/>
                <a:cs typeface="Arial" panose="020B0604020202020204" pitchFamily="34" charset="0"/>
              </a:rPr>
              <a:t>All businesses need financial advice &amp; support and legal advice</a:t>
            </a:r>
          </a:p>
        </p:txBody>
      </p:sp>
      <p:sp>
        <p:nvSpPr>
          <p:cNvPr id="53" name="TextBox 13">
            <a:extLst>
              <a:ext uri="{FF2B5EF4-FFF2-40B4-BE49-F238E27FC236}">
                <a16:creationId xmlns:a16="http://schemas.microsoft.com/office/drawing/2014/main" id="{098092F3-39E6-4F2F-92FC-36FC9550C685}"/>
              </a:ext>
            </a:extLst>
          </p:cNvPr>
          <p:cNvSpPr txBox="1"/>
          <p:nvPr/>
        </p:nvSpPr>
        <p:spPr>
          <a:xfrm>
            <a:off x="1524000" y="6642556"/>
            <a:ext cx="2698596" cy="215444"/>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800" dirty="0">
                <a:latin typeface="Century Gothic" panose="020B0502020202020204" pitchFamily="34" charset="0"/>
                <a:ea typeface="Calibri" panose="020F0502020204030204" pitchFamily="34" charset="0"/>
                <a:cs typeface="Arial" panose="020B0604020202020204" pitchFamily="34" charset="0"/>
              </a:rPr>
              <a:t>©VotesforSchools The WOW Show 2021</a:t>
            </a:r>
          </a:p>
        </p:txBody>
      </p:sp>
      <p:sp>
        <p:nvSpPr>
          <p:cNvPr id="35" name="Rectangle: Rounded Corners 34">
            <a:extLst>
              <a:ext uri="{FF2B5EF4-FFF2-40B4-BE49-F238E27FC236}">
                <a16:creationId xmlns:a16="http://schemas.microsoft.com/office/drawing/2014/main" id="{855BCB2E-538F-47FD-9E0E-D541A03781C6}"/>
              </a:ext>
            </a:extLst>
          </p:cNvPr>
          <p:cNvSpPr/>
          <p:nvPr/>
        </p:nvSpPr>
        <p:spPr>
          <a:xfrm>
            <a:off x="1799484" y="5263625"/>
            <a:ext cx="8467711" cy="574861"/>
          </a:xfrm>
          <a:prstGeom prst="roundRect">
            <a:avLst/>
          </a:prstGeom>
          <a:solidFill>
            <a:srgbClr val="262262"/>
          </a:solidFill>
          <a:ln w="28575">
            <a:solidFill>
              <a:srgbClr val="C2D2E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chemeClr val="bg1"/>
                </a:solidFill>
                <a:latin typeface="Century Gothic" panose="020B0502020202020204" pitchFamily="34" charset="0"/>
                <a:ea typeface="Helvetica Neue" panose="02000503000000020004" pitchFamily="2" charset="0"/>
                <a:cs typeface="Arial" panose="020B0604020202020204" pitchFamily="34" charset="0"/>
              </a:rPr>
              <a:t>There are so many </a:t>
            </a:r>
            <a:r>
              <a:rPr lang="en-GB" sz="1400" b="1" dirty="0">
                <a:solidFill>
                  <a:schemeClr val="bg1"/>
                </a:solidFill>
                <a:latin typeface="Century Gothic" panose="020B0502020202020204" pitchFamily="34" charset="0"/>
                <a:ea typeface="Helvetica Neue" panose="02000503000000020004" pitchFamily="2" charset="0"/>
                <a:cs typeface="Arial" panose="020B0604020202020204" pitchFamily="34" charset="0"/>
              </a:rPr>
              <a:t>opportunities</a:t>
            </a:r>
            <a:r>
              <a:rPr lang="en-GB" sz="1400" dirty="0">
                <a:solidFill>
                  <a:schemeClr val="bg1"/>
                </a:solidFill>
                <a:latin typeface="Century Gothic" panose="020B0502020202020204" pitchFamily="34" charset="0"/>
                <a:ea typeface="Helvetica Neue" panose="02000503000000020004" pitchFamily="2" charset="0"/>
                <a:cs typeface="Arial" panose="020B0604020202020204" pitchFamily="34" charset="0"/>
              </a:rPr>
              <a:t> </a:t>
            </a:r>
            <a:r>
              <a:rPr lang="en-GB" sz="1400" b="1" dirty="0">
                <a:solidFill>
                  <a:schemeClr val="bg1"/>
                </a:solidFill>
                <a:latin typeface="Century Gothic" panose="020B0502020202020204" pitchFamily="34" charset="0"/>
                <a:ea typeface="Helvetica Neue" panose="02000503000000020004" pitchFamily="2" charset="0"/>
                <a:cs typeface="Arial" panose="020B0604020202020204" pitchFamily="34" charset="0"/>
              </a:rPr>
              <a:t>in Oxfordshire</a:t>
            </a:r>
            <a:r>
              <a:rPr lang="en-GB" sz="1400" dirty="0">
                <a:solidFill>
                  <a:schemeClr val="bg1"/>
                </a:solidFill>
                <a:latin typeface="Century Gothic" panose="020B0502020202020204" pitchFamily="34" charset="0"/>
                <a:ea typeface="Helvetica Neue" panose="02000503000000020004" pitchFamily="2" charset="0"/>
                <a:cs typeface="Arial" panose="020B0604020202020204" pitchFamily="34" charset="0"/>
              </a:rPr>
              <a:t>, so why not </a:t>
            </a:r>
            <a:r>
              <a:rPr lang="en-GB" sz="1400" b="1" dirty="0">
                <a:solidFill>
                  <a:schemeClr val="bg1"/>
                </a:solidFill>
                <a:latin typeface="Century Gothic" panose="020B0502020202020204" pitchFamily="34" charset="0"/>
                <a:ea typeface="Helvetica Neue" panose="02000503000000020004" pitchFamily="2" charset="0"/>
                <a:cs typeface="Arial" panose="020B0604020202020204" pitchFamily="34" charset="0"/>
              </a:rPr>
              <a:t>take inspiration </a:t>
            </a:r>
            <a:r>
              <a:rPr lang="en-GB" sz="1400" dirty="0">
                <a:solidFill>
                  <a:schemeClr val="bg1"/>
                </a:solidFill>
                <a:latin typeface="Century Gothic" panose="020B0502020202020204" pitchFamily="34" charset="0"/>
                <a:ea typeface="Helvetica Neue" panose="02000503000000020004" pitchFamily="2" charset="0"/>
                <a:cs typeface="Arial" panose="020B0604020202020204" pitchFamily="34" charset="0"/>
              </a:rPr>
              <a:t>from</a:t>
            </a:r>
            <a:r>
              <a:rPr lang="en-GB" sz="1400" b="1" dirty="0">
                <a:solidFill>
                  <a:schemeClr val="bg1"/>
                </a:solidFill>
                <a:latin typeface="Century Gothic" panose="020B0502020202020204" pitchFamily="34" charset="0"/>
                <a:ea typeface="Helvetica Neue" panose="02000503000000020004" pitchFamily="2" charset="0"/>
                <a:cs typeface="Arial" panose="020B0604020202020204" pitchFamily="34" charset="0"/>
              </a:rPr>
              <a:t> closer to home?</a:t>
            </a:r>
          </a:p>
        </p:txBody>
      </p:sp>
      <p:pic>
        <p:nvPicPr>
          <p:cNvPr id="1028" name="Picture 4" descr="Laptop icon">
            <a:extLst>
              <a:ext uri="{FF2B5EF4-FFF2-40B4-BE49-F238E27FC236}">
                <a16:creationId xmlns:a16="http://schemas.microsoft.com/office/drawing/2014/main" id="{7A6F3BF0-4088-4625-BA23-87697ADD33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36465" y="2716163"/>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Shopaholic icon">
            <a:extLst>
              <a:ext uri="{FF2B5EF4-FFF2-40B4-BE49-F238E27FC236}">
                <a16:creationId xmlns:a16="http://schemas.microsoft.com/office/drawing/2014/main" id="{DC90CB26-8318-48DC-9551-5D60B0C6B53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71048" y="2716163"/>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Paper Money icon">
            <a:extLst>
              <a:ext uri="{FF2B5EF4-FFF2-40B4-BE49-F238E27FC236}">
                <a16:creationId xmlns:a16="http://schemas.microsoft.com/office/drawing/2014/main" id="{A02224AF-6783-42D1-8895-5C9D3D0BE70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05632" y="2716163"/>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Passport With Visa icon">
            <a:extLst>
              <a:ext uri="{FF2B5EF4-FFF2-40B4-BE49-F238E27FC236}">
                <a16:creationId xmlns:a16="http://schemas.microsoft.com/office/drawing/2014/main" id="{59F8A44C-00C2-432C-AE00-8D669688F7D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40216" y="2716163"/>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Dining icon">
            <a:extLst>
              <a:ext uri="{FF2B5EF4-FFF2-40B4-BE49-F238E27FC236}">
                <a16:creationId xmlns:a16="http://schemas.microsoft.com/office/drawing/2014/main" id="{CA1DCA9F-73B2-466C-BB7E-23873732788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974799" y="2716163"/>
            <a:ext cx="914400" cy="9144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3CA74939-76B0-4358-A0F8-CD4CE250A35D}"/>
              </a:ext>
            </a:extLst>
          </p:cNvPr>
          <p:cNvSpPr>
            <a:spLocks noGrp="1"/>
          </p:cNvSpPr>
          <p:nvPr>
            <p:ph type="title"/>
          </p:nvPr>
        </p:nvSpPr>
        <p:spPr/>
        <p:txBody>
          <a:bodyPr/>
          <a:lstStyle/>
          <a:p>
            <a:r>
              <a:rPr lang="en-GB" dirty="0"/>
              <a:t>Opportunities within Oxfordshire</a:t>
            </a:r>
          </a:p>
        </p:txBody>
      </p:sp>
    </p:spTree>
    <p:extLst>
      <p:ext uri="{BB962C8B-B14F-4D97-AF65-F5344CB8AC3E}">
        <p14:creationId xmlns:p14="http://schemas.microsoft.com/office/powerpoint/2010/main" val="21425174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fade">
                                      <p:cBhvr>
                                        <p:cTn id="7" dur="500"/>
                                        <p:tgtEl>
                                          <p:spTgt spid="4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0"/>
                                        </p:tgtEl>
                                        <p:attrNameLst>
                                          <p:attrName>style.visibility</p:attrName>
                                        </p:attrNameLst>
                                      </p:cBhvr>
                                      <p:to>
                                        <p:strVal val="visible"/>
                                      </p:to>
                                    </p:set>
                                    <p:animEffect transition="in" filter="fade">
                                      <p:cBhvr>
                                        <p:cTn id="11" dur="500"/>
                                        <p:tgtEl>
                                          <p:spTgt spid="30"/>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48"/>
                                        </p:tgtEl>
                                        <p:attrNameLst>
                                          <p:attrName>style.visibility</p:attrName>
                                        </p:attrNameLst>
                                      </p:cBhvr>
                                      <p:to>
                                        <p:strVal val="visible"/>
                                      </p:to>
                                    </p:set>
                                    <p:animEffect transition="in" filter="fade">
                                      <p:cBhvr>
                                        <p:cTn id="15" dur="500"/>
                                        <p:tgtEl>
                                          <p:spTgt spid="48"/>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37"/>
                                        </p:tgtEl>
                                        <p:attrNameLst>
                                          <p:attrName>style.visibility</p:attrName>
                                        </p:attrNameLst>
                                      </p:cBhvr>
                                      <p:to>
                                        <p:strVal val="visible"/>
                                      </p:to>
                                    </p:set>
                                    <p:animEffect transition="in" filter="fade">
                                      <p:cBhvr>
                                        <p:cTn id="19" dur="500"/>
                                        <p:tgtEl>
                                          <p:spTgt spid="37"/>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fade">
                                      <p:cBhvr>
                                        <p:cTn id="23" dur="500"/>
                                        <p:tgtEl>
                                          <p:spTgt spid="28"/>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46"/>
                                        </p:tgtEl>
                                        <p:attrNameLst>
                                          <p:attrName>style.visibility</p:attrName>
                                        </p:attrNameLst>
                                      </p:cBhvr>
                                      <p:to>
                                        <p:strVal val="visible"/>
                                      </p:to>
                                    </p:set>
                                    <p:animEffect transition="in" filter="fade">
                                      <p:cBhvr>
                                        <p:cTn id="27" dur="500"/>
                                        <p:tgtEl>
                                          <p:spTgt spid="46"/>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35"/>
                                        </p:tgtEl>
                                        <p:attrNameLst>
                                          <p:attrName>style.visibility</p:attrName>
                                        </p:attrNameLst>
                                      </p:cBhvr>
                                      <p:to>
                                        <p:strVal val="visible"/>
                                      </p:to>
                                    </p:set>
                                    <p:animEffect transition="in" filter="fade">
                                      <p:cBhvr>
                                        <p:cTn id="31"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30" grpId="0" animBg="1"/>
      <p:bldP spid="37" grpId="0" animBg="1"/>
      <p:bldP spid="46" grpId="0" animBg="1"/>
      <p:bldP spid="47" grpId="0" animBg="1"/>
      <p:bldP spid="48" grpId="0" animBg="1"/>
      <p:bldP spid="3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4BB047-DB44-4766-AA84-729D84870F4F}"/>
              </a:ext>
            </a:extLst>
          </p:cNvPr>
          <p:cNvSpPr>
            <a:spLocks noGrp="1"/>
          </p:cNvSpPr>
          <p:nvPr>
            <p:ph type="title"/>
          </p:nvPr>
        </p:nvSpPr>
        <p:spPr/>
        <p:txBody>
          <a:bodyPr/>
          <a:lstStyle/>
          <a:p>
            <a:r>
              <a:rPr lang="en-GB"/>
              <a:t>Your Fabulous Future in Oxford</a:t>
            </a:r>
          </a:p>
        </p:txBody>
      </p:sp>
      <p:pic>
        <p:nvPicPr>
          <p:cNvPr id="6" name="Online Media 5" title="Your Fabulous Future in Oxfordshire">
            <a:hlinkClick r:id="" action="ppaction://media"/>
            <a:extLst>
              <a:ext uri="{FF2B5EF4-FFF2-40B4-BE49-F238E27FC236}">
                <a16:creationId xmlns:a16="http://schemas.microsoft.com/office/drawing/2014/main" id="{13CAF9EA-EBF6-4AAD-9E7D-B2B826C1DDDA}"/>
              </a:ext>
            </a:extLst>
          </p:cNvPr>
          <p:cNvPicPr>
            <a:picLocks noGrp="1" noRot="1" noChangeAspect="1"/>
          </p:cNvPicPr>
          <p:nvPr>
            <p:ph idx="1"/>
            <a:videoFile r:link="rId1"/>
          </p:nvPr>
        </p:nvPicPr>
        <p:blipFill>
          <a:blip r:embed="rId5"/>
          <a:stretch>
            <a:fillRect/>
          </a:stretch>
        </p:blipFill>
        <p:spPr>
          <a:xfrm>
            <a:off x="574711" y="1686532"/>
            <a:ext cx="5234343" cy="2957558"/>
          </a:xfrm>
          <a:prstGeom prst="rect">
            <a:avLst/>
          </a:prstGeom>
        </p:spPr>
      </p:pic>
      <p:sp>
        <p:nvSpPr>
          <p:cNvPr id="4" name="Footer Placeholder 3">
            <a:extLst>
              <a:ext uri="{FF2B5EF4-FFF2-40B4-BE49-F238E27FC236}">
                <a16:creationId xmlns:a16="http://schemas.microsoft.com/office/drawing/2014/main" id="{7F568A4F-8708-48E5-898B-6E289666B5EC}"/>
              </a:ext>
            </a:extLst>
          </p:cNvPr>
          <p:cNvSpPr>
            <a:spLocks noGrp="1"/>
          </p:cNvSpPr>
          <p:nvPr>
            <p:ph type="ftr" sz="quarter" idx="10"/>
          </p:nvPr>
        </p:nvSpPr>
        <p:spPr/>
        <p:txBody>
          <a:bodyPr/>
          <a:lstStyle/>
          <a:p>
            <a:pPr>
              <a:defRPr/>
            </a:pPr>
            <a:r>
              <a:rPr lang="en-US" dirty="0"/>
              <a:t>oxlepskills.co.uk</a:t>
            </a:r>
          </a:p>
        </p:txBody>
      </p:sp>
      <p:sp>
        <p:nvSpPr>
          <p:cNvPr id="5" name="Slide Number Placeholder 4">
            <a:extLst>
              <a:ext uri="{FF2B5EF4-FFF2-40B4-BE49-F238E27FC236}">
                <a16:creationId xmlns:a16="http://schemas.microsoft.com/office/drawing/2014/main" id="{741BE580-6AA6-44E1-AA36-B69C6FF3BA3E}"/>
              </a:ext>
            </a:extLst>
          </p:cNvPr>
          <p:cNvSpPr>
            <a:spLocks noGrp="1"/>
          </p:cNvSpPr>
          <p:nvPr>
            <p:ph type="sldNum" sz="quarter" idx="11"/>
          </p:nvPr>
        </p:nvSpPr>
        <p:spPr/>
        <p:txBody>
          <a:bodyPr/>
          <a:lstStyle/>
          <a:p>
            <a:pPr>
              <a:defRPr/>
            </a:pPr>
            <a:fld id="{F6C9504F-00AE-B347-B803-4CA7E8E012D3}" type="slidenum">
              <a:rPr lang="en-US" smtClean="0"/>
              <a:pPr>
                <a:defRPr/>
              </a:pPr>
              <a:t>9</a:t>
            </a:fld>
            <a:endParaRPr lang="en-US"/>
          </a:p>
        </p:txBody>
      </p:sp>
      <p:pic>
        <p:nvPicPr>
          <p:cNvPr id="7" name="Online Media 2" title="What's in a Building?">
            <a:hlinkClick r:id="" action="ppaction://media"/>
            <a:extLst>
              <a:ext uri="{FF2B5EF4-FFF2-40B4-BE49-F238E27FC236}">
                <a16:creationId xmlns:a16="http://schemas.microsoft.com/office/drawing/2014/main" id="{2227A695-1A82-426D-851C-DE6DEBA66F34}"/>
              </a:ext>
            </a:extLst>
          </p:cNvPr>
          <p:cNvPicPr>
            <a:picLocks noRot="1" noChangeAspect="1"/>
          </p:cNvPicPr>
          <p:nvPr>
            <a:videoFile r:link="rId2"/>
          </p:nvPr>
        </p:nvPicPr>
        <p:blipFill>
          <a:blip r:embed="rId6"/>
          <a:stretch>
            <a:fillRect/>
          </a:stretch>
        </p:blipFill>
        <p:spPr>
          <a:xfrm>
            <a:off x="6382947" y="1670772"/>
            <a:ext cx="5262509" cy="2973318"/>
          </a:xfrm>
          <a:prstGeom prst="rect">
            <a:avLst/>
          </a:prstGeom>
        </p:spPr>
      </p:pic>
      <p:sp>
        <p:nvSpPr>
          <p:cNvPr id="3" name="TextBox 2">
            <a:extLst>
              <a:ext uri="{FF2B5EF4-FFF2-40B4-BE49-F238E27FC236}">
                <a16:creationId xmlns:a16="http://schemas.microsoft.com/office/drawing/2014/main" id="{5AFE38B4-E9AD-44C3-B9E7-AC63D2A2A5C0}"/>
              </a:ext>
            </a:extLst>
          </p:cNvPr>
          <p:cNvSpPr txBox="1"/>
          <p:nvPr/>
        </p:nvSpPr>
        <p:spPr>
          <a:xfrm>
            <a:off x="574711" y="4920792"/>
            <a:ext cx="5234096" cy="646331"/>
          </a:xfrm>
          <a:prstGeom prst="rect">
            <a:avLst/>
          </a:prstGeom>
          <a:noFill/>
        </p:spPr>
        <p:txBody>
          <a:bodyPr wrap="square" rtlCol="0">
            <a:spAutoFit/>
          </a:bodyPr>
          <a:lstStyle/>
          <a:p>
            <a:r>
              <a:rPr lang="en-GB" dirty="0">
                <a:solidFill>
                  <a:srgbClr val="0F0F0F"/>
                </a:solidFill>
                <a:latin typeface="Roboto" panose="02000000000000000000" pitchFamily="2" charset="0"/>
              </a:rPr>
              <a:t>A</a:t>
            </a:r>
            <a:r>
              <a:rPr lang="en-GB" b="0" i="0" dirty="0">
                <a:solidFill>
                  <a:srgbClr val="0F0F0F"/>
                </a:solidFill>
                <a:effectLst/>
                <a:latin typeface="Roboto" panose="02000000000000000000" pitchFamily="2" charset="0"/>
              </a:rPr>
              <a:t>ll the amazing career opportunities on your doorstep here in Oxfordshire!</a:t>
            </a:r>
            <a:endParaRPr lang="en-GB" dirty="0"/>
          </a:p>
        </p:txBody>
      </p:sp>
      <p:sp>
        <p:nvSpPr>
          <p:cNvPr id="8" name="TextBox 7">
            <a:extLst>
              <a:ext uri="{FF2B5EF4-FFF2-40B4-BE49-F238E27FC236}">
                <a16:creationId xmlns:a16="http://schemas.microsoft.com/office/drawing/2014/main" id="{6449A67D-C6A7-456F-997D-FA6238B7CE3E}"/>
              </a:ext>
            </a:extLst>
          </p:cNvPr>
          <p:cNvSpPr txBox="1"/>
          <p:nvPr/>
        </p:nvSpPr>
        <p:spPr>
          <a:xfrm>
            <a:off x="6383194" y="4920792"/>
            <a:ext cx="5262262" cy="923330"/>
          </a:xfrm>
          <a:prstGeom prst="rect">
            <a:avLst/>
          </a:prstGeom>
          <a:noFill/>
        </p:spPr>
        <p:txBody>
          <a:bodyPr wrap="square" rtlCol="0">
            <a:spAutoFit/>
          </a:bodyPr>
          <a:lstStyle/>
          <a:p>
            <a:r>
              <a:rPr lang="en-GB" dirty="0">
                <a:solidFill>
                  <a:srgbClr val="0F0F0F"/>
                </a:solidFill>
                <a:latin typeface="Roboto" panose="02000000000000000000" pitchFamily="2" charset="0"/>
              </a:rPr>
              <a:t>T</a:t>
            </a:r>
            <a:r>
              <a:rPr lang="en-GB" b="0" i="0" dirty="0">
                <a:solidFill>
                  <a:srgbClr val="0F0F0F"/>
                </a:solidFill>
                <a:effectLst/>
                <a:latin typeface="Roboto" panose="02000000000000000000" pitchFamily="2" charset="0"/>
              </a:rPr>
              <a:t>he construction jobs you may not even know existed and how they fit with the more familiar trades you think you know about.</a:t>
            </a:r>
            <a:endParaRPr lang="en-GB" dirty="0"/>
          </a:p>
        </p:txBody>
      </p:sp>
    </p:spTree>
    <p:extLst>
      <p:ext uri="{BB962C8B-B14F-4D97-AF65-F5344CB8AC3E}">
        <p14:creationId xmlns:p14="http://schemas.microsoft.com/office/powerpoint/2010/main" val="3971140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6"/>
                </p:tgtEl>
              </p:cMediaNode>
            </p:video>
            <p:seq concurrent="1" nextAc="seek">
              <p:cTn id="12" restart="whenNotActive" fill="hold" evtFilter="cancelBubble" nodeType="interactiveSeq">
                <p:stCondLst>
                  <p:cond evt="onClick" delay="0">
                    <p:tgtEl>
                      <p:spTgt spid="6"/>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6"/>
                                        </p:tgtEl>
                                      </p:cBhvr>
                                    </p:cmd>
                                  </p:childTnLst>
                                </p:cTn>
                              </p:par>
                            </p:childTnLst>
                          </p:cTn>
                        </p:par>
                      </p:childTnLst>
                    </p:cTn>
                  </p:par>
                </p:childTnLst>
              </p:cTn>
              <p:nextCondLst>
                <p:cond evt="onClick" delay="0">
                  <p:tgtEl>
                    <p:spTgt spid="6"/>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7"/>
                                        </p:tgtEl>
                                      </p:cBhvr>
                                    </p:cmd>
                                  </p:childTnLst>
                                </p:cTn>
                              </p:par>
                            </p:childTnLst>
                          </p:cTn>
                        </p:par>
                      </p:childTnLst>
                    </p:cTn>
                  </p:par>
                </p:childTnLst>
              </p:cTn>
              <p:nextCondLst>
                <p:cond evt="onClick" delay="0">
                  <p:tgtEl>
                    <p:spTgt spid="7"/>
                  </p:tgtEl>
                </p:cond>
              </p:nextCondLst>
            </p:seq>
            <p:video>
              <p:cMediaNode vol="80000">
                <p:cTn id="22" fill="hold" display="0">
                  <p:stCondLst>
                    <p:cond delay="indefinite"/>
                  </p:stCondLst>
                </p:cTn>
                <p:tgtEl>
                  <p:spTgt spid="7"/>
                </p:tgtEl>
              </p:cMediaNode>
            </p:video>
          </p:childTnLst>
        </p:cTn>
      </p:par>
    </p:tnLst>
  </p:timing>
</p:sld>
</file>

<file path=ppt/theme/theme1.xml><?xml version="1.0" encoding="utf-8"?>
<a:theme xmlns:a="http://schemas.openxmlformats.org/drawingml/2006/main" name="1_Title slide - with image 2">
  <a:themeElements>
    <a:clrScheme name="Custom 9">
      <a:dk1>
        <a:srgbClr val="484947"/>
      </a:dk1>
      <a:lt1>
        <a:srgbClr val="FFFFFF"/>
      </a:lt1>
      <a:dk2>
        <a:srgbClr val="00A8A8"/>
      </a:dk2>
      <a:lt2>
        <a:srgbClr val="026891"/>
      </a:lt2>
      <a:accent1>
        <a:srgbClr val="077875"/>
      </a:accent1>
      <a:accent2>
        <a:srgbClr val="114F43"/>
      </a:accent2>
      <a:accent3>
        <a:srgbClr val="515E91"/>
      </a:accent3>
      <a:accent4>
        <a:srgbClr val="026891"/>
      </a:accent4>
      <a:accent5>
        <a:srgbClr val="077875"/>
      </a:accent5>
      <a:accent6>
        <a:srgbClr val="114F43"/>
      </a:accent6>
      <a:hlink>
        <a:srgbClr val="00A8A8"/>
      </a:hlink>
      <a:folHlink>
        <a:srgbClr val="484947"/>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439d6c27-2b38-48b3-b365-fda992ebed16">
      <Terms xmlns="http://schemas.microsoft.com/office/infopath/2007/PartnerControls"/>
    </lcf76f155ced4ddcb4097134ff3c332f>
    <TaxCatchAll xmlns="32fb1bc9-b631-4e22-b54d-cfca9bf0c409"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A90AF8BA70643C4D90C08702A54101C2" ma:contentTypeVersion="13" ma:contentTypeDescription="Create a new document." ma:contentTypeScope="" ma:versionID="e9ddfd9f27ba0cc4792ff4be38dbe0a6">
  <xsd:schema xmlns:xsd="http://www.w3.org/2001/XMLSchema" xmlns:xs="http://www.w3.org/2001/XMLSchema" xmlns:p="http://schemas.microsoft.com/office/2006/metadata/properties" xmlns:ns2="439d6c27-2b38-48b3-b365-fda992ebed16" xmlns:ns3="3452fd39-db9a-4de6-a564-bf430038ff63" xmlns:ns4="32fb1bc9-b631-4e22-b54d-cfca9bf0c409" targetNamespace="http://schemas.microsoft.com/office/2006/metadata/properties" ma:root="true" ma:fieldsID="9aa22cbaa7f6eb4e133096977eb39cef" ns2:_="" ns3:_="" ns4:_="">
    <xsd:import namespace="439d6c27-2b38-48b3-b365-fda992ebed16"/>
    <xsd:import namespace="3452fd39-db9a-4de6-a564-bf430038ff63"/>
    <xsd:import namespace="32fb1bc9-b631-4e22-b54d-cfca9bf0c409"/>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lcf76f155ced4ddcb4097134ff3c332f" minOccurs="0"/>
                <xsd:element ref="ns4:TaxCatchAll" minOccurs="0"/>
                <xsd:element ref="ns2:MediaServiceOCR" minOccurs="0"/>
                <xsd:element ref="ns2:MediaServiceGenerationTime" minOccurs="0"/>
                <xsd:element ref="ns2:MediaServiceEventHashCode" minOccurs="0"/>
                <xsd:element ref="ns2:MediaLengthInSeconds" minOccurs="0"/>
                <xsd:element ref="ns2:MediaServiceDateTaken"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39d6c27-2b38-48b3-b365-fda992ebed1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a0ba5d2a-9cac-4388-9a73-c20345097163"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MediaServiceDateTaken" ma:index="19" nillable="true" ma:displayName="MediaServiceDateTaken" ma:hidden="true" ma:indexed="true" ma:internalName="MediaServiceDateTaken" ma:readOnly="true">
      <xsd:simpleType>
        <xsd:restriction base="dms:Text"/>
      </xsd:simpleType>
    </xsd:element>
    <xsd:element name="MediaServiceLocation" ma:index="20"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452fd39-db9a-4de6-a564-bf430038ff63"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2fb1bc9-b631-4e22-b54d-cfca9bf0c409"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9c1e08e5-f2da-4a11-beae-23df7e8af776}" ma:internalName="TaxCatchAll" ma:showField="CatchAllData" ma:web="3452fd39-db9a-4de6-a564-bf430038ff6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DBE6156-267E-440E-9A39-6C4690D0B44D}">
  <ds:schemaRefs>
    <ds:schemaRef ds:uri="http://purl.org/dc/dcmitype/"/>
    <ds:schemaRef ds:uri="http://schemas.microsoft.com/office/infopath/2007/PartnerControls"/>
    <ds:schemaRef ds:uri="http://purl.org/dc/elements/1.1/"/>
    <ds:schemaRef ds:uri="http://schemas.microsoft.com/office/2006/metadata/properties"/>
    <ds:schemaRef ds:uri="http://schemas.microsoft.com/office/2006/documentManagement/types"/>
    <ds:schemaRef ds:uri="http://www.w3.org/XML/1998/namespace"/>
    <ds:schemaRef ds:uri="439d6c27-2b38-48b3-b365-fda992ebed16"/>
    <ds:schemaRef ds:uri="3452fd39-db9a-4de6-a564-bf430038ff63"/>
    <ds:schemaRef ds:uri="http://schemas.openxmlformats.org/package/2006/metadata/core-properties"/>
    <ds:schemaRef ds:uri="http://purl.org/dc/terms/"/>
    <ds:schemaRef ds:uri="32fb1bc9-b631-4e22-b54d-cfca9bf0c409"/>
  </ds:schemaRefs>
</ds:datastoreItem>
</file>

<file path=customXml/itemProps2.xml><?xml version="1.0" encoding="utf-8"?>
<ds:datastoreItem xmlns:ds="http://schemas.openxmlformats.org/officeDocument/2006/customXml" ds:itemID="{FAB3C16E-3C15-49A4-9BAC-60C18DD2F69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39d6c27-2b38-48b3-b365-fda992ebed16"/>
    <ds:schemaRef ds:uri="3452fd39-db9a-4de6-a564-bf430038ff63"/>
    <ds:schemaRef ds:uri="32fb1bc9-b631-4e22-b54d-cfca9bf0c40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D2D02C6-817B-4C55-B7AB-D4CF413B5E3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594</TotalTime>
  <Words>1114</Words>
  <Application>Microsoft Office PowerPoint</Application>
  <PresentationFormat>Widescreen</PresentationFormat>
  <Paragraphs>193</Paragraphs>
  <Slides>19</Slides>
  <Notes>10</Notes>
  <HiddenSlides>0</HiddenSlides>
  <MMClips>2</MMClips>
  <ScaleCrop>false</ScaleCrop>
  <HeadingPairs>
    <vt:vector size="8" baseType="variant">
      <vt:variant>
        <vt:lpstr>Fonts Used</vt:lpstr>
      </vt:variant>
      <vt:variant>
        <vt:i4>7</vt:i4>
      </vt:variant>
      <vt:variant>
        <vt:lpstr>Theme</vt:lpstr>
      </vt:variant>
      <vt:variant>
        <vt:i4>2</vt:i4>
      </vt:variant>
      <vt:variant>
        <vt:lpstr>Embedded OLE Servers</vt:lpstr>
      </vt:variant>
      <vt:variant>
        <vt:i4>1</vt:i4>
      </vt:variant>
      <vt:variant>
        <vt:lpstr>Slide Titles</vt:lpstr>
      </vt:variant>
      <vt:variant>
        <vt:i4>19</vt:i4>
      </vt:variant>
    </vt:vector>
  </HeadingPairs>
  <TitlesOfParts>
    <vt:vector size="29" baseType="lpstr">
      <vt:lpstr>Arial</vt:lpstr>
      <vt:lpstr>Calibri</vt:lpstr>
      <vt:lpstr>Century Gothic</vt:lpstr>
      <vt:lpstr>Lato</vt:lpstr>
      <vt:lpstr>Montserrat</vt:lpstr>
      <vt:lpstr>Open Sans</vt:lpstr>
      <vt:lpstr>Roboto</vt:lpstr>
      <vt:lpstr>1_Title slide - with image 2</vt:lpstr>
      <vt:lpstr>2_Office Theme</vt:lpstr>
      <vt:lpstr>Acrobat Document</vt:lpstr>
      <vt:lpstr>Making Encounters Meaningful</vt:lpstr>
      <vt:lpstr>Introduction and contents</vt:lpstr>
      <vt:lpstr>Planning a provider encounter</vt:lpstr>
      <vt:lpstr>Planning a provider encounter</vt:lpstr>
      <vt:lpstr>Planning a provider encounter</vt:lpstr>
      <vt:lpstr>Planning a provider encounter</vt:lpstr>
      <vt:lpstr>Opportunities within Oxfordshire</vt:lpstr>
      <vt:lpstr>Opportunities within Oxfordshire</vt:lpstr>
      <vt:lpstr>Your Fabulous Future in Oxford</vt:lpstr>
      <vt:lpstr>The job market in Oxfordshire</vt:lpstr>
      <vt:lpstr>The job market in Oxfordshire</vt:lpstr>
      <vt:lpstr>LMI data dashboards</vt:lpstr>
      <vt:lpstr>What are apprenticeships?</vt:lpstr>
      <vt:lpstr>Apprenticeship levels</vt:lpstr>
      <vt:lpstr>The range of apprenticeships</vt:lpstr>
      <vt:lpstr>Which National and Oxfordshire employers offer apprenticeships?</vt:lpstr>
      <vt:lpstr>Look inside the company</vt:lpstr>
      <vt:lpstr>Apprenticeship vacancies near me – are there any?</vt:lpstr>
      <vt:lpstr>OxLEP Skills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Ringer, Melanie - Oxfordshire LEP</cp:lastModifiedBy>
  <cp:revision>32</cp:revision>
  <dcterms:created xsi:type="dcterms:W3CDTF">2018-05-16T10:24:32Z</dcterms:created>
  <dcterms:modified xsi:type="dcterms:W3CDTF">2023-09-06T09:30:11Z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0x010100A90AF8BA70643C4D90C08702A54101C2</vt:lpwstr>
  </property>
  <property fmtid="{D5CDD505-2E9C-101B-9397-08002B2CF9AE}" pid="3" name="MediaServiceImageTags">
    <vt:lpwstr/>
  </property>
</Properties>
</file>