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9" r:id="rId2"/>
    <p:sldId id="292" r:id="rId3"/>
    <p:sldId id="267" r:id="rId4"/>
    <p:sldId id="266" r:id="rId5"/>
    <p:sldId id="278" r:id="rId6"/>
    <p:sldId id="303" r:id="rId7"/>
    <p:sldId id="317" r:id="rId8"/>
    <p:sldId id="318" r:id="rId9"/>
    <p:sldId id="314" r:id="rId10"/>
    <p:sldId id="336" r:id="rId11"/>
    <p:sldId id="337" r:id="rId12"/>
    <p:sldId id="297" r:id="rId13"/>
    <p:sldId id="338" r:id="rId14"/>
    <p:sldId id="298" r:id="rId15"/>
    <p:sldId id="339" r:id="rId16"/>
    <p:sldId id="293" r:id="rId17"/>
    <p:sldId id="342" r:id="rId18"/>
    <p:sldId id="319" r:id="rId19"/>
    <p:sldId id="315" r:id="rId20"/>
    <p:sldId id="335" r:id="rId21"/>
    <p:sldId id="280" r:id="rId22"/>
    <p:sldId id="340" r:id="rId23"/>
    <p:sldId id="341" r:id="rId24"/>
    <p:sldId id="313" r:id="rId25"/>
    <p:sldId id="294" r:id="rId26"/>
    <p:sldId id="285" r:id="rId27"/>
    <p:sldId id="283" r:id="rId28"/>
  </p:sldIdLst>
  <p:sldSz cx="9144000" cy="6858000" type="screen4x3"/>
  <p:notesSz cx="6888163" cy="10020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262"/>
    <a:srgbClr val="96DAD3"/>
    <a:srgbClr val="B9DBF5"/>
    <a:srgbClr val="38BEAB"/>
    <a:srgbClr val="FF5050"/>
    <a:srgbClr val="DAE3F3"/>
    <a:srgbClr val="F2C704"/>
    <a:srgbClr val="B6DAF2"/>
    <a:srgbClr val="7194D3"/>
    <a:srgbClr val="D7F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899" autoAdjust="0"/>
  </p:normalViewPr>
  <p:slideViewPr>
    <p:cSldViewPr snapToGrid="0">
      <p:cViewPr varScale="1">
        <p:scale>
          <a:sx n="65" d="100"/>
          <a:sy n="65" d="100"/>
        </p:scale>
        <p:origin x="18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55E37E32-F93B-4BB2-8776-7FC0F5CFD7A1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8D81B7C-BC5E-4E16-B045-EB0A45CAA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43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YouTube Video Link: </a:t>
            </a:r>
            <a:r>
              <a:rPr lang="en-GB" b="0" dirty="0"/>
              <a:t>https://www.youtube.com/channel/UCXDSgY0E_aACHXcSqX14YNg</a:t>
            </a:r>
          </a:p>
          <a:p>
            <a:pPr defTabSz="966155">
              <a:defRPr/>
            </a:pPr>
            <a:r>
              <a:rPr lang="en-GB" b="1" dirty="0" err="1"/>
              <a:t>SafeShare</a:t>
            </a:r>
            <a:r>
              <a:rPr lang="en-GB" b="1" dirty="0"/>
              <a:t> Video Link: </a:t>
            </a:r>
            <a:r>
              <a:rPr lang="en-GB" b="0" dirty="0"/>
              <a:t>https://safeshare.tv/x/sualeIxU3F4</a:t>
            </a:r>
          </a:p>
          <a:p>
            <a:pPr defTabSz="966155">
              <a:defRPr/>
            </a:pPr>
            <a:endParaRPr lang="en-GB" b="0" dirty="0"/>
          </a:p>
          <a:p>
            <a:r>
              <a:rPr lang="en-GB" sz="1300" b="1" dirty="0">
                <a:solidFill>
                  <a:srgbClr val="000000"/>
                </a:solidFill>
                <a:latin typeface="Open Sans" panose="020B0606030504020204" pitchFamily="34" charset="0"/>
              </a:rPr>
              <a:t>Images</a:t>
            </a:r>
          </a:p>
          <a:p>
            <a:pPr marL="241539" indent="-241539">
              <a:buAutoNum type="arabicParenR"/>
            </a:pPr>
            <a:r>
              <a:rPr lang="en-GB" sz="1300" dirty="0">
                <a:solidFill>
                  <a:srgbClr val="000000"/>
                </a:solidFill>
                <a:latin typeface="Open Sans" panose="020B0606030504020204" pitchFamily="34" charset="0"/>
              </a:rPr>
              <a:t>Via video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601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https://www.belmond.com/hotels/europe/uk/oxfordshire/belmond-le-manoir-aux-quat-saisons/gallery</a:t>
            </a:r>
          </a:p>
          <a:p>
            <a:pPr defTabSz="966155">
              <a:defRPr/>
            </a:pPr>
            <a:endParaRPr lang="en-GB" b="1" dirty="0"/>
          </a:p>
          <a:p>
            <a:pPr defTabSz="966155">
              <a:defRPr/>
            </a:pPr>
            <a:r>
              <a:rPr lang="en-GB" b="1" dirty="0"/>
              <a:t>References</a:t>
            </a:r>
          </a:p>
          <a:p>
            <a:pPr defTabSz="966155">
              <a:defRPr/>
            </a:pPr>
            <a:r>
              <a:rPr lang="en-GB" b="0" dirty="0"/>
              <a:t>1) https://www.bbc.co.uk/bitesize/topics/zfmpb9q/articles/z3tcydm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510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Teacher Notes</a:t>
            </a:r>
            <a:endParaRPr lang="en-GB" b="0" dirty="0"/>
          </a:p>
          <a:p>
            <a:r>
              <a:rPr lang="en-GB" b="0" dirty="0"/>
              <a:t>Find out more about a closed loop &amp; food waste here: https://tidyplanet.co.uk/closed-loop-food-waste-management-growing-trend-hospitality/</a:t>
            </a:r>
          </a:p>
          <a:p>
            <a:endParaRPr lang="en-GB" b="1" dirty="0"/>
          </a:p>
          <a:p>
            <a:r>
              <a:rPr lang="en-GB" b="1" dirty="0"/>
              <a:t>Images</a:t>
            </a:r>
          </a:p>
          <a:p>
            <a:r>
              <a:rPr lang="en-GB" b="0" dirty="0"/>
              <a:t>1) https://www.belmond.com/hotels/europe/uk/oxfordshire/belmond-le-manoir-aux-quat-saisons/gallery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https://tidyplanet.co.uk/closed-loop-food-waste-management-growing-trend-hospitality/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1" dirty="0"/>
          </a:p>
          <a:p>
            <a:pPr marL="241539" indent="-241539">
              <a:buAutoNum type="arabicParenR"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311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r>
              <a:rPr lang="en-GB" b="0" dirty="0"/>
              <a:t>1) https://www.belmond.com/hotels/europe/uk/oxfordshire/belmond-le-manoir-aux-quat-saisons/gallery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https://www.foodafactoflife.org.uk/whole-school/whole-school-approach/curriculum-qualifications-and-frameworks/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https://www.bbc.co.uk/bitesize/topics/zjr8mp3/articles/zjnxwnb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1" dirty="0"/>
          </a:p>
          <a:p>
            <a:pPr marL="241539" indent="-241539">
              <a:buAutoNum type="arabicParenR"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211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https://www.belmond.com/hotels/europe/uk/oxfordshire/belmond-le-manoir-aux-quat-saisons/gallery</a:t>
            </a:r>
          </a:p>
          <a:p>
            <a:pPr defTabSz="966155">
              <a:defRPr/>
            </a:pPr>
            <a:endParaRPr lang="en-GB" b="1" dirty="0"/>
          </a:p>
          <a:p>
            <a:pPr defTabSz="966155">
              <a:defRPr/>
            </a:pPr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https://www.tridge.com/data-insights/seasonal-change-of-strawberry-imports-in-uk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https://www.bbcgoodfood.com/howto/guide/facts-about-food-miles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81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https://www.belmond.com/hotels/europe/uk/oxfordshire/belmond-le-manoir-aux-quat-saisons/gallery</a:t>
            </a:r>
            <a:endParaRPr lang="en-GB" b="1" dirty="0"/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599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 &amp; 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https://www.belmond.com/hotels/europe/uk/oxfordshire/belmond-le-manoir-aux-quat-saisons/gallery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1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603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 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https://www.belmond.com/hotels/europe/uk/oxfordshire/belmond-le-manoir-aux-quat-saisons/gallery</a:t>
            </a:r>
          </a:p>
          <a:p>
            <a:pPr marL="228600" indent="-228600">
              <a:buAutoNum type="arabicParenR"/>
            </a:pPr>
            <a:endParaRPr lang="en-GB" b="0" dirty="0"/>
          </a:p>
          <a:p>
            <a:pPr marL="0" indent="0">
              <a:buNone/>
            </a:pPr>
            <a:r>
              <a:rPr lang="en-GB" b="1" dirty="0"/>
              <a:t>References</a:t>
            </a:r>
          </a:p>
          <a:p>
            <a:pPr marL="228600" indent="-228600">
              <a:buAutoNum type="arabicParenR"/>
            </a:pPr>
            <a:r>
              <a:rPr lang="en-GB" b="0" dirty="0"/>
              <a:t>https://dictionary.cambridge.org/dictionary/english/hospitality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1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274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/>
              <a:t>SafeShare</a:t>
            </a:r>
            <a:r>
              <a:rPr lang="en-GB" b="1" dirty="0"/>
              <a:t> Video Link: </a:t>
            </a:r>
            <a:r>
              <a:rPr lang="en-GB" b="0" dirty="0"/>
              <a:t>https://safeshare.tv/x/TA9kzfdJYEc</a:t>
            </a:r>
          </a:p>
          <a:p>
            <a:endParaRPr lang="en-GB" b="1" dirty="0"/>
          </a:p>
          <a:p>
            <a:r>
              <a:rPr lang="en-GB" b="1" dirty="0"/>
              <a:t>Images &amp; 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https://www.belmond.com/hotels/europe/uk/oxfordshire/belmond-le-manoir-aux-quat-saisons/gallery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1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126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 &amp; 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https://www.belmond.com/hotels/europe/uk/oxfordshire/belmond-le-manoir-aux-quat-saisons/gallery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1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774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https://www.belmond.com/hotels/europe/uk/oxfordshire/belmond-le-manoir-aux-quat-saisons/gallery</a:t>
            </a:r>
          </a:p>
          <a:p>
            <a:pPr defTabSz="966155">
              <a:defRPr/>
            </a:pPr>
            <a:endParaRPr lang="en-GB" b="1" dirty="0"/>
          </a:p>
          <a:p>
            <a:pPr defTabSz="966155">
              <a:defRPr/>
            </a:pPr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https://www.bbc.co.uk/bitesize/topics/zjr8mp3/articles/zjnxwnb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545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iStock</a:t>
            </a:r>
          </a:p>
          <a:p>
            <a:pPr marL="241539" indent="-241539">
              <a:buAutoNum type="arabicParenR"/>
            </a:pPr>
            <a:r>
              <a:rPr lang="en-GB" b="0" dirty="0" err="1"/>
              <a:t>OxLEP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9266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 defTabSz="966155">
              <a:buFontTx/>
              <a:buAutoNum type="arabicParenR"/>
              <a:defRPr/>
            </a:pPr>
            <a:r>
              <a:rPr lang="en-GB" b="0" dirty="0"/>
              <a:t>https://www.belmond.com/hotels/europe/uk/oxfordshire/belmond-le-manoir-aux-quat-saisons/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r>
              <a:rPr lang="en-GB" b="0" dirty="0"/>
              <a:t>1) … 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8930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 defTabSz="966155">
              <a:buFontTx/>
              <a:buAutoNum type="arabicParenR"/>
              <a:defRPr/>
            </a:pPr>
            <a:r>
              <a:rPr lang="en-GB" b="0" dirty="0"/>
              <a:t>https://www.belmond.com/hotels/europe/uk/oxfordshire/belmond-le-manoir-aux-quat-saisons/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490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 defTabSz="966155">
              <a:buFontTx/>
              <a:buAutoNum type="arabicParenR"/>
              <a:defRPr/>
            </a:pPr>
            <a:r>
              <a:rPr lang="en-GB" b="0" dirty="0"/>
              <a:t>https://www.belmond.com/hotels/europe/uk/oxfordshire/belmond-le-manoir-aux-quat-saisons/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https://www.brookes.ac.uk/Study/Subject-areas/Hospitality-Tourism-and-Events-Management?</a:t>
            </a:r>
          </a:p>
          <a:p>
            <a:pPr marL="241539" indent="-241539">
              <a:buAutoNum type="arabicParenR"/>
            </a:pPr>
            <a:r>
              <a:rPr lang="en-GB" b="0" dirty="0"/>
              <a:t>https://oxford.activatelearning.ac.uk/courses/career-pathways/hospitality-and-professional-cookery/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https://www.prospects.ac.uk/search?q=hospitality</a:t>
            </a:r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322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 defTabSz="966155">
              <a:buFontTx/>
              <a:buAutoNum type="arabicParenR"/>
              <a:defRPr/>
            </a:pPr>
            <a:r>
              <a:rPr lang="en-GB" b="0" dirty="0"/>
              <a:t>https://www.belmond.com/hotels/europe/uk/oxfordshire/belmond-le-manoir-aux-quat-saisons/</a:t>
            </a:r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28600" indent="-228600" defTabSz="966155">
              <a:buAutoNum type="arabicParenR"/>
              <a:defRPr/>
            </a:pPr>
            <a:r>
              <a:rPr lang="en-GB" b="0" dirty="0"/>
              <a:t>https://www.bbcgoodfood.com/seasonal-calendar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923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28600" indent="-228600">
              <a:buAutoNum type="arabicParenR"/>
            </a:pPr>
            <a:r>
              <a:rPr lang="en-GB" b="0" dirty="0"/>
              <a:t>https://www.belmond.com/hotels/europe/uk/oxfordshire/belmond-le-manoir-aux-quat-saisons/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https://www.belmond.com/hotels/europe/uk/oxfordshire/belmond-le-manoir-aux-quat-saisons/about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https://www.belmond.com/hotels/europe/uk/oxfordshire/belmond-le-manoir-aux-quat-saisons/gardening-school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https://www.belmond.com/hotels/europe/uk/oxfordshire/belmond-le-manoir-aux-quat-saisons/cookery-school</a:t>
            </a:r>
          </a:p>
          <a:p>
            <a:pPr marL="241539" indent="-241539">
              <a:buAutoNum type="arabicParenR"/>
            </a:pPr>
            <a:endParaRPr lang="en-GB" b="1" dirty="0"/>
          </a:p>
          <a:p>
            <a:pPr marL="241539" indent="-241539">
              <a:buAutoNum type="arabicParenR"/>
            </a:pPr>
            <a:endParaRPr lang="en-GB" b="1" dirty="0"/>
          </a:p>
          <a:p>
            <a:pPr marL="241539" indent="-241539">
              <a:buAutoNum type="arabicParenR"/>
            </a:pPr>
            <a:endParaRPr lang="en-GB" b="1" dirty="0"/>
          </a:p>
          <a:p>
            <a:pPr marL="241539" indent="-241539">
              <a:buAutoNum type="arabicParenR"/>
            </a:pPr>
            <a:endParaRPr lang="en-GB" b="1" dirty="0"/>
          </a:p>
          <a:p>
            <a:pPr marL="241539" indent="-241539">
              <a:buAutoNum type="arabicParenR"/>
            </a:pPr>
            <a:endParaRPr lang="en-GB" b="0" i="0" dirty="0">
              <a:solidFill>
                <a:srgbClr val="333333"/>
              </a:solidFill>
              <a:effectLst/>
              <a:latin typeface="inherit"/>
            </a:endParaRPr>
          </a:p>
          <a:p>
            <a:pPr marL="241539" indent="-241539">
              <a:buAutoNum type="arabicParenR"/>
            </a:pPr>
            <a:endParaRPr lang="en-GB" b="0" i="0" dirty="0">
              <a:solidFill>
                <a:srgbClr val="333333"/>
              </a:solidFill>
              <a:effectLst/>
              <a:latin typeface="inherit"/>
            </a:endParaRPr>
          </a:p>
          <a:p>
            <a:pPr marL="241539" indent="-241539">
              <a:buAutoNum type="arabicParenR"/>
            </a:pPr>
            <a:endParaRPr lang="en-GB" b="0" i="0" dirty="0">
              <a:solidFill>
                <a:srgbClr val="333333"/>
              </a:solidFill>
              <a:effectLst/>
              <a:latin typeface="inherit"/>
            </a:endParaRPr>
          </a:p>
          <a:p>
            <a:pPr marL="241539" indent="-241539">
              <a:buAutoNum type="arabicParenR"/>
            </a:pPr>
            <a:endParaRPr lang="en-GB" b="0" i="0" dirty="0">
              <a:solidFill>
                <a:srgbClr val="333333"/>
              </a:solidFill>
              <a:effectLst/>
              <a:latin typeface="inherit"/>
            </a:endParaRPr>
          </a:p>
          <a:p>
            <a:pPr marL="241539" indent="-241539">
              <a:buAutoNum type="arabicParenR"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497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b="0" dirty="0"/>
          </a:p>
          <a:p>
            <a:pPr marL="241539" indent="-241539">
              <a:buAutoNum type="arabicParenR"/>
            </a:pPr>
            <a:r>
              <a:rPr lang="en-GB" b="0" dirty="0"/>
              <a:t>https://www.oxfordshirelep.com/findyourfuture</a:t>
            </a:r>
          </a:p>
          <a:p>
            <a:endParaRPr lang="en-GB" b="1" dirty="0"/>
          </a:p>
          <a:p>
            <a:r>
              <a:rPr lang="en-GB" b="1" dirty="0"/>
              <a:t>References 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https://www.oxfordshirelep.com/findyourfuture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https://www.oxfordshirelep.com/sites/default/files/uploads/FindYourFutureParentsGuide.pdf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335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  <a:endParaRPr lang="en-GB" dirty="0"/>
          </a:p>
          <a:p>
            <a:pPr marL="241539" indent="-241539">
              <a:buAutoNum type="arabicParenR"/>
            </a:pPr>
            <a:r>
              <a:rPr lang="en-GB" dirty="0" err="1"/>
              <a:t>OxLEP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dirty="0"/>
              <a:t>https://www.oxfordshirelep.com/sites/default/files/uploads/OxLEPLMIReportAugust2020.pdf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285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YouTube Video Link: </a:t>
            </a:r>
            <a:r>
              <a:rPr lang="en-GB" b="0" dirty="0"/>
              <a:t>https://www.youtube.com/watch?v=HwqTJsn3a98</a:t>
            </a:r>
          </a:p>
          <a:p>
            <a:r>
              <a:rPr lang="en-GB" b="1" dirty="0"/>
              <a:t>SafeShare Video Link: </a:t>
            </a:r>
            <a:r>
              <a:rPr lang="en-GB" b="0" dirty="0"/>
              <a:t>https://safeshare.tv/x/HwqTJsn3a98</a:t>
            </a:r>
          </a:p>
          <a:p>
            <a:pPr marL="0" indent="0">
              <a:buNone/>
            </a:pPr>
            <a:endParaRPr lang="en-GB" b="0" dirty="0"/>
          </a:p>
          <a:p>
            <a:r>
              <a:rPr lang="en-GB" b="1" dirty="0"/>
              <a:t>Images &amp; References</a:t>
            </a:r>
          </a:p>
          <a:p>
            <a:pPr marL="228600" indent="-228600" defTabSz="966155">
              <a:buAutoNum type="arabicParenR"/>
              <a:defRPr/>
            </a:pPr>
            <a:r>
              <a:rPr lang="en-GB" b="0" dirty="0"/>
              <a:t>https://www.belmond.com/hotels/europe/uk/oxfordshire/belmond-le-manoir-aux-quat-saisons/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943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https://www.belmond.com/hotels/europe/uk/oxfordshire/belmond-le-manoir-aux-quat-saisons/gallery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</a:t>
            </a:r>
          </a:p>
          <a:p>
            <a:pPr marL="241539" indent="-241539">
              <a:buAutoNum type="arabicParenR"/>
            </a:pPr>
            <a:r>
              <a:rPr lang="en-GB" b="0" dirty="0"/>
              <a:t>https://guide.michelin.com/gb/en/restaurants</a:t>
            </a:r>
          </a:p>
          <a:p>
            <a:pPr marL="241539" indent="-241539">
              <a:buAutoNum type="arabicParenR"/>
            </a:pPr>
            <a:r>
              <a:rPr lang="en-GB" b="0" dirty="0"/>
              <a:t>https://guide.michelin.com/gb/en/article/features/what-is-a-michelin-star</a:t>
            </a:r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645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https://www.belmond.com/hotels/europe/uk/oxfordshire/belmond-le-manoir-aux-quat-saisons/gallery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</a:t>
            </a:r>
          </a:p>
          <a:p>
            <a:pPr marL="241539" indent="-241539">
              <a:buAutoNum type="arabicParenR"/>
            </a:pPr>
            <a:r>
              <a:rPr lang="en-GB" b="0" dirty="0"/>
              <a:t>https://guide.michelin.com/gb/en/restaurants</a:t>
            </a:r>
          </a:p>
          <a:p>
            <a:pPr marL="241539" indent="-241539">
              <a:buAutoNum type="arabicParenR"/>
            </a:pPr>
            <a:r>
              <a:rPr lang="en-GB" b="0" dirty="0"/>
              <a:t>https://guide.michelin.com/gb/en/article/features/what-is-a-michelin-star</a:t>
            </a:r>
          </a:p>
          <a:p>
            <a:pPr marL="241539" indent="-241539">
              <a:buAutoNum type="arabicParenR"/>
            </a:pPr>
            <a:r>
              <a:rPr lang="en-GB" b="0" dirty="0"/>
              <a:t>https://dictionary.cambridge.org/dictionary/english/organic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023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https://www.belmond.com/hotels/europe/uk/oxfordshire/belmond-le-manoir-aux-quat-saisons/gallery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r>
              <a:rPr lang="en-GB" b="1" dirty="0"/>
              <a:t>References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</a:t>
            </a:r>
          </a:p>
          <a:p>
            <a:pPr marL="241539" indent="-241539">
              <a:buAutoNum type="arabicParenR"/>
            </a:pPr>
            <a:r>
              <a:rPr lang="en-GB" b="0" dirty="0"/>
              <a:t>https://guide.michelin.com/gb/en/restaurants</a:t>
            </a:r>
          </a:p>
          <a:p>
            <a:pPr marL="241539" indent="-241539">
              <a:buAutoNum type="arabicParenR"/>
            </a:pPr>
            <a:r>
              <a:rPr lang="en-GB" b="0" dirty="0"/>
              <a:t>https://guide.michelin.com/gb/en/article/features/what-is-a-michelin-star</a:t>
            </a:r>
          </a:p>
          <a:p>
            <a:pPr marL="241539" indent="-241539">
              <a:buAutoNum type="arabicParenR"/>
            </a:pPr>
            <a:r>
              <a:rPr lang="en-GB" b="0" dirty="0"/>
              <a:t>https://dictionary.cambridge.org/dictionary/english/organic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83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https://www.belmond.com/hotels/europe/uk/oxfordshire/belmond-le-manoir-aux-quat-saisons/gallery</a:t>
            </a:r>
          </a:p>
          <a:p>
            <a:pPr defTabSz="966155">
              <a:defRPr/>
            </a:pPr>
            <a:endParaRPr lang="en-GB" b="1" dirty="0"/>
          </a:p>
          <a:p>
            <a:pPr defTabSz="966155">
              <a:defRPr/>
            </a:pPr>
            <a:r>
              <a:rPr lang="en-GB" b="1" dirty="0"/>
              <a:t>References</a:t>
            </a:r>
          </a:p>
          <a:p>
            <a:pPr marL="241539" indent="-241539" defTabSz="966155">
              <a:buFontTx/>
              <a:buAutoNum type="arabicParenR"/>
              <a:defRPr/>
            </a:pPr>
            <a:r>
              <a:rPr lang="en-GB" b="0" dirty="0"/>
              <a:t>https://guide.michelin.com/gb/en/article/features/what-is-the-michelin-green-star-and-how-do-you-earn-one</a:t>
            </a:r>
          </a:p>
          <a:p>
            <a:pPr marL="241539" indent="-241539" defTabSz="966155">
              <a:buFontTx/>
              <a:buAutoNum type="arabicParenR"/>
              <a:defRPr/>
            </a:pPr>
            <a:endParaRPr lang="en-GB" b="0" dirty="0"/>
          </a:p>
          <a:p>
            <a:pPr defTabSz="966155">
              <a:defRPr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627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Images</a:t>
            </a:r>
          </a:p>
          <a:p>
            <a:pPr marL="241539" indent="-241539">
              <a:buAutoNum type="arabicParenR"/>
            </a:pPr>
            <a:r>
              <a:rPr lang="en-GB" b="0" dirty="0"/>
              <a:t>https://www.belmond.com/hotels/europe/uk/oxfordshire/belmond-le-manoir-aux-quat-saisons/gallery</a:t>
            </a:r>
          </a:p>
          <a:p>
            <a:pPr defTabSz="966155">
              <a:defRPr/>
            </a:pPr>
            <a:endParaRPr lang="en-GB" b="1" dirty="0"/>
          </a:p>
          <a:p>
            <a:pPr defTabSz="966155">
              <a:defRPr/>
            </a:pPr>
            <a:r>
              <a:rPr lang="en-GB" b="1" dirty="0"/>
              <a:t>References</a:t>
            </a:r>
          </a:p>
          <a:p>
            <a:pPr defTabSz="966155">
              <a:defRPr/>
            </a:pPr>
            <a:r>
              <a:rPr lang="en-GB" b="0" dirty="0"/>
              <a:t>1) https://www.bbc.co.uk/bitesize/topics/zfmpb9q/articles/z3tcydm</a:t>
            </a:r>
          </a:p>
          <a:p>
            <a:pPr marL="241539" indent="-241539">
              <a:buAutoNum type="arabicParenR"/>
            </a:pPr>
            <a:endParaRPr lang="en-GB" b="0" dirty="0"/>
          </a:p>
          <a:p>
            <a:pPr marL="241539" indent="-241539">
              <a:buAutoNum type="arabicParenR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81B7C-BC5E-4E16-B045-EB0A45CAAF6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461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85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E37B4-C914-4A0A-8672-17E7229AD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64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8BEAB">
                <a:alpha val="50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3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Oxlep</a:t>
            </a:r>
            <a:r>
              <a:rPr lang="en-US" dirty="0"/>
              <a:t> career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19944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TA9kzfdJYEc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safeshare.tv/x/528251568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afeshare.tv/x/sualeIxU3F4" TargetMode="Externa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hyperlink" Target="https://www.prospects.ac.uk/search?q=hospitality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xford.activatelearning.ac.uk/courses/career-pathways/hospitality-and-professional-cookery/" TargetMode="External"/><Relationship Id="rId5" Type="http://schemas.openxmlformats.org/officeDocument/2006/relationships/hyperlink" Target="https://www.brookes.ac.uk/Study/Subject-areas/Hospitality-Tourism-and-Events-Management?" TargetMode="Externa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bcgoodfood.com/seasonal-calendar" TargetMode="Externa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elmond.com/hotels/europe/uk/oxfordshire/belmond-le-manoir-aux-quat-saisons/cookery-school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29.jpeg"/><Relationship Id="rId5" Type="http://schemas.openxmlformats.org/officeDocument/2006/relationships/image" Target="../media/image4.png"/><Relationship Id="rId10" Type="http://schemas.openxmlformats.org/officeDocument/2006/relationships/hyperlink" Target="https://www.belmond.com/hotels/europe/uk/oxfordshire/belmond-le-manoir-aux-quat-saisons/gardening-school" TargetMode="External"/><Relationship Id="rId4" Type="http://schemas.openxmlformats.org/officeDocument/2006/relationships/image" Target="../media/image38.svg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7.png"/><Relationship Id="rId7" Type="http://schemas.openxmlformats.org/officeDocument/2006/relationships/image" Target="../media/image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xfordshirelep.com/sites/default/files/uploads/FindYourFutureParentsGuide.pdf" TargetMode="External"/><Relationship Id="rId11" Type="http://schemas.openxmlformats.org/officeDocument/2006/relationships/image" Target="../media/image42.jpeg"/><Relationship Id="rId5" Type="http://schemas.openxmlformats.org/officeDocument/2006/relationships/hyperlink" Target="https://www.oxfordshirelep.com/findyourfuture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38.svg"/><Relationship Id="rId9" Type="http://schemas.openxmlformats.org/officeDocument/2006/relationships/image" Target="../media/image4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5.jpe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9.sv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HwqTJsn3a9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5950-7C2C-44B2-953E-4B0AFE1C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52" y="2801547"/>
            <a:ext cx="7954296" cy="1063408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Finding Their Future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4DB1CB0-0F1A-473E-9669-A5F6938A8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658" y="0"/>
            <a:ext cx="3932421" cy="1849190"/>
          </a:xfrm>
          <a:prstGeom prst="rect">
            <a:avLst/>
          </a:prstGeom>
        </p:spPr>
      </p:pic>
      <p:pic>
        <p:nvPicPr>
          <p:cNvPr id="6" name="Picture 5" descr="Qr code&#10;&#10;Description automatically generated with low confidence">
            <a:extLst>
              <a:ext uri="{FF2B5EF4-FFF2-40B4-BE49-F238E27FC236}">
                <a16:creationId xmlns:a16="http://schemas.microsoft.com/office/drawing/2014/main" id="{312A97FA-7AF5-4E61-AE93-C4AB5CE1EE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27" y="5367377"/>
            <a:ext cx="2534085" cy="102781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7D7AFF9-661A-425C-9026-4D80A2733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88" y="5123124"/>
            <a:ext cx="1516318" cy="1516318"/>
          </a:xfrm>
          <a:prstGeom prst="ellipse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0BA2C01-D5EB-4CB0-856F-6D99861C9305}"/>
              </a:ext>
            </a:extLst>
          </p:cNvPr>
          <p:cNvSpPr txBox="1">
            <a:spLocks/>
          </p:cNvSpPr>
          <p:nvPr/>
        </p:nvSpPr>
        <p:spPr>
          <a:xfrm>
            <a:off x="594852" y="3821290"/>
            <a:ext cx="7954296" cy="529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In association with VotesforSchools  </a:t>
            </a:r>
            <a:endParaRPr lang="en-GB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9E1BA-74CC-974E-2D4D-64CE499CBA1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303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8F2E2D0-592B-46B5-087E-5FD437F76A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9860"/>
          <a:stretch/>
        </p:blipFill>
        <p:spPr bwMode="auto">
          <a:xfrm>
            <a:off x="-24980" y="978116"/>
            <a:ext cx="9168980" cy="58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F34E7-B0BA-FB0C-C59D-5DD42BFC553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DEDBEB-79E6-5470-A018-8FE06766C3D6}"/>
              </a:ext>
            </a:extLst>
          </p:cNvPr>
          <p:cNvSpPr/>
          <p:nvPr/>
        </p:nvSpPr>
        <p:spPr>
          <a:xfrm>
            <a:off x="276717" y="5637599"/>
            <a:ext cx="8590567" cy="76932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However, if we eat food when it is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naturally ready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(“in season”), then it is considered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tastier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It is also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cheaper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better for the environment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too.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DF1548-7677-0B61-5F5F-943998CC7AF5}"/>
              </a:ext>
            </a:extLst>
          </p:cNvPr>
          <p:cNvSpPr/>
          <p:nvPr/>
        </p:nvSpPr>
        <p:spPr>
          <a:xfrm>
            <a:off x="6113721" y="1508455"/>
            <a:ext cx="2753563" cy="121611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Modern technology and transport means that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we can eat any food at any time of the year.  </a:t>
            </a:r>
          </a:p>
        </p:txBody>
      </p:sp>
      <p:sp>
        <p:nvSpPr>
          <p:cNvPr id="2" name="Shape 114">
            <a:extLst>
              <a:ext uri="{FF2B5EF4-FFF2-40B4-BE49-F238E27FC236}">
                <a16:creationId xmlns:a16="http://schemas.microsoft.com/office/drawing/2014/main" id="{14CF63D5-28C5-02C4-F361-44B0CB20E919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Manoir’s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food so special? </a:t>
            </a:r>
          </a:p>
        </p:txBody>
      </p:sp>
      <p:sp>
        <p:nvSpPr>
          <p:cNvPr id="9" name="Pentagon 20">
            <a:extLst>
              <a:ext uri="{FF2B5EF4-FFF2-40B4-BE49-F238E27FC236}">
                <a16:creationId xmlns:a16="http://schemas.microsoft.com/office/drawing/2014/main" id="{8E31C403-C4B9-33DA-72CD-1092F31D724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9615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A9C9EBC6-BD6B-DD54-2B1A-524D33015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9860"/>
          <a:stretch/>
        </p:blipFill>
        <p:spPr bwMode="auto">
          <a:xfrm>
            <a:off x="-24980" y="978116"/>
            <a:ext cx="9168980" cy="58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F34E7-B0BA-FB0C-C59D-5DD42BFC553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DF1548-7677-0B61-5F5F-943998CC7AF5}"/>
              </a:ext>
            </a:extLst>
          </p:cNvPr>
          <p:cNvSpPr/>
          <p:nvPr/>
        </p:nvSpPr>
        <p:spPr>
          <a:xfrm>
            <a:off x="276716" y="4499267"/>
            <a:ext cx="8590567" cy="76825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Le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Manoir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is proud to use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seasonal produce and locally-sourced food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and aims to be as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environmentally aware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as possible.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CCFC1D-B56D-4938-20EC-478B87AAD23D}"/>
              </a:ext>
            </a:extLst>
          </p:cNvPr>
          <p:cNvSpPr/>
          <p:nvPr/>
        </p:nvSpPr>
        <p:spPr>
          <a:xfrm>
            <a:off x="276715" y="5539562"/>
            <a:ext cx="4167693" cy="1005545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Seasonal produce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Food that becomes ripe and ready to eat during a certain season.</a:t>
            </a:r>
          </a:p>
        </p:txBody>
      </p:sp>
      <p:sp>
        <p:nvSpPr>
          <p:cNvPr id="2" name="Shape 114">
            <a:extLst>
              <a:ext uri="{FF2B5EF4-FFF2-40B4-BE49-F238E27FC236}">
                <a16:creationId xmlns:a16="http://schemas.microsoft.com/office/drawing/2014/main" id="{14CF63D5-28C5-02C4-F361-44B0CB20E919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Manoir’s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food so special?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3AF69AB-2C65-AF4B-DBA4-75693CBEF76F}"/>
              </a:ext>
            </a:extLst>
          </p:cNvPr>
          <p:cNvSpPr/>
          <p:nvPr/>
        </p:nvSpPr>
        <p:spPr>
          <a:xfrm>
            <a:off x="4699590" y="5539562"/>
            <a:ext cx="4167693" cy="1005545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 do you think a restaurant can do to be environmentally-friendly?</a:t>
            </a:r>
          </a:p>
        </p:txBody>
      </p:sp>
      <p:sp>
        <p:nvSpPr>
          <p:cNvPr id="3" name="Pentagon 20">
            <a:extLst>
              <a:ext uri="{FF2B5EF4-FFF2-40B4-BE49-F238E27FC236}">
                <a16:creationId xmlns:a16="http://schemas.microsoft.com/office/drawing/2014/main" id="{AF16B41A-C932-04D2-C7A8-F251029F7C1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24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3652442-BBAB-BA6F-275A-E485ACE3A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5" b="14949"/>
          <a:stretch/>
        </p:blipFill>
        <p:spPr bwMode="auto">
          <a:xfrm>
            <a:off x="-9800" y="978115"/>
            <a:ext cx="9153800" cy="587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852F20-9D6A-480F-B05C-17AD995607BF}"/>
              </a:ext>
            </a:extLst>
          </p:cNvPr>
          <p:cNvSpPr/>
          <p:nvPr/>
        </p:nvSpPr>
        <p:spPr>
          <a:xfrm>
            <a:off x="4714504" y="1317605"/>
            <a:ext cx="4063707" cy="100660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Le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Manoir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dries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all of its food waste and uses it as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compost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in their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kitchen gardens.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64567-C6A3-F381-0014-FB49C6C8739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CFA4EF-EB05-EDE7-461E-6B366BEECF05}"/>
              </a:ext>
            </a:extLst>
          </p:cNvPr>
          <p:cNvSpPr/>
          <p:nvPr/>
        </p:nvSpPr>
        <p:spPr>
          <a:xfrm>
            <a:off x="365789" y="5762847"/>
            <a:ext cx="8412422" cy="75592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This is called a “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closed loop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”.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means that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 waste food is put in landfill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 is reused to benefit the soil.  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571EA696-6E36-C614-CBF6-47C46E7BB9B3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Manoir’s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food so special?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433D11-561B-114D-5C32-10C49556BA0F}"/>
              </a:ext>
            </a:extLst>
          </p:cNvPr>
          <p:cNvSpPr/>
          <p:nvPr/>
        </p:nvSpPr>
        <p:spPr>
          <a:xfrm>
            <a:off x="365788" y="1317605"/>
            <a:ext cx="4063707" cy="100660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Did you think about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food waste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 plastics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energy usage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or something as simple as reusing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waste water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A06EBC0E-BE64-B7C5-C85B-835D7713C40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452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38BD3EF-07D5-67CB-0F02-7D205BF86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5" b="14949"/>
          <a:stretch/>
        </p:blipFill>
        <p:spPr bwMode="auto">
          <a:xfrm>
            <a:off x="-9800" y="978115"/>
            <a:ext cx="9153800" cy="587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53AFBD-DF81-4D40-A2B3-22D04F4B8BF2}"/>
              </a:ext>
            </a:extLst>
          </p:cNvPr>
          <p:cNvSpPr/>
          <p:nvPr/>
        </p:nvSpPr>
        <p:spPr>
          <a:xfrm>
            <a:off x="4979117" y="2610286"/>
            <a:ext cx="3799094" cy="101269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use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local farms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 provide other food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only bring in fish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from further away.  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7852F20-9D6A-480F-B05C-17AD995607BF}"/>
              </a:ext>
            </a:extLst>
          </p:cNvPr>
          <p:cNvSpPr/>
          <p:nvPr/>
        </p:nvSpPr>
        <p:spPr>
          <a:xfrm>
            <a:off x="4979118" y="4061227"/>
            <a:ext cx="3799094" cy="101269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produce used is seasonal and Le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Manoir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uses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fresh vegetables and herbs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from their own garden.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90058A-B39A-2C12-15F6-CDDBB69578C9}"/>
              </a:ext>
            </a:extLst>
          </p:cNvPr>
          <p:cNvSpPr/>
          <p:nvPr/>
        </p:nvSpPr>
        <p:spPr>
          <a:xfrm>
            <a:off x="362046" y="1317605"/>
            <a:ext cx="4209954" cy="100660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do you think a restaurant decides what to serve on their menu?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4E0309A-D689-3CF9-702B-E5B2BC5EAF16}"/>
              </a:ext>
            </a:extLst>
          </p:cNvPr>
          <p:cNvSpPr/>
          <p:nvPr/>
        </p:nvSpPr>
        <p:spPr>
          <a:xfrm>
            <a:off x="4979117" y="1458827"/>
            <a:ext cx="3799094" cy="71321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Their menu is set with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seasonal fruits and vegetables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464567-C6A3-F381-0014-FB49C6C8739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571EA696-6E36-C614-CBF6-47C46E7BB9B3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Manoir’s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food so special? </a:t>
            </a:r>
          </a:p>
        </p:txBody>
      </p:sp>
      <p:sp>
        <p:nvSpPr>
          <p:cNvPr id="3" name="Pentagon 20">
            <a:extLst>
              <a:ext uri="{FF2B5EF4-FFF2-40B4-BE49-F238E27FC236}">
                <a16:creationId xmlns:a16="http://schemas.microsoft.com/office/drawing/2014/main" id="{325D4736-5356-9502-0519-84EC1C31554D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9012C8-5187-B82D-9B57-F9383F213B5A}"/>
              </a:ext>
            </a:extLst>
          </p:cNvPr>
          <p:cNvSpPr/>
          <p:nvPr/>
        </p:nvSpPr>
        <p:spPr>
          <a:xfrm>
            <a:off x="362046" y="5512167"/>
            <a:ext cx="8416165" cy="1006601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C2D2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Challenge: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Work out how far the food in your lunch today travelled, just to be in your local shop or supermarket. </a:t>
            </a:r>
          </a:p>
        </p:txBody>
      </p:sp>
    </p:spTree>
    <p:extLst>
      <p:ext uri="{BB962C8B-B14F-4D97-AF65-F5344CB8AC3E}">
        <p14:creationId xmlns:p14="http://schemas.microsoft.com/office/powerpoint/2010/main" val="232891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1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4621E39-B709-CF6F-BF0B-81A646AFD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35537" b="15143"/>
          <a:stretch/>
        </p:blipFill>
        <p:spPr bwMode="auto">
          <a:xfrm>
            <a:off x="-9800" y="981084"/>
            <a:ext cx="9153800" cy="587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90058A-B39A-2C12-15F6-CDDBB69578C9}"/>
              </a:ext>
            </a:extLst>
          </p:cNvPr>
          <p:cNvSpPr/>
          <p:nvPr/>
        </p:nvSpPr>
        <p:spPr>
          <a:xfrm>
            <a:off x="5145865" y="1317605"/>
            <a:ext cx="3636087" cy="956170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can we reduce pollution through our food choices?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2F34E7-B0BA-FB0C-C59D-5DD42BFC553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DF1548-7677-0B61-5F5F-943998CC7AF5}"/>
              </a:ext>
            </a:extLst>
          </p:cNvPr>
          <p:cNvSpPr/>
          <p:nvPr/>
        </p:nvSpPr>
        <p:spPr>
          <a:xfrm>
            <a:off x="363918" y="5540393"/>
            <a:ext cx="4408230" cy="97243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further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food miles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more pollution is produced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This pollution then contributes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climate change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9D5ACCEE-5DB4-F979-4527-2A40BEA917BB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Manoir’s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food so special?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E904B4-D6E4-3268-A442-E2211B5F7497}"/>
              </a:ext>
            </a:extLst>
          </p:cNvPr>
          <p:cNvSpPr/>
          <p:nvPr/>
        </p:nvSpPr>
        <p:spPr>
          <a:xfrm>
            <a:off x="5145866" y="5540394"/>
            <a:ext cx="3634216" cy="972437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Food miles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How far food travels from where it is grown to where it is eaten.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72CB31-C8F0-965B-60CE-03B5F25BDC3D}"/>
              </a:ext>
            </a:extLst>
          </p:cNvPr>
          <p:cNvSpPr/>
          <p:nvPr/>
        </p:nvSpPr>
        <p:spPr>
          <a:xfrm>
            <a:off x="5143995" y="2670539"/>
            <a:ext cx="3636087" cy="78325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the supermarket, food labels tell us where 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item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comes from. </a:t>
            </a:r>
          </a:p>
        </p:txBody>
      </p:sp>
      <p:sp>
        <p:nvSpPr>
          <p:cNvPr id="2" name="Pentagon 20">
            <a:extLst>
              <a:ext uri="{FF2B5EF4-FFF2-40B4-BE49-F238E27FC236}">
                <a16:creationId xmlns:a16="http://schemas.microsoft.com/office/drawing/2014/main" id="{8FBAD153-EDFD-C9FF-00C0-43BD2A900C3B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43DC9CD-8A8D-5549-45EB-B33F9FC2AEF7}"/>
              </a:ext>
            </a:extLst>
          </p:cNvPr>
          <p:cNvSpPr/>
          <p:nvPr/>
        </p:nvSpPr>
        <p:spPr>
          <a:xfrm>
            <a:off x="5143994" y="3850555"/>
            <a:ext cx="3636087" cy="129307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For example,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although UK farmers grow strawberries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ones we buy could still be from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Spain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or even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Egypt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598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00D7EFD-3E5A-ADC0-45E4-E52E012D82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35537" b="15143"/>
          <a:stretch/>
        </p:blipFill>
        <p:spPr bwMode="auto">
          <a:xfrm>
            <a:off x="-9800" y="981084"/>
            <a:ext cx="9153800" cy="587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F34E7-B0BA-FB0C-C59D-5DD42BFC553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860C66-8E5C-544E-3D52-AF2541A407D4}"/>
              </a:ext>
            </a:extLst>
          </p:cNvPr>
          <p:cNvSpPr/>
          <p:nvPr/>
        </p:nvSpPr>
        <p:spPr>
          <a:xfrm>
            <a:off x="5083356" y="3020858"/>
            <a:ext cx="3698596" cy="1797368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reflection (1 min)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 do you feel about Le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Manoir’s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green Michelin star?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 other restaurants need to do more to make sure their food is kinder to the environment?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9D5ACCEE-5DB4-F979-4527-2A40BEA917BB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Manoir’s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food so special? </a:t>
            </a:r>
          </a:p>
        </p:txBody>
      </p:sp>
      <p:sp>
        <p:nvSpPr>
          <p:cNvPr id="2" name="Pentagon 20">
            <a:extLst>
              <a:ext uri="{FF2B5EF4-FFF2-40B4-BE49-F238E27FC236}">
                <a16:creationId xmlns:a16="http://schemas.microsoft.com/office/drawing/2014/main" id="{16CEC9C6-4EA5-F004-6CC9-0E9F9AE065A0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3463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0FABB94-156F-B94D-26AB-C2AFF4330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0" y="978116"/>
            <a:ext cx="9153800" cy="58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2A2F2D3-AD1C-EB94-60FE-F6FA875C5A68}"/>
              </a:ext>
            </a:extLst>
          </p:cNvPr>
          <p:cNvSpPr/>
          <p:nvPr/>
        </p:nvSpPr>
        <p:spPr>
          <a:xfrm>
            <a:off x="362048" y="2513766"/>
            <a:ext cx="3636087" cy="1484075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activity (2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Make a list of the career opportunities you think are available at Le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Manoir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based on what you have seen so far.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C5AE4E-F05F-B43B-E05F-282766D51684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B1B9E42A-77DD-DC30-2257-B5D394F1851A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are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Manoir’s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people so special?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140EE0-D323-88C5-21BE-3ADB0473A08C}"/>
              </a:ext>
            </a:extLst>
          </p:cNvPr>
          <p:cNvSpPr/>
          <p:nvPr/>
        </p:nvSpPr>
        <p:spPr>
          <a:xfrm>
            <a:off x="362048" y="1317605"/>
            <a:ext cx="3636087" cy="95617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So now you’ve thought about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food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let’s think about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people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5A11B330-2C4F-0BA8-4B9D-E2A8FFEB720E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6306535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0FABB94-156F-B94D-26AB-C2AFF4330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0" y="978116"/>
            <a:ext cx="9153800" cy="58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C5AE4E-F05F-B43B-E05F-282766D51684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C841EC-DFC7-4D75-D475-69D2A5BDD8A1}"/>
              </a:ext>
            </a:extLst>
          </p:cNvPr>
          <p:cNvSpPr/>
          <p:nvPr/>
        </p:nvSpPr>
        <p:spPr>
          <a:xfrm>
            <a:off x="362047" y="5806230"/>
            <a:ext cx="8419905" cy="71321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It’s important to remember there are many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more roles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behind the scenes too, such as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sourcing ingredients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to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managing finances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61F8AE7-1594-19A8-1C9B-C74DD3C1EACD}"/>
              </a:ext>
            </a:extLst>
          </p:cNvPr>
          <p:cNvSpPr/>
          <p:nvPr/>
        </p:nvSpPr>
        <p:spPr>
          <a:xfrm>
            <a:off x="362047" y="1317604"/>
            <a:ext cx="8419905" cy="71321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It takes a huge team to run a hotel and restaurant, making sure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guests and diners have the best experience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BE27C58-3A42-32FB-A104-B0AC58CD40B9}"/>
              </a:ext>
            </a:extLst>
          </p:cNvPr>
          <p:cNvSpPr/>
          <p:nvPr/>
        </p:nvSpPr>
        <p:spPr>
          <a:xfrm>
            <a:off x="362047" y="2297358"/>
            <a:ext cx="4954232" cy="907984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Group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From your list, share the careers that are in hospitality.  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B1B9E42A-77DD-DC30-2257-B5D394F1851A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are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Manoir’s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people so special? 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5A11B330-2C4F-0BA8-4B9D-E2A8FFEB720E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2A3749-A885-4548-70D5-2DA74A674D90}"/>
              </a:ext>
            </a:extLst>
          </p:cNvPr>
          <p:cNvSpPr/>
          <p:nvPr/>
        </p:nvSpPr>
        <p:spPr>
          <a:xfrm>
            <a:off x="362047" y="3471880"/>
            <a:ext cx="4954232" cy="972437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Hospitality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Businesses such as hotels, bars, and restaurants that provide food, drink, or a place to sleep.</a:t>
            </a:r>
            <a:endParaRPr lang="en-US" sz="1600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1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2DE539C2-AC83-946E-A229-C99FE1AB50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2" b="29859"/>
          <a:stretch/>
        </p:blipFill>
        <p:spPr>
          <a:xfrm>
            <a:off x="676990" y="1272044"/>
            <a:ext cx="7790014" cy="5074276"/>
          </a:xfrm>
          <a:prstGeom prst="round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C5AE4E-F05F-B43B-E05F-282766D51684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114">
            <a:extLst>
              <a:ext uri="{FF2B5EF4-FFF2-40B4-BE49-F238E27FC236}">
                <a16:creationId xmlns:a16="http://schemas.microsoft.com/office/drawing/2014/main" id="{1FD16188-C1DE-9072-54B5-8032074D7F6F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are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Manoir’s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people so special? </a:t>
            </a:r>
          </a:p>
        </p:txBody>
      </p:sp>
      <p:sp>
        <p:nvSpPr>
          <p:cNvPr id="3" name="Pentagon 20">
            <a:extLst>
              <a:ext uri="{FF2B5EF4-FFF2-40B4-BE49-F238E27FC236}">
                <a16:creationId xmlns:a16="http://schemas.microsoft.com/office/drawing/2014/main" id="{452B9826-EC3C-F2F0-2B72-D945DA84CF92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00F6928-9963-585B-E833-82824FF7108B}"/>
              </a:ext>
            </a:extLst>
          </p:cNvPr>
          <p:cNvSpPr/>
          <p:nvPr/>
        </p:nvSpPr>
        <p:spPr>
          <a:xfrm>
            <a:off x="1588943" y="5089551"/>
            <a:ext cx="5966109" cy="78108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Click to watch a short film about the careers available at Le </a:t>
            </a:r>
            <a:r>
              <a:rPr lang="en-GB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Manoir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and Belmond.  </a:t>
            </a:r>
          </a:p>
        </p:txBody>
      </p:sp>
      <p:sp>
        <p:nvSpPr>
          <p:cNvPr id="11" name="Rectangle: Rounded Corners 10">
            <a:hlinkClick r:id="rId3"/>
            <a:extLst>
              <a:ext uri="{FF2B5EF4-FFF2-40B4-BE49-F238E27FC236}">
                <a16:creationId xmlns:a16="http://schemas.microsoft.com/office/drawing/2014/main" id="{D30F8A88-45E1-2B0B-8C7F-F335EB0A31C1}"/>
              </a:ext>
            </a:extLst>
          </p:cNvPr>
          <p:cNvSpPr/>
          <p:nvPr/>
        </p:nvSpPr>
        <p:spPr>
          <a:xfrm>
            <a:off x="6965602" y="1584208"/>
            <a:ext cx="784076" cy="538608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0:00-1:55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6D89A8-10C9-B0AE-09CB-1589BDF7415E}"/>
              </a:ext>
            </a:extLst>
          </p:cNvPr>
          <p:cNvSpPr/>
          <p:nvPr/>
        </p:nvSpPr>
        <p:spPr>
          <a:xfrm>
            <a:off x="410784" y="981922"/>
            <a:ext cx="8322433" cy="5655357"/>
          </a:xfrm>
          <a:custGeom>
            <a:avLst/>
            <a:gdLst>
              <a:gd name="connsiteX0" fmla="*/ 985647 w 6620398"/>
              <a:gd name="connsiteY0" fmla="*/ 296608 h 4505927"/>
              <a:gd name="connsiteX1" fmla="*/ 333516 w 6620398"/>
              <a:gd name="connsiteY1" fmla="*/ 948739 h 4505927"/>
              <a:gd name="connsiteX2" fmla="*/ 333516 w 6620398"/>
              <a:gd name="connsiteY2" fmla="*/ 3557187 h 4505927"/>
              <a:gd name="connsiteX3" fmla="*/ 985647 w 6620398"/>
              <a:gd name="connsiteY3" fmla="*/ 4209318 h 4505927"/>
              <a:gd name="connsiteX4" fmla="*/ 5634750 w 6620398"/>
              <a:gd name="connsiteY4" fmla="*/ 4209318 h 4505927"/>
              <a:gd name="connsiteX5" fmla="*/ 6286881 w 6620398"/>
              <a:gd name="connsiteY5" fmla="*/ 3557187 h 4505927"/>
              <a:gd name="connsiteX6" fmla="*/ 6286881 w 6620398"/>
              <a:gd name="connsiteY6" fmla="*/ 948739 h 4505927"/>
              <a:gd name="connsiteX7" fmla="*/ 5634750 w 6620398"/>
              <a:gd name="connsiteY7" fmla="*/ 296608 h 4505927"/>
              <a:gd name="connsiteX8" fmla="*/ 751003 w 6620398"/>
              <a:gd name="connsiteY8" fmla="*/ 0 h 4505927"/>
              <a:gd name="connsiteX9" fmla="*/ 5869395 w 6620398"/>
              <a:gd name="connsiteY9" fmla="*/ 0 h 4505927"/>
              <a:gd name="connsiteX10" fmla="*/ 6620398 w 6620398"/>
              <a:gd name="connsiteY10" fmla="*/ 751003 h 4505927"/>
              <a:gd name="connsiteX11" fmla="*/ 6620398 w 6620398"/>
              <a:gd name="connsiteY11" fmla="*/ 3754924 h 4505927"/>
              <a:gd name="connsiteX12" fmla="*/ 5869395 w 6620398"/>
              <a:gd name="connsiteY12" fmla="*/ 4505927 h 4505927"/>
              <a:gd name="connsiteX13" fmla="*/ 751003 w 6620398"/>
              <a:gd name="connsiteY13" fmla="*/ 4505927 h 4505927"/>
              <a:gd name="connsiteX14" fmla="*/ 0 w 6620398"/>
              <a:gd name="connsiteY14" fmla="*/ 3754924 h 4505927"/>
              <a:gd name="connsiteX15" fmla="*/ 0 w 6620398"/>
              <a:gd name="connsiteY15" fmla="*/ 751003 h 4505927"/>
              <a:gd name="connsiteX16" fmla="*/ 751003 w 6620398"/>
              <a:gd name="connsiteY16" fmla="*/ 0 h 450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20398" h="4505927">
                <a:moveTo>
                  <a:pt x="985647" y="296608"/>
                </a:moveTo>
                <a:cubicBezTo>
                  <a:pt x="625485" y="296608"/>
                  <a:pt x="333516" y="588577"/>
                  <a:pt x="333516" y="948739"/>
                </a:cubicBezTo>
                <a:lnTo>
                  <a:pt x="333516" y="3557187"/>
                </a:lnTo>
                <a:cubicBezTo>
                  <a:pt x="333516" y="3917349"/>
                  <a:pt x="625485" y="4209318"/>
                  <a:pt x="985647" y="4209318"/>
                </a:cubicBezTo>
                <a:lnTo>
                  <a:pt x="5634750" y="4209318"/>
                </a:lnTo>
                <a:cubicBezTo>
                  <a:pt x="5994912" y="4209318"/>
                  <a:pt x="6286881" y="3917349"/>
                  <a:pt x="6286881" y="3557187"/>
                </a:cubicBezTo>
                <a:lnTo>
                  <a:pt x="6286881" y="948739"/>
                </a:lnTo>
                <a:cubicBezTo>
                  <a:pt x="6286881" y="588577"/>
                  <a:pt x="5994912" y="296608"/>
                  <a:pt x="5634750" y="296608"/>
                </a:cubicBezTo>
                <a:close/>
                <a:moveTo>
                  <a:pt x="751003" y="0"/>
                </a:moveTo>
                <a:lnTo>
                  <a:pt x="5869395" y="0"/>
                </a:lnTo>
                <a:cubicBezTo>
                  <a:pt x="6284163" y="0"/>
                  <a:pt x="6620398" y="336235"/>
                  <a:pt x="6620398" y="751003"/>
                </a:cubicBezTo>
                <a:lnTo>
                  <a:pt x="6620398" y="3754924"/>
                </a:lnTo>
                <a:cubicBezTo>
                  <a:pt x="6620398" y="4169692"/>
                  <a:pt x="6284163" y="4505927"/>
                  <a:pt x="5869395" y="4505927"/>
                </a:cubicBezTo>
                <a:lnTo>
                  <a:pt x="751003" y="4505927"/>
                </a:lnTo>
                <a:cubicBezTo>
                  <a:pt x="336235" y="4505927"/>
                  <a:pt x="0" y="4169692"/>
                  <a:pt x="0" y="3754924"/>
                </a:cubicBezTo>
                <a:lnTo>
                  <a:pt x="0" y="751003"/>
                </a:lnTo>
                <a:cubicBezTo>
                  <a:pt x="0" y="336235"/>
                  <a:pt x="336235" y="0"/>
                  <a:pt x="75100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314D823-D217-BA6C-B7D7-D01E2CE383DE}"/>
              </a:ext>
            </a:extLst>
          </p:cNvPr>
          <p:cNvSpPr/>
          <p:nvPr/>
        </p:nvSpPr>
        <p:spPr>
          <a:xfrm>
            <a:off x="1588942" y="5089594"/>
            <a:ext cx="5966109" cy="781081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C2D2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Challenge: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Was there anything in the film that you see as your future?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1B69E2-C3CD-7D7F-7178-7484BFAA17E1}"/>
              </a:ext>
            </a:extLst>
          </p:cNvPr>
          <p:cNvSpPr txBox="1"/>
          <p:nvPr/>
        </p:nvSpPr>
        <p:spPr>
          <a:xfrm>
            <a:off x="7117488" y="6637278"/>
            <a:ext cx="202651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https://safeshare.tv/x/TA9kzfdJYEc</a:t>
            </a:r>
            <a:r>
              <a:rPr lang="en-GB" sz="800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85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03D1AE67-1691-AAFA-B06E-E7248FC3E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00" y="978116"/>
            <a:ext cx="9153800" cy="58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BC841EC-DFC7-4D75-D475-69D2A5BDD8A1}"/>
              </a:ext>
            </a:extLst>
          </p:cNvPr>
          <p:cNvSpPr/>
          <p:nvPr/>
        </p:nvSpPr>
        <p:spPr>
          <a:xfrm>
            <a:off x="369531" y="2467647"/>
            <a:ext cx="4999911" cy="96135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Some practical skills can be easily taught, but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what about the social and personal skills needed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to work in this field?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61F8AE7-1594-19A8-1C9B-C74DD3C1EACD}"/>
              </a:ext>
            </a:extLst>
          </p:cNvPr>
          <p:cNvSpPr/>
          <p:nvPr/>
        </p:nvSpPr>
        <p:spPr>
          <a:xfrm>
            <a:off x="369531" y="1317605"/>
            <a:ext cx="4999910" cy="74511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If you are interested in a career in hospitality,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have you considered the skills you need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Shape 114">
            <a:extLst>
              <a:ext uri="{FF2B5EF4-FFF2-40B4-BE49-F238E27FC236}">
                <a16:creationId xmlns:a16="http://schemas.microsoft.com/office/drawing/2014/main" id="{2015B198-FE60-5B30-4F5D-A01D24060B9B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are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Manoir’s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people so special? </a:t>
            </a:r>
          </a:p>
        </p:txBody>
      </p:sp>
      <p:sp>
        <p:nvSpPr>
          <p:cNvPr id="6" name="Pentagon 20">
            <a:extLst>
              <a:ext uri="{FF2B5EF4-FFF2-40B4-BE49-F238E27FC236}">
                <a16:creationId xmlns:a16="http://schemas.microsoft.com/office/drawing/2014/main" id="{2042BFD7-1012-D428-2239-9B469D3BD511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DA71CB-3E46-199D-E6BE-ECCC135D71E7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55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12" name="Shape 114">
            <a:extLst>
              <a:ext uri="{FF2B5EF4-FFF2-40B4-BE49-F238E27FC236}">
                <a16:creationId xmlns:a16="http://schemas.microsoft.com/office/drawing/2014/main" id="{B1635D7A-CD0E-4586-ACA0-F3DAAAE29569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A fabulous future in Oxfordshire?</a:t>
            </a:r>
          </a:p>
        </p:txBody>
      </p:sp>
      <p:sp>
        <p:nvSpPr>
          <p:cNvPr id="13" name="Pentagon 20">
            <a:extLst>
              <a:ext uri="{FF2B5EF4-FFF2-40B4-BE49-F238E27FC236}">
                <a16:creationId xmlns:a16="http://schemas.microsoft.com/office/drawing/2014/main" id="{90A5DF72-FEC1-49EB-86F1-7AE1FD1F8D11}"/>
              </a:ext>
            </a:extLst>
          </p:cNvPr>
          <p:cNvSpPr/>
          <p:nvPr/>
        </p:nvSpPr>
        <p:spPr>
          <a:xfrm>
            <a:off x="-13644" y="176417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Graphic 2" descr="Play with solid fill">
            <a:extLst>
              <a:ext uri="{FF2B5EF4-FFF2-40B4-BE49-F238E27FC236}">
                <a16:creationId xmlns:a16="http://schemas.microsoft.com/office/drawing/2014/main" id="{2F09E6A7-4EC3-790B-2816-251BF7CC3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684" y="184135"/>
            <a:ext cx="516379" cy="516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3FE504-B109-D30D-F339-6A8D68820344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6"/>
            <a:extLst>
              <a:ext uri="{FF2B5EF4-FFF2-40B4-BE49-F238E27FC236}">
                <a16:creationId xmlns:a16="http://schemas.microsoft.com/office/drawing/2014/main" id="{14D566BF-224E-252F-B67C-0EBF548F5B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6625" y="2401393"/>
            <a:ext cx="6070749" cy="39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6B146B6-F575-9FB6-2643-1F4702479391}"/>
              </a:ext>
            </a:extLst>
          </p:cNvPr>
          <p:cNvSpPr/>
          <p:nvPr/>
        </p:nvSpPr>
        <p:spPr>
          <a:xfrm>
            <a:off x="1279843" y="2131621"/>
            <a:ext cx="6620398" cy="4505927"/>
          </a:xfrm>
          <a:custGeom>
            <a:avLst/>
            <a:gdLst>
              <a:gd name="connsiteX0" fmla="*/ 985647 w 6620398"/>
              <a:gd name="connsiteY0" fmla="*/ 296608 h 4505927"/>
              <a:gd name="connsiteX1" fmla="*/ 333516 w 6620398"/>
              <a:gd name="connsiteY1" fmla="*/ 948739 h 4505927"/>
              <a:gd name="connsiteX2" fmla="*/ 333516 w 6620398"/>
              <a:gd name="connsiteY2" fmla="*/ 3557187 h 4505927"/>
              <a:gd name="connsiteX3" fmla="*/ 985647 w 6620398"/>
              <a:gd name="connsiteY3" fmla="*/ 4209318 h 4505927"/>
              <a:gd name="connsiteX4" fmla="*/ 5634750 w 6620398"/>
              <a:gd name="connsiteY4" fmla="*/ 4209318 h 4505927"/>
              <a:gd name="connsiteX5" fmla="*/ 6286881 w 6620398"/>
              <a:gd name="connsiteY5" fmla="*/ 3557187 h 4505927"/>
              <a:gd name="connsiteX6" fmla="*/ 6286881 w 6620398"/>
              <a:gd name="connsiteY6" fmla="*/ 948739 h 4505927"/>
              <a:gd name="connsiteX7" fmla="*/ 5634750 w 6620398"/>
              <a:gd name="connsiteY7" fmla="*/ 296608 h 4505927"/>
              <a:gd name="connsiteX8" fmla="*/ 751003 w 6620398"/>
              <a:gd name="connsiteY8" fmla="*/ 0 h 4505927"/>
              <a:gd name="connsiteX9" fmla="*/ 5869395 w 6620398"/>
              <a:gd name="connsiteY9" fmla="*/ 0 h 4505927"/>
              <a:gd name="connsiteX10" fmla="*/ 6620398 w 6620398"/>
              <a:gd name="connsiteY10" fmla="*/ 751003 h 4505927"/>
              <a:gd name="connsiteX11" fmla="*/ 6620398 w 6620398"/>
              <a:gd name="connsiteY11" fmla="*/ 3754924 h 4505927"/>
              <a:gd name="connsiteX12" fmla="*/ 5869395 w 6620398"/>
              <a:gd name="connsiteY12" fmla="*/ 4505927 h 4505927"/>
              <a:gd name="connsiteX13" fmla="*/ 751003 w 6620398"/>
              <a:gd name="connsiteY13" fmla="*/ 4505927 h 4505927"/>
              <a:gd name="connsiteX14" fmla="*/ 0 w 6620398"/>
              <a:gd name="connsiteY14" fmla="*/ 3754924 h 4505927"/>
              <a:gd name="connsiteX15" fmla="*/ 0 w 6620398"/>
              <a:gd name="connsiteY15" fmla="*/ 751003 h 4505927"/>
              <a:gd name="connsiteX16" fmla="*/ 751003 w 6620398"/>
              <a:gd name="connsiteY16" fmla="*/ 0 h 450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20398" h="4505927">
                <a:moveTo>
                  <a:pt x="985647" y="296608"/>
                </a:moveTo>
                <a:cubicBezTo>
                  <a:pt x="625485" y="296608"/>
                  <a:pt x="333516" y="588577"/>
                  <a:pt x="333516" y="948739"/>
                </a:cubicBezTo>
                <a:lnTo>
                  <a:pt x="333516" y="3557187"/>
                </a:lnTo>
                <a:cubicBezTo>
                  <a:pt x="333516" y="3917349"/>
                  <a:pt x="625485" y="4209318"/>
                  <a:pt x="985647" y="4209318"/>
                </a:cubicBezTo>
                <a:lnTo>
                  <a:pt x="5634750" y="4209318"/>
                </a:lnTo>
                <a:cubicBezTo>
                  <a:pt x="5994912" y="4209318"/>
                  <a:pt x="6286881" y="3917349"/>
                  <a:pt x="6286881" y="3557187"/>
                </a:cubicBezTo>
                <a:lnTo>
                  <a:pt x="6286881" y="948739"/>
                </a:lnTo>
                <a:cubicBezTo>
                  <a:pt x="6286881" y="588577"/>
                  <a:pt x="5994912" y="296608"/>
                  <a:pt x="5634750" y="296608"/>
                </a:cubicBezTo>
                <a:close/>
                <a:moveTo>
                  <a:pt x="751003" y="0"/>
                </a:moveTo>
                <a:lnTo>
                  <a:pt x="5869395" y="0"/>
                </a:lnTo>
                <a:cubicBezTo>
                  <a:pt x="6284163" y="0"/>
                  <a:pt x="6620398" y="336235"/>
                  <a:pt x="6620398" y="751003"/>
                </a:cubicBezTo>
                <a:lnTo>
                  <a:pt x="6620398" y="3754924"/>
                </a:lnTo>
                <a:cubicBezTo>
                  <a:pt x="6620398" y="4169692"/>
                  <a:pt x="6284163" y="4505927"/>
                  <a:pt x="5869395" y="4505927"/>
                </a:cubicBezTo>
                <a:lnTo>
                  <a:pt x="751003" y="4505927"/>
                </a:lnTo>
                <a:cubicBezTo>
                  <a:pt x="336235" y="4505927"/>
                  <a:pt x="0" y="4169692"/>
                  <a:pt x="0" y="3754924"/>
                </a:cubicBezTo>
                <a:lnTo>
                  <a:pt x="0" y="751003"/>
                </a:lnTo>
                <a:cubicBezTo>
                  <a:pt x="0" y="336235"/>
                  <a:pt x="336235" y="0"/>
                  <a:pt x="75100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ADD556-5D35-ADB8-D77B-9973063C4AD9}"/>
              </a:ext>
            </a:extLst>
          </p:cNvPr>
          <p:cNvSpPr/>
          <p:nvPr/>
        </p:nvSpPr>
        <p:spPr>
          <a:xfrm>
            <a:off x="330873" y="1035872"/>
            <a:ext cx="3614803" cy="87013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Time to find out more about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fabulous future waiting for you in Oxfordshire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" name="Rectangle: Rounded Corners 6">
            <a:hlinkClick r:id="rId6"/>
            <a:extLst>
              <a:ext uri="{FF2B5EF4-FFF2-40B4-BE49-F238E27FC236}">
                <a16:creationId xmlns:a16="http://schemas.microsoft.com/office/drawing/2014/main" id="{E4179F1D-31F2-C000-B111-5EB0F26E2537}"/>
              </a:ext>
            </a:extLst>
          </p:cNvPr>
          <p:cNvSpPr/>
          <p:nvPr/>
        </p:nvSpPr>
        <p:spPr>
          <a:xfrm>
            <a:off x="6458059" y="2621266"/>
            <a:ext cx="758283" cy="538608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0:00-3:54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02E1CFE-2624-86D4-AC41-59B989D79353}"/>
              </a:ext>
            </a:extLst>
          </p:cNvPr>
          <p:cNvSpPr/>
          <p:nvPr/>
        </p:nvSpPr>
        <p:spPr>
          <a:xfrm>
            <a:off x="4192454" y="1035873"/>
            <a:ext cx="4620673" cy="87013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are over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350,000 people working in Oxfordshire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and over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50,000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people are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self-employed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7E69C58-3D6D-61A8-C03B-A92131E64DEA}"/>
              </a:ext>
            </a:extLst>
          </p:cNvPr>
          <p:cNvSpPr/>
          <p:nvPr/>
        </p:nvSpPr>
        <p:spPr>
          <a:xfrm>
            <a:off x="1946415" y="5719358"/>
            <a:ext cx="5287254" cy="426549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Click the image to watch The WOW Show film.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39093-AEC7-74EA-E6ED-0F6280352CB3}"/>
              </a:ext>
            </a:extLst>
          </p:cNvPr>
          <p:cNvSpPr txBox="1"/>
          <p:nvPr/>
        </p:nvSpPr>
        <p:spPr>
          <a:xfrm>
            <a:off x="7117488" y="6637278"/>
            <a:ext cx="202651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latin typeface="Century Gothic" panose="020B0502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https://safeshare.tv/x/528251568</a:t>
            </a:r>
            <a:r>
              <a:rPr lang="en-GB" sz="800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24817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1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F34E7-B0BA-FB0C-C59D-5DD42BFC553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DF1548-7677-0B61-5F5F-943998CC7AF5}"/>
              </a:ext>
            </a:extLst>
          </p:cNvPr>
          <p:cNvSpPr/>
          <p:nvPr/>
        </p:nvSpPr>
        <p:spPr>
          <a:xfrm>
            <a:off x="301950" y="5241851"/>
            <a:ext cx="4349260" cy="109485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After all, smiling is contagious! We feel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happy and more comfortable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when people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greet us in a warm way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Shape 114">
            <a:extLst>
              <a:ext uri="{FF2B5EF4-FFF2-40B4-BE49-F238E27FC236}">
                <a16:creationId xmlns:a16="http://schemas.microsoft.com/office/drawing/2014/main" id="{9D5ACCEE-5DB4-F979-4527-2A40BEA917BB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are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Manoir’s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people so special?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172CB31-C8F0-965B-60CE-03B5F25BDC3D}"/>
              </a:ext>
            </a:extLst>
          </p:cNvPr>
          <p:cNvSpPr/>
          <p:nvPr/>
        </p:nvSpPr>
        <p:spPr>
          <a:xfrm>
            <a:off x="301950" y="3263241"/>
            <a:ext cx="4349260" cy="163932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When you go to any venue in the hospitality sector, body language is important.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Does the person who greets you make eye contact? Do their facial expressions make you feel at ease?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157B9B7-56A0-4622-998A-C9B18E8B4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/>
          <a:stretch/>
        </p:blipFill>
        <p:spPr bwMode="auto">
          <a:xfrm>
            <a:off x="5021082" y="1284631"/>
            <a:ext cx="3820968" cy="50520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90058A-B39A-2C12-15F6-CDDBB69578C9}"/>
              </a:ext>
            </a:extLst>
          </p:cNvPr>
          <p:cNvSpPr/>
          <p:nvPr/>
        </p:nvSpPr>
        <p:spPr>
          <a:xfrm>
            <a:off x="301950" y="1284631"/>
            <a:ext cx="4349260" cy="1639322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Individual reflection (2-3 mins)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Let’s think about working in hospitality. When you go to a restaurant, how do you expect the members of staff to act when you arrive?  </a:t>
            </a:r>
          </a:p>
        </p:txBody>
      </p:sp>
      <p:sp>
        <p:nvSpPr>
          <p:cNvPr id="2" name="Pentagon 20">
            <a:extLst>
              <a:ext uri="{FF2B5EF4-FFF2-40B4-BE49-F238E27FC236}">
                <a16:creationId xmlns:a16="http://schemas.microsoft.com/office/drawing/2014/main" id="{51BC597E-4D95-8AF4-B048-21BDC097C3E7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5908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28CBCDE-CBC0-1BE2-C1E6-1B7AB9813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6" r="13319"/>
          <a:stretch/>
        </p:blipFill>
        <p:spPr bwMode="auto">
          <a:xfrm>
            <a:off x="301950" y="1284631"/>
            <a:ext cx="3818114" cy="50520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114">
            <a:extLst>
              <a:ext uri="{FF2B5EF4-FFF2-40B4-BE49-F238E27FC236}">
                <a16:creationId xmlns:a16="http://schemas.microsoft.com/office/drawing/2014/main" id="{87DB6B46-8E99-4098-9960-602C15599F06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Now it’s your turn!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3D0B450-FB19-4A70-AF79-CB8157558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4ADBA6-8D2D-D43A-2D7F-F3052EF6537A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913217-6621-D39E-16A0-38CDF76AF3D3}"/>
              </a:ext>
            </a:extLst>
          </p:cNvPr>
          <p:cNvSpPr/>
          <p:nvPr/>
        </p:nvSpPr>
        <p:spPr>
          <a:xfrm>
            <a:off x="4492791" y="1284631"/>
            <a:ext cx="4349260" cy="120209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 now you’ve seen a little more about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hospitality at Le </a:t>
            </a:r>
            <a:r>
              <a:rPr lang="en-GB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Manoir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it’s your turn to think about which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skills might be needed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 a similar workplace. 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95CC538-81F3-5638-995D-21E683E0C31C}"/>
              </a:ext>
            </a:extLst>
          </p:cNvPr>
          <p:cNvSpPr/>
          <p:nvPr/>
        </p:nvSpPr>
        <p:spPr>
          <a:xfrm>
            <a:off x="4492791" y="5103628"/>
            <a:ext cx="4349260" cy="1234531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C2D2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Challenge: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While you do this, consider where you could practise or learn the skills needed to run a successful business like this!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E08783-FBE7-F3C3-6DAF-D840F31C159F}"/>
              </a:ext>
            </a:extLst>
          </p:cNvPr>
          <p:cNvSpPr/>
          <p:nvPr/>
        </p:nvSpPr>
        <p:spPr>
          <a:xfrm>
            <a:off x="4492791" y="3030387"/>
            <a:ext cx="4349260" cy="152958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200"/>
              </a:spcAft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Individual activity (2-3 mins)</a:t>
            </a:r>
          </a:p>
          <a:p>
            <a:pPr algn="ctr">
              <a:spcAft>
                <a:spcPts val="200"/>
              </a:spcAft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Write down the top three skills you have that would suit working in hospitality.</a:t>
            </a:r>
          </a:p>
          <a:p>
            <a:pPr algn="ctr">
              <a:spcAft>
                <a:spcPts val="200"/>
              </a:spcAft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Then, write down three skills you may need to work on.</a:t>
            </a:r>
          </a:p>
        </p:txBody>
      </p:sp>
      <p:sp>
        <p:nvSpPr>
          <p:cNvPr id="4" name="Pentagon 20">
            <a:extLst>
              <a:ext uri="{FF2B5EF4-FFF2-40B4-BE49-F238E27FC236}">
                <a16:creationId xmlns:a16="http://schemas.microsoft.com/office/drawing/2014/main" id="{7CB69D79-76DF-B67F-5E64-B4656C17B23D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125317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4BC0B134-1EAF-762A-2D53-A31A052E7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51"/>
          <a:stretch/>
        </p:blipFill>
        <p:spPr bwMode="auto">
          <a:xfrm>
            <a:off x="-1" y="975148"/>
            <a:ext cx="9144001" cy="58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114">
            <a:extLst>
              <a:ext uri="{FF2B5EF4-FFF2-40B4-BE49-F238E27FC236}">
                <a16:creationId xmlns:a16="http://schemas.microsoft.com/office/drawing/2014/main" id="{87DB6B46-8E99-4098-9960-602C15599F06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Now it’s your turn!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3D0B450-FB19-4A70-AF79-CB8157558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4ADBA6-8D2D-D43A-2D7F-F3052EF6537A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58982-B560-4D07-0B6E-FDE5BD7043D3}"/>
              </a:ext>
            </a:extLst>
          </p:cNvPr>
          <p:cNvSpPr txBox="1"/>
          <p:nvPr/>
        </p:nvSpPr>
        <p:spPr>
          <a:xfrm rot="21420000">
            <a:off x="5683285" y="3208463"/>
            <a:ext cx="3276000" cy="954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rgbClr val="B9DBF5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Good time-keeping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89292F-6815-2FA2-14BA-4D5292166A81}"/>
              </a:ext>
            </a:extLst>
          </p:cNvPr>
          <p:cNvSpPr txBox="1"/>
          <p:nvPr/>
        </p:nvSpPr>
        <p:spPr>
          <a:xfrm rot="180000">
            <a:off x="179815" y="2205446"/>
            <a:ext cx="3276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rgbClr val="38BEAB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Flexible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1B3463-66B4-0E78-F97B-46F3302BE457}"/>
              </a:ext>
            </a:extLst>
          </p:cNvPr>
          <p:cNvSpPr txBox="1"/>
          <p:nvPr/>
        </p:nvSpPr>
        <p:spPr>
          <a:xfrm rot="21420000">
            <a:off x="2934000" y="2194536"/>
            <a:ext cx="3276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rgbClr val="B9DBF5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Tidy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93E59A-E65F-BF84-CF80-3B4444B77337}"/>
              </a:ext>
            </a:extLst>
          </p:cNvPr>
          <p:cNvSpPr txBox="1"/>
          <p:nvPr/>
        </p:nvSpPr>
        <p:spPr>
          <a:xfrm rot="21420000">
            <a:off x="179815" y="3215737"/>
            <a:ext cx="3276000" cy="954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rgbClr val="B9DBF5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Good communication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8218D-8907-2522-E421-081F11DFFF55}"/>
              </a:ext>
            </a:extLst>
          </p:cNvPr>
          <p:cNvSpPr txBox="1"/>
          <p:nvPr/>
        </p:nvSpPr>
        <p:spPr>
          <a:xfrm rot="21420000">
            <a:off x="2933999" y="4653414"/>
            <a:ext cx="3276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rgbClr val="B9DBF5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Organised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5357F3-E166-6FC6-F28F-B34DD860F8BD}"/>
              </a:ext>
            </a:extLst>
          </p:cNvPr>
          <p:cNvSpPr txBox="1"/>
          <p:nvPr/>
        </p:nvSpPr>
        <p:spPr>
          <a:xfrm rot="180000">
            <a:off x="2933999" y="5882852"/>
            <a:ext cx="3276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rgbClr val="38BEAB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Hard-working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EC70B4-AEB0-FED3-9254-55D022EDFCBD}"/>
              </a:ext>
            </a:extLst>
          </p:cNvPr>
          <p:cNvSpPr txBox="1"/>
          <p:nvPr/>
        </p:nvSpPr>
        <p:spPr>
          <a:xfrm rot="180000">
            <a:off x="2934000" y="3423975"/>
            <a:ext cx="3276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rgbClr val="38BEAB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Polite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F9BEF7-853C-75B0-B40D-5BC632EE1535}"/>
              </a:ext>
            </a:extLst>
          </p:cNvPr>
          <p:cNvSpPr txBox="1"/>
          <p:nvPr/>
        </p:nvSpPr>
        <p:spPr>
          <a:xfrm rot="180000">
            <a:off x="179815" y="4656808"/>
            <a:ext cx="3276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rgbClr val="38BEAB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Well-presented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036B4C-DA30-F171-D065-29E10AC461C3}"/>
              </a:ext>
            </a:extLst>
          </p:cNvPr>
          <p:cNvSpPr txBox="1"/>
          <p:nvPr/>
        </p:nvSpPr>
        <p:spPr>
          <a:xfrm rot="180000">
            <a:off x="5683285" y="4653170"/>
            <a:ext cx="3276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rgbClr val="38BEAB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Listening skills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683928-7B6D-1E36-2AAB-EE4A04B3E8AF}"/>
              </a:ext>
            </a:extLst>
          </p:cNvPr>
          <p:cNvSpPr txBox="1"/>
          <p:nvPr/>
        </p:nvSpPr>
        <p:spPr>
          <a:xfrm rot="180000">
            <a:off x="5683285" y="2194536"/>
            <a:ext cx="3276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rgbClr val="38BEAB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Talking clearly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8A5C0D-BEA4-A760-C006-B2D1621387AD}"/>
              </a:ext>
            </a:extLst>
          </p:cNvPr>
          <p:cNvSpPr txBox="1"/>
          <p:nvPr/>
        </p:nvSpPr>
        <p:spPr>
          <a:xfrm rot="21420000">
            <a:off x="5683285" y="5667098"/>
            <a:ext cx="327600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rgbClr val="B9DBF5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Attention-to- detail</a:t>
            </a:r>
          </a:p>
        </p:txBody>
      </p:sp>
      <p:sp>
        <p:nvSpPr>
          <p:cNvPr id="3" name="Pentagon 20">
            <a:extLst>
              <a:ext uri="{FF2B5EF4-FFF2-40B4-BE49-F238E27FC236}">
                <a16:creationId xmlns:a16="http://schemas.microsoft.com/office/drawing/2014/main" id="{BFC61D05-2DAA-D1B8-AFD2-21C160954A6D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BCABC09-5169-89CD-17F1-06117D8089CE}"/>
              </a:ext>
            </a:extLst>
          </p:cNvPr>
          <p:cNvSpPr/>
          <p:nvPr/>
        </p:nvSpPr>
        <p:spPr>
          <a:xfrm>
            <a:off x="2560557" y="1428431"/>
            <a:ext cx="4022887" cy="523459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Did you think of any of the following?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96EA47-A0EE-1A57-3BFA-AA3934519CE1}"/>
              </a:ext>
            </a:extLst>
          </p:cNvPr>
          <p:cNvSpPr txBox="1"/>
          <p:nvPr/>
        </p:nvSpPr>
        <p:spPr>
          <a:xfrm rot="21420000">
            <a:off x="179815" y="5667098"/>
            <a:ext cx="327600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101600">
                    <a:srgbClr val="B9DBF5">
                      <a:alpha val="60000"/>
                    </a:srgbClr>
                  </a:glow>
                </a:effectLst>
                <a:latin typeface="Century Gothic" panose="020B0502020202020204" pitchFamily="34" charset="0"/>
              </a:rPr>
              <a:t>Friendly &amp; approachable</a:t>
            </a:r>
          </a:p>
        </p:txBody>
      </p:sp>
    </p:spTree>
    <p:extLst>
      <p:ext uri="{BB962C8B-B14F-4D97-AF65-F5344CB8AC3E}">
        <p14:creationId xmlns:p14="http://schemas.microsoft.com/office/powerpoint/2010/main" val="31804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5" grpId="0"/>
      <p:bldP spid="16" grpId="0"/>
      <p:bldP spid="18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B4D75FE-A8F6-8403-A501-48ECE10D8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51"/>
          <a:stretch/>
        </p:blipFill>
        <p:spPr bwMode="auto">
          <a:xfrm>
            <a:off x="-1" y="975148"/>
            <a:ext cx="9144001" cy="587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114">
            <a:extLst>
              <a:ext uri="{FF2B5EF4-FFF2-40B4-BE49-F238E27FC236}">
                <a16:creationId xmlns:a16="http://schemas.microsoft.com/office/drawing/2014/main" id="{87DB6B46-8E99-4098-9960-602C15599F06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Now it’s your turn!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3D0B450-FB19-4A70-AF79-CB8157558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4ADBA6-8D2D-D43A-2D7F-F3052EF6537A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F4F030-EE84-AF79-DB09-BD32D6F68A3A}"/>
              </a:ext>
            </a:extLst>
          </p:cNvPr>
          <p:cNvSpPr/>
          <p:nvPr/>
        </p:nvSpPr>
        <p:spPr>
          <a:xfrm>
            <a:off x="1893276" y="3133061"/>
            <a:ext cx="5357446" cy="1564059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200"/>
              </a:spcAft>
            </a:pP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Final reflection (2-3 mins)</a:t>
            </a:r>
          </a:p>
          <a:p>
            <a:pPr algn="ctr">
              <a:spcAft>
                <a:spcPts val="200"/>
              </a:spcAft>
            </a:pP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If this lesson has inspired you to find a future in hospitality, why not do some research into what you need to learn, your skills, experience and courses you can attend in Oxfordshire?  </a:t>
            </a:r>
          </a:p>
        </p:txBody>
      </p:sp>
      <p:sp>
        <p:nvSpPr>
          <p:cNvPr id="4" name="Pentagon 20">
            <a:extLst>
              <a:ext uri="{FF2B5EF4-FFF2-40B4-BE49-F238E27FC236}">
                <a16:creationId xmlns:a16="http://schemas.microsoft.com/office/drawing/2014/main" id="{2BF83A8A-FA28-2947-FA54-61AE4333BBB7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27709E-C0E0-3FA8-400F-22E602CFA478}"/>
              </a:ext>
            </a:extLst>
          </p:cNvPr>
          <p:cNvSpPr txBox="1"/>
          <p:nvPr/>
        </p:nvSpPr>
        <p:spPr>
          <a:xfrm>
            <a:off x="5195263" y="5982864"/>
            <a:ext cx="1421631" cy="369332"/>
          </a:xfrm>
          <a:prstGeom prst="rect">
            <a:avLst/>
          </a:prstGeom>
          <a:solidFill>
            <a:srgbClr val="96DAD3"/>
          </a:solidFill>
          <a:ln>
            <a:solidFill>
              <a:srgbClr val="26226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62262"/>
                </a:solidFill>
                <a:latin typeface="Broadway" panose="04040905080B02020502" pitchFamily="82" charset="0"/>
                <a:hlinkClick r:id="rId5"/>
              </a:rPr>
              <a:t>Brookes</a:t>
            </a:r>
            <a:endParaRPr lang="en-GB" b="1" dirty="0">
              <a:solidFill>
                <a:srgbClr val="262262"/>
              </a:solidFill>
              <a:latin typeface="Broadway" panose="04040905080B02020502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A99715-2A02-9CCC-1587-EDAD7FEB0439}"/>
              </a:ext>
            </a:extLst>
          </p:cNvPr>
          <p:cNvSpPr txBox="1"/>
          <p:nvPr/>
        </p:nvSpPr>
        <p:spPr>
          <a:xfrm>
            <a:off x="7250722" y="5349292"/>
            <a:ext cx="1421631" cy="923330"/>
          </a:xfrm>
          <a:prstGeom prst="rect">
            <a:avLst/>
          </a:prstGeom>
          <a:solidFill>
            <a:srgbClr val="96DAD3"/>
          </a:solidFill>
          <a:ln>
            <a:solidFill>
              <a:srgbClr val="26226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62262"/>
                </a:solidFill>
                <a:latin typeface="Broadway" panose="04040905080B02020502" pitchFamily="82" charset="0"/>
                <a:hlinkClick r:id="rId6"/>
              </a:rPr>
              <a:t>Oxford activate learning</a:t>
            </a:r>
            <a:endParaRPr lang="en-GB" b="1" dirty="0">
              <a:solidFill>
                <a:srgbClr val="262262"/>
              </a:solidFill>
              <a:latin typeface="Broadway" panose="04040905080B02020502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8C092-0251-8CFC-172D-3D24D9529F42}"/>
              </a:ext>
            </a:extLst>
          </p:cNvPr>
          <p:cNvSpPr txBox="1"/>
          <p:nvPr/>
        </p:nvSpPr>
        <p:spPr>
          <a:xfrm>
            <a:off x="5195263" y="5290538"/>
            <a:ext cx="1421631" cy="369332"/>
          </a:xfrm>
          <a:prstGeom prst="rect">
            <a:avLst/>
          </a:prstGeom>
          <a:solidFill>
            <a:srgbClr val="96DAD3"/>
          </a:solidFill>
          <a:ln>
            <a:solidFill>
              <a:srgbClr val="26226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262262"/>
                </a:solidFill>
                <a:latin typeface="Broadway" panose="04040905080B02020502" pitchFamily="82" charset="0"/>
                <a:hlinkClick r:id="rId7"/>
              </a:rPr>
              <a:t>Prospects</a:t>
            </a:r>
            <a:endParaRPr lang="en-GB" b="1" dirty="0">
              <a:solidFill>
                <a:srgbClr val="262262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30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22057A4-89BA-E912-A1F4-121C537AC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51"/>
          <a:stretch/>
        </p:blipFill>
        <p:spPr bwMode="auto">
          <a:xfrm>
            <a:off x="0" y="976109"/>
            <a:ext cx="9144001" cy="587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114">
            <a:extLst>
              <a:ext uri="{FF2B5EF4-FFF2-40B4-BE49-F238E27FC236}">
                <a16:creationId xmlns:a16="http://schemas.microsoft.com/office/drawing/2014/main" id="{87DB6B46-8E99-4098-9960-602C15599F06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Now it’s your turn!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03D0B450-FB19-4A70-AF79-CB81575586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4ADBA6-8D2D-D43A-2D7F-F3052EF6537A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58A05A-5D5D-220A-7C51-8E86F742EFFD}"/>
              </a:ext>
            </a:extLst>
          </p:cNvPr>
          <p:cNvSpPr/>
          <p:nvPr/>
        </p:nvSpPr>
        <p:spPr>
          <a:xfrm>
            <a:off x="3434315" y="1301393"/>
            <a:ext cx="5382829" cy="1202097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C2D2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Challenge: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Have a look at a 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seasonal produce calendar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and plan your own meal or menu using as many local and seasonal produce items as you can!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AA228A-A03D-20C2-1C88-843BF49D9829}"/>
              </a:ext>
            </a:extLst>
          </p:cNvPr>
          <p:cNvSpPr/>
          <p:nvPr/>
        </p:nvSpPr>
        <p:spPr>
          <a:xfrm>
            <a:off x="326855" y="5720316"/>
            <a:ext cx="8490290" cy="76206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For example,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asparagus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is seasonal produce in June and July, and </a:t>
            </a:r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new potatoes 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seasonal from April to July.</a:t>
            </a:r>
          </a:p>
        </p:txBody>
      </p:sp>
      <p:sp>
        <p:nvSpPr>
          <p:cNvPr id="4" name="Pentagon 20">
            <a:extLst>
              <a:ext uri="{FF2B5EF4-FFF2-40B4-BE49-F238E27FC236}">
                <a16:creationId xmlns:a16="http://schemas.microsoft.com/office/drawing/2014/main" id="{07347217-0318-044B-0565-81F97306565E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584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0">
            <a:extLst>
              <a:ext uri="{FF2B5EF4-FFF2-40B4-BE49-F238E27FC236}">
                <a16:creationId xmlns:a16="http://schemas.microsoft.com/office/drawing/2014/main" id="{4D1DD770-26B3-81AD-9427-297564195CCF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2" name="Graphic 21" descr="Information outline">
            <a:extLst>
              <a:ext uri="{FF2B5EF4-FFF2-40B4-BE49-F238E27FC236}">
                <a16:creationId xmlns:a16="http://schemas.microsoft.com/office/drawing/2014/main" id="{313AE633-8C45-12FB-6951-84F8F9BBC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3526" y="546541"/>
            <a:ext cx="6456947" cy="6456947"/>
          </a:xfrm>
          <a:prstGeom prst="rect">
            <a:avLst/>
          </a:prstGeom>
        </p:spPr>
      </p:pic>
      <p:sp>
        <p:nvSpPr>
          <p:cNvPr id="15" name="Shape 114">
            <a:extLst>
              <a:ext uri="{FF2B5EF4-FFF2-40B4-BE49-F238E27FC236}">
                <a16:creationId xmlns:a16="http://schemas.microsoft.com/office/drawing/2014/main" id="{B826E480-9D2D-4565-824B-87C1121E9D97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Finding help &amp; information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D2CAFAF-3058-4F21-96AE-CC7792036A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pic>
        <p:nvPicPr>
          <p:cNvPr id="23" name="Graphic 22" descr="Badge Question Mark with solid fill">
            <a:extLst>
              <a:ext uri="{FF2B5EF4-FFF2-40B4-BE49-F238E27FC236}">
                <a16:creationId xmlns:a16="http://schemas.microsoft.com/office/drawing/2014/main" id="{3C5736E4-4053-4B53-B521-90790C751E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93055"/>
            <a:ext cx="538608" cy="5386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9D5C85-C3A1-A1E9-D0D2-B4D68EF71C7D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78D5AB-3590-F323-E8F0-04EFC3B25340}"/>
              </a:ext>
            </a:extLst>
          </p:cNvPr>
          <p:cNvSpPr/>
          <p:nvPr/>
        </p:nvSpPr>
        <p:spPr>
          <a:xfrm>
            <a:off x="326856" y="1290547"/>
            <a:ext cx="8490288" cy="1021324"/>
          </a:xfrm>
          <a:prstGeom prst="roundRect">
            <a:avLst/>
          </a:prstGeom>
          <a:solidFill>
            <a:srgbClr val="262262"/>
          </a:solidFill>
          <a:ln w="28575">
            <a:solidFill>
              <a:srgbClr val="C2D2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Challenge: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Or, if you’re especially interested in learning about what Le </a:t>
            </a:r>
            <a:r>
              <a:rPr lang="en-GB" sz="1600" dirty="0" err="1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Manoir</a:t>
            </a:r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has to offer,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find out more below. Just click the images for further information.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9CB2CA3-D0B7-7D5E-3409-5A9B00C8606C}"/>
              </a:ext>
            </a:extLst>
          </p:cNvPr>
          <p:cNvSpPr/>
          <p:nvPr/>
        </p:nvSpPr>
        <p:spPr>
          <a:xfrm>
            <a:off x="326855" y="4936928"/>
            <a:ext cx="6222801" cy="105753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Raymond Blanc Cookery School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There are 11 gardens at Le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Manoir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and at the school you can learn more about growing your own produce.</a:t>
            </a:r>
          </a:p>
        </p:txBody>
      </p:sp>
      <p:pic>
        <p:nvPicPr>
          <p:cNvPr id="11" name="Picture 10">
            <a:hlinkClick r:id="rId8"/>
            <a:extLst>
              <a:ext uri="{FF2B5EF4-FFF2-40B4-BE49-F238E27FC236}">
                <a16:creationId xmlns:a16="http://schemas.microsoft.com/office/drawing/2014/main" id="{4182D524-1C96-CC94-B1DD-E563B773FD3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tretch/>
        </p:blipFill>
        <p:spPr>
          <a:xfrm>
            <a:off x="326855" y="2589391"/>
            <a:ext cx="1936251" cy="1936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2">
            <a:hlinkClick r:id="rId10"/>
            <a:extLst>
              <a:ext uri="{FF2B5EF4-FFF2-40B4-BE49-F238E27FC236}">
                <a16:creationId xmlns:a16="http://schemas.microsoft.com/office/drawing/2014/main" id="{BCDEEE36-928D-FF10-6D23-360F774C1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5" t="22127" r="26171" b="13637"/>
          <a:stretch/>
        </p:blipFill>
        <p:spPr bwMode="auto">
          <a:xfrm>
            <a:off x="6845702" y="4497572"/>
            <a:ext cx="1936251" cy="193625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419ECD-DA42-EE34-695F-044EDB8E5D12}"/>
              </a:ext>
            </a:extLst>
          </p:cNvPr>
          <p:cNvSpPr/>
          <p:nvPr/>
        </p:nvSpPr>
        <p:spPr>
          <a:xfrm>
            <a:off x="2537887" y="3028747"/>
            <a:ext cx="6222801" cy="105753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Raymond Blanc Cookery School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At the school, you can gain hands-on experience in a professional kitchen as well as sampling some of the food!</a:t>
            </a:r>
          </a:p>
        </p:txBody>
      </p:sp>
    </p:spTree>
    <p:extLst>
      <p:ext uri="{BB962C8B-B14F-4D97-AF65-F5344CB8AC3E}">
        <p14:creationId xmlns:p14="http://schemas.microsoft.com/office/powerpoint/2010/main" val="45455001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 descr="Information outline">
            <a:extLst>
              <a:ext uri="{FF2B5EF4-FFF2-40B4-BE49-F238E27FC236}">
                <a16:creationId xmlns:a16="http://schemas.microsoft.com/office/drawing/2014/main" id="{2CB4AE51-CB6A-798D-4491-76043D8D7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43527" y="579663"/>
            <a:ext cx="6456947" cy="645694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DFB5EB-95A0-4A61-B600-2CA507C795C7}"/>
              </a:ext>
            </a:extLst>
          </p:cNvPr>
          <p:cNvSpPr/>
          <p:nvPr/>
        </p:nvSpPr>
        <p:spPr>
          <a:xfrm>
            <a:off x="479503" y="1184609"/>
            <a:ext cx="3735658" cy="1583714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Oxfordshire's new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careers platform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hlinkClick r:id="rId5"/>
              </a:rPr>
              <a:t>Find Your Future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is the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next step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for you to find out more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plan your future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here in Oxfordshire.  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0BA375E-3337-430B-8A9C-E44B2E9726A8}"/>
              </a:ext>
            </a:extLst>
          </p:cNvPr>
          <p:cNvSpPr/>
          <p:nvPr/>
        </p:nvSpPr>
        <p:spPr>
          <a:xfrm>
            <a:off x="5330284" y="4760039"/>
            <a:ext cx="3334214" cy="179318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There is a guide on </a:t>
            </a:r>
            <a:r>
              <a:rPr lang="en-GB" sz="16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  <a:hlinkClick r:id="rId6"/>
              </a:rPr>
              <a:t>Find Your Future</a:t>
            </a:r>
            <a:r>
              <a:rPr lang="en-GB" sz="16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for students and parents to explore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 Fabulous Future in Oxfordshire.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Take time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get excited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make plans!</a:t>
            </a:r>
          </a:p>
        </p:txBody>
      </p:sp>
      <p:sp>
        <p:nvSpPr>
          <p:cNvPr id="15" name="Shape 114">
            <a:extLst>
              <a:ext uri="{FF2B5EF4-FFF2-40B4-BE49-F238E27FC236}">
                <a16:creationId xmlns:a16="http://schemas.microsoft.com/office/drawing/2014/main" id="{B826E480-9D2D-4565-824B-87C1121E9D97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Finding help &amp; information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3D2CAFAF-3058-4F21-96AE-CC7792036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21" name="Pentagon 20">
            <a:extLst>
              <a:ext uri="{FF2B5EF4-FFF2-40B4-BE49-F238E27FC236}">
                <a16:creationId xmlns:a16="http://schemas.microsoft.com/office/drawing/2014/main" id="{FADEB494-AAD6-4796-93DC-90C2AFCD4CC8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3" name="Graphic 22" descr="Badge Question Mark with solid fill">
            <a:extLst>
              <a:ext uri="{FF2B5EF4-FFF2-40B4-BE49-F238E27FC236}">
                <a16:creationId xmlns:a16="http://schemas.microsoft.com/office/drawing/2014/main" id="{3C5736E4-4053-4B53-B521-90790C751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193055"/>
            <a:ext cx="538608" cy="538608"/>
          </a:xfrm>
          <a:prstGeom prst="rect">
            <a:avLst/>
          </a:prstGeom>
        </p:spPr>
      </p:pic>
      <p:pic>
        <p:nvPicPr>
          <p:cNvPr id="7" name="Picture 6">
            <a:hlinkClick r:id="rId6"/>
            <a:extLst>
              <a:ext uri="{FF2B5EF4-FFF2-40B4-BE49-F238E27FC236}">
                <a16:creationId xmlns:a16="http://schemas.microsoft.com/office/drawing/2014/main" id="{70AD0AFD-2C89-478F-8CE0-2A5D3AC072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03" y="3250390"/>
            <a:ext cx="4566367" cy="3302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rId5"/>
            <a:extLst>
              <a:ext uri="{FF2B5EF4-FFF2-40B4-BE49-F238E27FC236}">
                <a16:creationId xmlns:a16="http://schemas.microsoft.com/office/drawing/2014/main" id="{2B21D9E2-AA8A-472C-A3FB-4717C14507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623" y="1047974"/>
            <a:ext cx="4107874" cy="1856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F464E1-6A0E-3659-74CD-3C0AFE161D24}"/>
              </a:ext>
            </a:extLst>
          </p:cNvPr>
          <p:cNvGrpSpPr/>
          <p:nvPr/>
        </p:nvGrpSpPr>
        <p:grpSpPr>
          <a:xfrm>
            <a:off x="5330284" y="3429000"/>
            <a:ext cx="3334214" cy="1083577"/>
            <a:chOff x="5452945" y="3588783"/>
            <a:chExt cx="3049801" cy="1083577"/>
          </a:xfrm>
          <a:solidFill>
            <a:srgbClr val="F2C704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0660AFD-474C-432E-BE96-AAE992816169}"/>
                </a:ext>
              </a:extLst>
            </p:cNvPr>
            <p:cNvSpPr/>
            <p:nvPr/>
          </p:nvSpPr>
          <p:spPr>
            <a:xfrm>
              <a:off x="5452945" y="3588783"/>
              <a:ext cx="3049801" cy="1083577"/>
            </a:xfrm>
            <a:prstGeom prst="roundRect">
              <a:avLst/>
            </a:prstGeom>
            <a:grpFill/>
            <a:ln w="28575">
              <a:solidFill>
                <a:srgbClr val="38BEA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Navigate your way around the platform by clicking on        	Find Your Future.</a:t>
              </a:r>
            </a:p>
          </p:txBody>
        </p:sp>
        <p:pic>
          <p:nvPicPr>
            <p:cNvPr id="12" name="Graphic 11" descr="Magnifying glass with solid fill">
              <a:extLst>
                <a:ext uri="{FF2B5EF4-FFF2-40B4-BE49-F238E27FC236}">
                  <a16:creationId xmlns:a16="http://schemas.microsoft.com/office/drawing/2014/main" id="{29480CE8-3196-43D6-A8F2-E2E014D97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099052" y="4213826"/>
              <a:ext cx="337226" cy="33722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64ACAFF-A891-7762-49DF-5D5969D74A35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34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5950-7C2C-44B2-953E-4B0AFE1C3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52" y="2801547"/>
            <a:ext cx="7954296" cy="1063408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  <a:latin typeface="Century Gothic" panose="020B0502020202020204" pitchFamily="34" charset="0"/>
              </a:rPr>
              <a:t>Finding Their Future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4DB1CB0-0F1A-473E-9669-A5F6938A8A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4658" y="0"/>
            <a:ext cx="3932421" cy="1849190"/>
          </a:xfrm>
          <a:prstGeom prst="rect">
            <a:avLst/>
          </a:prstGeom>
        </p:spPr>
      </p:pic>
      <p:pic>
        <p:nvPicPr>
          <p:cNvPr id="6" name="Picture 5" descr="Qr code&#10;&#10;Description automatically generated with low confidence">
            <a:extLst>
              <a:ext uri="{FF2B5EF4-FFF2-40B4-BE49-F238E27FC236}">
                <a16:creationId xmlns:a16="http://schemas.microsoft.com/office/drawing/2014/main" id="{312A97FA-7AF5-4E61-AE93-C4AB5CE1EE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27" y="5367377"/>
            <a:ext cx="2534085" cy="102781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7D7AFF9-661A-425C-9026-4D80A2733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88" y="5123124"/>
            <a:ext cx="1516318" cy="1516318"/>
          </a:xfrm>
          <a:prstGeom prst="ellipse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0BA2C01-D5EB-4CB0-856F-6D99861C9305}"/>
              </a:ext>
            </a:extLst>
          </p:cNvPr>
          <p:cNvSpPr txBox="1">
            <a:spLocks/>
          </p:cNvSpPr>
          <p:nvPr/>
        </p:nvSpPr>
        <p:spPr>
          <a:xfrm>
            <a:off x="594852" y="3821290"/>
            <a:ext cx="7954296" cy="529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i="1" dirty="0">
                <a:latin typeface="Century Gothic" panose="020B0502020202020204" pitchFamily="34" charset="0"/>
                <a:cs typeface="Arial" panose="020B0604020202020204" pitchFamily="34" charset="0"/>
              </a:rPr>
              <a:t>In association with VotesforSchools  </a:t>
            </a:r>
            <a:endParaRPr lang="en-GB" i="1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586843-1125-4CFE-A803-80A3CB011FC3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87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Route (Two Pins With A Path) outline">
            <a:extLst>
              <a:ext uri="{FF2B5EF4-FFF2-40B4-BE49-F238E27FC236}">
                <a16:creationId xmlns:a16="http://schemas.microsoft.com/office/drawing/2014/main" id="{C83A0A14-C1C7-CF83-66BB-FE8E11377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5720" y="902225"/>
            <a:ext cx="6399661" cy="639966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C5A8CF-78FC-4CF6-8C98-8B14F8466FDE}"/>
              </a:ext>
            </a:extLst>
          </p:cNvPr>
          <p:cNvSpPr/>
          <p:nvPr/>
        </p:nvSpPr>
        <p:spPr>
          <a:xfrm>
            <a:off x="5288973" y="2044739"/>
            <a:ext cx="3524153" cy="80783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Whatever your interests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there is something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for you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3CCAA2-F211-4B1A-8E2A-33BB18B64B89}"/>
              </a:ext>
            </a:extLst>
          </p:cNvPr>
          <p:cNvSpPr/>
          <p:nvPr/>
        </p:nvSpPr>
        <p:spPr>
          <a:xfrm>
            <a:off x="5288973" y="1035872"/>
            <a:ext cx="3524153" cy="80783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47BE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Have you thought about your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future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yet?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What do you enjoy?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7F423D-4157-4357-BD87-B1FBE177F6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195" y="1035872"/>
            <a:ext cx="4632754" cy="1819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05DF853-51E8-46AD-AD72-FD746E2373B6}"/>
              </a:ext>
            </a:extLst>
          </p:cNvPr>
          <p:cNvSpPr/>
          <p:nvPr/>
        </p:nvSpPr>
        <p:spPr>
          <a:xfrm>
            <a:off x="330873" y="3053606"/>
            <a:ext cx="8482253" cy="75425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are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lots of great opportunities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many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different sectors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across Oxfordshire.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great future awaits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...  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0C65A5F-5DE7-4E3F-A3DB-6F5B5BAC788E}"/>
              </a:ext>
            </a:extLst>
          </p:cNvPr>
          <p:cNvSpPr/>
          <p:nvPr/>
        </p:nvSpPr>
        <p:spPr>
          <a:xfrm>
            <a:off x="330195" y="4008929"/>
            <a:ext cx="2342435" cy="2548160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Whether you want 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apprenticeship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 Levels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further education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or to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study for a degree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Oxfordshire has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pathway that would suit you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6" name="Shape 114">
            <a:extLst>
              <a:ext uri="{FF2B5EF4-FFF2-40B4-BE49-F238E27FC236}">
                <a16:creationId xmlns:a16="http://schemas.microsoft.com/office/drawing/2014/main" id="{10D1FDFB-7B7E-4A25-818D-D3F58B6354A5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Opportunities in Oxfordshire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C1A3B131-A401-4488-A998-B22569266D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E607A6-D005-49C6-A41C-1C2755AC0E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971" y="4008899"/>
            <a:ext cx="1456492" cy="1173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C474C1-BA08-45FB-85C2-0263BB3F72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3387" y="5383337"/>
            <a:ext cx="1456492" cy="1173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7CA3E53-643B-4BC7-9100-6FFCB8B32D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635" y="4008899"/>
            <a:ext cx="1456492" cy="1173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6E4ABEC-B3EA-41F1-86A8-535D755414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9804" y="4008899"/>
            <a:ext cx="1456491" cy="1173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88B147-01A3-4D93-9F5A-90F4CE37B3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636" y="5383338"/>
            <a:ext cx="1455242" cy="11734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Pentagon 20">
            <a:extLst>
              <a:ext uri="{FF2B5EF4-FFF2-40B4-BE49-F238E27FC236}">
                <a16:creationId xmlns:a16="http://schemas.microsoft.com/office/drawing/2014/main" id="{39BF016F-2199-4A9D-B30A-AC754588C501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</a:p>
        </p:txBody>
      </p:sp>
      <p:pic>
        <p:nvPicPr>
          <p:cNvPr id="11266" name="Picture 2" descr="group of graduates holding diploma group of multiracial graduates holding diploma degree stock pictures, royalty-free photos &amp; images">
            <a:extLst>
              <a:ext uri="{FF2B5EF4-FFF2-40B4-BE49-F238E27FC236}">
                <a16:creationId xmlns:a16="http://schemas.microsoft.com/office/drawing/2014/main" id="{3C525641-DC07-4BE8-A3F1-0F2A51985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6635" y="5383337"/>
            <a:ext cx="1456491" cy="11734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B2E31-20E2-146D-4FF3-3D5630A2833C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64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Map with pin outline">
            <a:extLst>
              <a:ext uri="{FF2B5EF4-FFF2-40B4-BE49-F238E27FC236}">
                <a16:creationId xmlns:a16="http://schemas.microsoft.com/office/drawing/2014/main" id="{0418C02A-645D-1983-502B-FD6883610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9605" y="686370"/>
            <a:ext cx="6399660" cy="63996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BA0BE-0ED5-448A-935A-DA4507A20403}"/>
              </a:ext>
            </a:extLst>
          </p:cNvPr>
          <p:cNvSpPr/>
          <p:nvPr/>
        </p:nvSpPr>
        <p:spPr>
          <a:xfrm>
            <a:off x="4312228" y="2773097"/>
            <a:ext cx="3457038" cy="1205223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There are opportunities 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health, space, tourism, creative industries, construction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and so much more.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839BCB-5EFC-44A0-B772-7DB1220FD8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66" y="1016656"/>
            <a:ext cx="3654465" cy="4520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288A43-50E6-440F-97C5-E4376A28A8C3}"/>
              </a:ext>
            </a:extLst>
          </p:cNvPr>
          <p:cNvSpPr/>
          <p:nvPr/>
        </p:nvSpPr>
        <p:spPr>
          <a:xfrm>
            <a:off x="5324915" y="4338504"/>
            <a:ext cx="3457038" cy="1076351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No matter where you live in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Oxfordshire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, there is an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amazing opportunity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waiting for you.  </a:t>
            </a:r>
          </a:p>
        </p:txBody>
      </p:sp>
      <p:sp>
        <p:nvSpPr>
          <p:cNvPr id="11" name="Shape 114">
            <a:extLst>
              <a:ext uri="{FF2B5EF4-FFF2-40B4-BE49-F238E27FC236}">
                <a16:creationId xmlns:a16="http://schemas.microsoft.com/office/drawing/2014/main" id="{6EC7AE4E-65A6-498F-8456-7849AF35A12F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What’s in your area?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B3A33AE-0EEE-4992-829C-1C7C7533FD69}"/>
              </a:ext>
            </a:extLst>
          </p:cNvPr>
          <p:cNvSpPr/>
          <p:nvPr/>
        </p:nvSpPr>
        <p:spPr>
          <a:xfrm>
            <a:off x="325497" y="5775040"/>
            <a:ext cx="8493007" cy="73877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During this presentation, you are going to find out about how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one company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can have a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variety of different roles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and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career choices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!</a:t>
            </a:r>
            <a:endParaRPr lang="en-GB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7" name="Pentagon 20">
            <a:extLst>
              <a:ext uri="{FF2B5EF4-FFF2-40B4-BE49-F238E27FC236}">
                <a16:creationId xmlns:a16="http://schemas.microsoft.com/office/drawing/2014/main" id="{5873B1CE-90AC-4214-B2E8-3AEC65A211E9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826A28-0B4A-671F-E425-E15FB9E4899F}"/>
              </a:ext>
            </a:extLst>
          </p:cNvPr>
          <p:cNvSpPr/>
          <p:nvPr/>
        </p:nvSpPr>
        <p:spPr>
          <a:xfrm>
            <a:off x="4312228" y="1016656"/>
            <a:ext cx="4469726" cy="1396257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Pair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Talk to a partner about what opportunities you know about in your local area. What do people you know do as their career? </a:t>
            </a:r>
          </a:p>
        </p:txBody>
      </p:sp>
      <p:pic>
        <p:nvPicPr>
          <p:cNvPr id="3" name="Graphic 2" descr="Marker outline">
            <a:extLst>
              <a:ext uri="{FF2B5EF4-FFF2-40B4-BE49-F238E27FC236}">
                <a16:creationId xmlns:a16="http://schemas.microsoft.com/office/drawing/2014/main" id="{F52B5FEC-3249-CB61-FCDA-85BBEF1152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12226" y="4419479"/>
            <a:ext cx="914400" cy="9144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0" name="Graphic 19" descr="Building Brick Wall outline">
            <a:extLst>
              <a:ext uri="{FF2B5EF4-FFF2-40B4-BE49-F238E27FC236}">
                <a16:creationId xmlns:a16="http://schemas.microsoft.com/office/drawing/2014/main" id="{E60A9BE8-694F-4627-1BF7-4883E6B153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67553" y="2918508"/>
            <a:ext cx="914400" cy="9144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A19278-998D-3714-C35B-59A06270B1B0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5344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858AE2A0-A14D-F284-7F49-EEC9EC3F90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13" b="5361"/>
          <a:stretch/>
        </p:blipFill>
        <p:spPr>
          <a:xfrm>
            <a:off x="797987" y="1347696"/>
            <a:ext cx="7548026" cy="4923808"/>
          </a:xfrm>
          <a:prstGeom prst="roundRect">
            <a:avLst/>
          </a:prstGeom>
        </p:spPr>
      </p:pic>
      <p:sp>
        <p:nvSpPr>
          <p:cNvPr id="12" name="Shape 114">
            <a:extLst>
              <a:ext uri="{FF2B5EF4-FFF2-40B4-BE49-F238E27FC236}">
                <a16:creationId xmlns:a16="http://schemas.microsoft.com/office/drawing/2014/main" id="{7EF04094-1937-4EE7-870E-32CE4EBBFB33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Explore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aux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Quat’Saisons</a:t>
            </a:r>
            <a:endParaRPr lang="en-GB" sz="2400" b="1" dirty="0"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  <a:sym typeface="Lato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B61C1-67C3-02B2-DE68-A44E64A9BDE8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9659EB-9FF6-2DBE-E011-6D2695A654E0}"/>
              </a:ext>
            </a:extLst>
          </p:cNvPr>
          <p:cNvSpPr/>
          <p:nvPr/>
        </p:nvSpPr>
        <p:spPr>
          <a:xfrm>
            <a:off x="1588943" y="5089551"/>
            <a:ext cx="5966109" cy="781081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Click on the image to see more of Le </a:t>
            </a:r>
            <a:r>
              <a:rPr lang="en-GB" sz="1600" b="1" dirty="0" err="1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Manoir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Think about the careers on offer here.   </a:t>
            </a:r>
          </a:p>
        </p:txBody>
      </p:sp>
      <p:sp>
        <p:nvSpPr>
          <p:cNvPr id="13" name="Rectangle: Rounded Corners 12">
            <a:hlinkClick r:id="rId3"/>
            <a:extLst>
              <a:ext uri="{FF2B5EF4-FFF2-40B4-BE49-F238E27FC236}">
                <a16:creationId xmlns:a16="http://schemas.microsoft.com/office/drawing/2014/main" id="{D8898D1C-3FA3-4CBD-8DA3-383968662676}"/>
              </a:ext>
            </a:extLst>
          </p:cNvPr>
          <p:cNvSpPr/>
          <p:nvPr/>
        </p:nvSpPr>
        <p:spPr>
          <a:xfrm>
            <a:off x="6965602" y="1584208"/>
            <a:ext cx="784076" cy="538608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0:00-1:00</a:t>
            </a:r>
            <a:endParaRPr lang="en-GB" sz="160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D3C80E4-B466-B26F-DE39-763524C3C4E7}"/>
              </a:ext>
            </a:extLst>
          </p:cNvPr>
          <p:cNvSpPr/>
          <p:nvPr/>
        </p:nvSpPr>
        <p:spPr>
          <a:xfrm>
            <a:off x="410784" y="981922"/>
            <a:ext cx="8322433" cy="5655357"/>
          </a:xfrm>
          <a:custGeom>
            <a:avLst/>
            <a:gdLst>
              <a:gd name="connsiteX0" fmla="*/ 985647 w 6620398"/>
              <a:gd name="connsiteY0" fmla="*/ 296608 h 4505927"/>
              <a:gd name="connsiteX1" fmla="*/ 333516 w 6620398"/>
              <a:gd name="connsiteY1" fmla="*/ 948739 h 4505927"/>
              <a:gd name="connsiteX2" fmla="*/ 333516 w 6620398"/>
              <a:gd name="connsiteY2" fmla="*/ 3557187 h 4505927"/>
              <a:gd name="connsiteX3" fmla="*/ 985647 w 6620398"/>
              <a:gd name="connsiteY3" fmla="*/ 4209318 h 4505927"/>
              <a:gd name="connsiteX4" fmla="*/ 5634750 w 6620398"/>
              <a:gd name="connsiteY4" fmla="*/ 4209318 h 4505927"/>
              <a:gd name="connsiteX5" fmla="*/ 6286881 w 6620398"/>
              <a:gd name="connsiteY5" fmla="*/ 3557187 h 4505927"/>
              <a:gd name="connsiteX6" fmla="*/ 6286881 w 6620398"/>
              <a:gd name="connsiteY6" fmla="*/ 948739 h 4505927"/>
              <a:gd name="connsiteX7" fmla="*/ 5634750 w 6620398"/>
              <a:gd name="connsiteY7" fmla="*/ 296608 h 4505927"/>
              <a:gd name="connsiteX8" fmla="*/ 751003 w 6620398"/>
              <a:gd name="connsiteY8" fmla="*/ 0 h 4505927"/>
              <a:gd name="connsiteX9" fmla="*/ 5869395 w 6620398"/>
              <a:gd name="connsiteY9" fmla="*/ 0 h 4505927"/>
              <a:gd name="connsiteX10" fmla="*/ 6620398 w 6620398"/>
              <a:gd name="connsiteY10" fmla="*/ 751003 h 4505927"/>
              <a:gd name="connsiteX11" fmla="*/ 6620398 w 6620398"/>
              <a:gd name="connsiteY11" fmla="*/ 3754924 h 4505927"/>
              <a:gd name="connsiteX12" fmla="*/ 5869395 w 6620398"/>
              <a:gd name="connsiteY12" fmla="*/ 4505927 h 4505927"/>
              <a:gd name="connsiteX13" fmla="*/ 751003 w 6620398"/>
              <a:gd name="connsiteY13" fmla="*/ 4505927 h 4505927"/>
              <a:gd name="connsiteX14" fmla="*/ 0 w 6620398"/>
              <a:gd name="connsiteY14" fmla="*/ 3754924 h 4505927"/>
              <a:gd name="connsiteX15" fmla="*/ 0 w 6620398"/>
              <a:gd name="connsiteY15" fmla="*/ 751003 h 4505927"/>
              <a:gd name="connsiteX16" fmla="*/ 751003 w 6620398"/>
              <a:gd name="connsiteY16" fmla="*/ 0 h 450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620398" h="4505927">
                <a:moveTo>
                  <a:pt x="985647" y="296608"/>
                </a:moveTo>
                <a:cubicBezTo>
                  <a:pt x="625485" y="296608"/>
                  <a:pt x="333516" y="588577"/>
                  <a:pt x="333516" y="948739"/>
                </a:cubicBezTo>
                <a:lnTo>
                  <a:pt x="333516" y="3557187"/>
                </a:lnTo>
                <a:cubicBezTo>
                  <a:pt x="333516" y="3917349"/>
                  <a:pt x="625485" y="4209318"/>
                  <a:pt x="985647" y="4209318"/>
                </a:cubicBezTo>
                <a:lnTo>
                  <a:pt x="5634750" y="4209318"/>
                </a:lnTo>
                <a:cubicBezTo>
                  <a:pt x="5994912" y="4209318"/>
                  <a:pt x="6286881" y="3917349"/>
                  <a:pt x="6286881" y="3557187"/>
                </a:cubicBezTo>
                <a:lnTo>
                  <a:pt x="6286881" y="948739"/>
                </a:lnTo>
                <a:cubicBezTo>
                  <a:pt x="6286881" y="588577"/>
                  <a:pt x="5994912" y="296608"/>
                  <a:pt x="5634750" y="296608"/>
                </a:cubicBezTo>
                <a:close/>
                <a:moveTo>
                  <a:pt x="751003" y="0"/>
                </a:moveTo>
                <a:lnTo>
                  <a:pt x="5869395" y="0"/>
                </a:lnTo>
                <a:cubicBezTo>
                  <a:pt x="6284163" y="0"/>
                  <a:pt x="6620398" y="336235"/>
                  <a:pt x="6620398" y="751003"/>
                </a:cubicBezTo>
                <a:lnTo>
                  <a:pt x="6620398" y="3754924"/>
                </a:lnTo>
                <a:cubicBezTo>
                  <a:pt x="6620398" y="4169692"/>
                  <a:pt x="6284163" y="4505927"/>
                  <a:pt x="5869395" y="4505927"/>
                </a:cubicBezTo>
                <a:lnTo>
                  <a:pt x="751003" y="4505927"/>
                </a:lnTo>
                <a:cubicBezTo>
                  <a:pt x="336235" y="4505927"/>
                  <a:pt x="0" y="4169692"/>
                  <a:pt x="0" y="3754924"/>
                </a:cubicBezTo>
                <a:lnTo>
                  <a:pt x="0" y="751003"/>
                </a:lnTo>
                <a:cubicBezTo>
                  <a:pt x="0" y="336235"/>
                  <a:pt x="336235" y="0"/>
                  <a:pt x="75100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8" name="Pentagon 20">
            <a:extLst>
              <a:ext uri="{FF2B5EF4-FFF2-40B4-BE49-F238E27FC236}">
                <a16:creationId xmlns:a16="http://schemas.microsoft.com/office/drawing/2014/main" id="{870CB277-B4BB-97AF-4202-8CB801CD4B7D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628DA-9A06-09F8-AEFC-1055A97B8F34}"/>
              </a:ext>
            </a:extLst>
          </p:cNvPr>
          <p:cNvSpPr txBox="1"/>
          <p:nvPr/>
        </p:nvSpPr>
        <p:spPr>
          <a:xfrm>
            <a:off x="7117488" y="6637278"/>
            <a:ext cx="202651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https://safeshare.tv/x/HwqTJsn3a98</a:t>
            </a:r>
            <a:r>
              <a:rPr lang="en-GB" sz="800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046958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11BE45B-CFA4-D28B-9597-A8E377A6F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2" t="1874"/>
          <a:stretch/>
        </p:blipFill>
        <p:spPr bwMode="auto">
          <a:xfrm>
            <a:off x="301952" y="1284631"/>
            <a:ext cx="3820968" cy="50520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A9D9DC-781B-0E44-007D-AA8C405B8347}"/>
              </a:ext>
            </a:extLst>
          </p:cNvPr>
          <p:cNvSpPr/>
          <p:nvPr/>
        </p:nvSpPr>
        <p:spPr>
          <a:xfrm>
            <a:off x="4424872" y="2692394"/>
            <a:ext cx="4417176" cy="111223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As you saw in the video, Le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Manoir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is a beautiful setting with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stunning gardens and innovative food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005BAE-D332-6A3D-4626-8378B6E06570}"/>
              </a:ext>
            </a:extLst>
          </p:cNvPr>
          <p:cNvSpPr/>
          <p:nvPr/>
        </p:nvSpPr>
        <p:spPr>
          <a:xfrm>
            <a:off x="4424872" y="4100157"/>
            <a:ext cx="4417175" cy="1112232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Restaurant has been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open for 39 years and has two Michelin stars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Raymond Blanc OBE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oversees the food. 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4220B89-6AB6-67A6-4867-21F7CE761546}"/>
              </a:ext>
            </a:extLst>
          </p:cNvPr>
          <p:cNvSpPr/>
          <p:nvPr/>
        </p:nvSpPr>
        <p:spPr>
          <a:xfrm>
            <a:off x="4424872" y="1284631"/>
            <a:ext cx="4417176" cy="1112232"/>
          </a:xfrm>
          <a:prstGeom prst="roundRect">
            <a:avLst/>
          </a:prstGeom>
          <a:solidFill>
            <a:srgbClr val="F2C704"/>
          </a:solidFill>
          <a:ln w="28575">
            <a:solidFill>
              <a:srgbClr val="38BEA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Group discussion (2-3 mins)</a:t>
            </a:r>
          </a:p>
          <a:p>
            <a:pPr algn="ctr"/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Based on the video, what were your first impressions of Le </a:t>
            </a:r>
            <a:r>
              <a:rPr lang="en-GB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Manoir</a:t>
            </a:r>
            <a:r>
              <a:rPr lang="en-GB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and its food?</a:t>
            </a:r>
          </a:p>
        </p:txBody>
      </p:sp>
      <p:sp>
        <p:nvSpPr>
          <p:cNvPr id="3" name="Shape 114">
            <a:extLst>
              <a:ext uri="{FF2B5EF4-FFF2-40B4-BE49-F238E27FC236}">
                <a16:creationId xmlns:a16="http://schemas.microsoft.com/office/drawing/2014/main" id="{D2D9503C-4654-B3B9-9700-9825D72C579F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Explore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aux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Quat’Saisons</a:t>
            </a:r>
            <a:endParaRPr lang="en-GB" sz="2400" b="1" dirty="0"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  <a:sym typeface="Lato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C51BB1-0D29-2DCA-1A4D-73ED318372A4}"/>
              </a:ext>
            </a:extLst>
          </p:cNvPr>
          <p:cNvSpPr/>
          <p:nvPr/>
        </p:nvSpPr>
        <p:spPr>
          <a:xfrm>
            <a:off x="4424872" y="5507919"/>
            <a:ext cx="4417175" cy="828782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Michelin star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An award given for exceptional cooking</a:t>
            </a:r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85E537-5C8E-1B94-F20D-6844F9D48129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entagon 20">
            <a:extLst>
              <a:ext uri="{FF2B5EF4-FFF2-40B4-BE49-F238E27FC236}">
                <a16:creationId xmlns:a16="http://schemas.microsoft.com/office/drawing/2014/main" id="{E4344F50-0848-1078-FE63-9E33AAA07843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731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7ABE107-CA06-3DC0-23A2-0FDFF9982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313" b="5361"/>
          <a:stretch/>
        </p:blipFill>
        <p:spPr>
          <a:xfrm>
            <a:off x="-17285" y="981085"/>
            <a:ext cx="9161285" cy="587691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A9D9DC-781B-0E44-007D-AA8C405B8347}"/>
              </a:ext>
            </a:extLst>
          </p:cNvPr>
          <p:cNvSpPr/>
          <p:nvPr/>
        </p:nvSpPr>
        <p:spPr>
          <a:xfrm>
            <a:off x="531186" y="5398102"/>
            <a:ext cx="3796975" cy="957628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Le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Manoir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 has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vegetable and herb gardens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that provide the kitchen with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ultra-fresh, organic produce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endParaRPr lang="en-GB" sz="14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005BAE-D332-6A3D-4626-8378B6E06570}"/>
              </a:ext>
            </a:extLst>
          </p:cNvPr>
          <p:cNvSpPr/>
          <p:nvPr/>
        </p:nvSpPr>
        <p:spPr>
          <a:xfrm>
            <a:off x="1430091" y="1261494"/>
            <a:ext cx="6283818" cy="506346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building itself has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32 individually designed hotel rooms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hape 114">
            <a:extLst>
              <a:ext uri="{FF2B5EF4-FFF2-40B4-BE49-F238E27FC236}">
                <a16:creationId xmlns:a16="http://schemas.microsoft.com/office/drawing/2014/main" id="{D2D9503C-4654-B3B9-9700-9825D72C579F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Explore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aux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Quat’Saisons</a:t>
            </a:r>
            <a:endParaRPr lang="en-GB" sz="2400" b="1" dirty="0"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  <a:sym typeface="Lato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D590DF8-0073-757D-2992-9A44FA4435A1}"/>
              </a:ext>
            </a:extLst>
          </p:cNvPr>
          <p:cNvSpPr/>
          <p:nvPr/>
        </p:nvSpPr>
        <p:spPr>
          <a:xfrm>
            <a:off x="4815839" y="5398102"/>
            <a:ext cx="3796975" cy="957628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Organic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Food grown or produced without artificial chemicals.  </a:t>
            </a:r>
            <a:endParaRPr lang="en-US" sz="1600" b="1" dirty="0">
              <a:solidFill>
                <a:schemeClr val="tx1"/>
              </a:solidFill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3" name="Pentagon 20">
            <a:extLst>
              <a:ext uri="{FF2B5EF4-FFF2-40B4-BE49-F238E27FC236}">
                <a16:creationId xmlns:a16="http://schemas.microsoft.com/office/drawing/2014/main" id="{32CD8D2A-51D1-B3A5-786B-6880683A3166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C8EDBA-77AE-0193-A89F-E0A911692917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41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314090-3A7E-DB29-2451-B93EE5AF4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6313" b="5361"/>
          <a:stretch/>
        </p:blipFill>
        <p:spPr>
          <a:xfrm>
            <a:off x="-17285" y="981085"/>
            <a:ext cx="9161285" cy="587691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212A622-598F-45CE-AE34-9621CE97E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A9D9DC-781B-0E44-007D-AA8C405B8347}"/>
              </a:ext>
            </a:extLst>
          </p:cNvPr>
          <p:cNvSpPr/>
          <p:nvPr/>
        </p:nvSpPr>
        <p:spPr>
          <a:xfrm>
            <a:off x="4860975" y="5157552"/>
            <a:ext cx="3802381" cy="132322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It also has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The Raymond Blanc Gardening School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</a:rPr>
              <a:t>where they share their world class gardens.  </a:t>
            </a:r>
            <a:endParaRPr lang="en-GB" sz="1400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005BAE-D332-6A3D-4626-8378B6E06570}"/>
              </a:ext>
            </a:extLst>
          </p:cNvPr>
          <p:cNvSpPr/>
          <p:nvPr/>
        </p:nvSpPr>
        <p:spPr>
          <a:xfrm>
            <a:off x="480646" y="5157552"/>
            <a:ext cx="3802381" cy="1323227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As well as the hotel and restaurant, Le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Manoir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has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The Raymond Blanc Cookery School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Shape 114">
            <a:extLst>
              <a:ext uri="{FF2B5EF4-FFF2-40B4-BE49-F238E27FC236}">
                <a16:creationId xmlns:a16="http://schemas.microsoft.com/office/drawing/2014/main" id="{D2D9503C-4654-B3B9-9700-9825D72C579F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Explore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aux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Quat’Saisons</a:t>
            </a:r>
            <a:endParaRPr lang="en-GB" sz="2400" b="1" dirty="0">
              <a:latin typeface="Century Gothic" panose="020B0502020202020204" pitchFamily="34" charset="0"/>
              <a:ea typeface="Helvetica Neue" panose="02000503000000020004" pitchFamily="2" charset="0"/>
              <a:cs typeface="Arial" panose="020B0604020202020204" pitchFamily="34" charset="0"/>
              <a:sym typeface="Lato"/>
            </a:endParaRPr>
          </a:p>
        </p:txBody>
      </p:sp>
      <p:sp>
        <p:nvSpPr>
          <p:cNvPr id="4" name="Pentagon 20">
            <a:extLst>
              <a:ext uri="{FF2B5EF4-FFF2-40B4-BE49-F238E27FC236}">
                <a16:creationId xmlns:a16="http://schemas.microsoft.com/office/drawing/2014/main" id="{094D9413-BC52-E15F-8839-E1DFCC24ABC4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4929D-ACD2-1558-14EE-91BAE42D49F6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0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5B39D02-2BAD-7AD7-D191-60B6BA91F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t="16160" r="12290" b="39132"/>
          <a:stretch/>
        </p:blipFill>
        <p:spPr bwMode="auto">
          <a:xfrm>
            <a:off x="-9800" y="981084"/>
            <a:ext cx="9153800" cy="587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5C47A6E-A031-4D89-9CC6-4821BC9E6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5819" y="-138689"/>
            <a:ext cx="2556336" cy="1202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F34E7-B0BA-FB0C-C59D-5DD42BFC5531}"/>
              </a:ext>
            </a:extLst>
          </p:cNvPr>
          <p:cNvSpPr txBox="1"/>
          <p:nvPr/>
        </p:nvSpPr>
        <p:spPr>
          <a:xfrm>
            <a:off x="0" y="6640248"/>
            <a:ext cx="2698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©VotesforSchools </a:t>
            </a:r>
            <a:r>
              <a:rPr lang="en-GB" sz="800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</a:p>
          <a:p>
            <a:endParaRPr lang="en-GB" sz="800" dirty="0">
              <a:solidFill>
                <a:schemeClr val="bg1"/>
              </a:solidFill>
              <a:latin typeface="Century Gothic" panose="020B0502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DF1548-7677-0B61-5F5F-943998CC7AF5}"/>
              </a:ext>
            </a:extLst>
          </p:cNvPr>
          <p:cNvSpPr/>
          <p:nvPr/>
        </p:nvSpPr>
        <p:spPr>
          <a:xfrm>
            <a:off x="265027" y="1315864"/>
            <a:ext cx="3116126" cy="129974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2622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Le </a:t>
            </a:r>
            <a:r>
              <a:rPr lang="en-GB" sz="1600" dirty="0" err="1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Manoir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is considered one of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Britain’s best restaurants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. It has kept its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two Michelin stars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for 39 years.  </a:t>
            </a:r>
          </a:p>
        </p:txBody>
      </p:sp>
      <p:sp>
        <p:nvSpPr>
          <p:cNvPr id="2" name="Shape 114">
            <a:extLst>
              <a:ext uri="{FF2B5EF4-FFF2-40B4-BE49-F238E27FC236}">
                <a16:creationId xmlns:a16="http://schemas.microsoft.com/office/drawing/2014/main" id="{14CF63D5-28C5-02C4-F361-44B0CB20E919}"/>
              </a:ext>
            </a:extLst>
          </p:cNvPr>
          <p:cNvSpPr/>
          <p:nvPr/>
        </p:nvSpPr>
        <p:spPr>
          <a:xfrm>
            <a:off x="780384" y="196548"/>
            <a:ext cx="8001569" cy="53860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Why is Le </a:t>
            </a:r>
            <a:r>
              <a:rPr lang="en-GB" sz="2400" b="1" dirty="0" err="1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Manoir’s</a:t>
            </a:r>
            <a:r>
              <a:rPr lang="en-GB" sz="2400" b="1" dirty="0"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  <a:sym typeface="Lato"/>
              </a:rPr>
              <a:t> food so special?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A504EE-9956-F633-914E-B9AD16F88207}"/>
              </a:ext>
            </a:extLst>
          </p:cNvPr>
          <p:cNvSpPr/>
          <p:nvPr/>
        </p:nvSpPr>
        <p:spPr>
          <a:xfrm>
            <a:off x="265027" y="3140762"/>
            <a:ext cx="3116126" cy="1551625"/>
          </a:xfrm>
          <a:prstGeom prst="roundRect">
            <a:avLst/>
          </a:prstGeom>
          <a:solidFill>
            <a:srgbClr val="B9DBF5"/>
          </a:solidFill>
          <a:ln w="28575">
            <a:solidFill>
              <a:srgbClr val="38BE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It also has a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Green Michelin Star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These are awarded for using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sustainable produce 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sources and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avoiding </a:t>
            </a:r>
          </a:p>
          <a:p>
            <a:pPr algn="ctr"/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food waste</a:t>
            </a:r>
            <a:r>
              <a:rPr lang="en-GB" sz="1600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 </a:t>
            </a:r>
            <a:r>
              <a:rPr lang="en-GB" sz="1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BD1758B-F505-DDE1-28FC-3650549EF120}"/>
              </a:ext>
            </a:extLst>
          </p:cNvPr>
          <p:cNvSpPr/>
          <p:nvPr/>
        </p:nvSpPr>
        <p:spPr>
          <a:xfrm>
            <a:off x="265027" y="5217540"/>
            <a:ext cx="3116126" cy="1299744"/>
          </a:xfrm>
          <a:prstGeom prst="roundRect">
            <a:avLst/>
          </a:prstGeom>
          <a:solidFill>
            <a:srgbClr val="38BEAB"/>
          </a:solidFill>
          <a:ln w="28575">
            <a:solidFill>
              <a:srgbClr val="B6D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Definition: Sustainable produce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Food sources that are good for the environment.  </a:t>
            </a:r>
          </a:p>
        </p:txBody>
      </p:sp>
      <p:sp>
        <p:nvSpPr>
          <p:cNvPr id="7" name="Pentagon 20">
            <a:extLst>
              <a:ext uri="{FF2B5EF4-FFF2-40B4-BE49-F238E27FC236}">
                <a16:creationId xmlns:a16="http://schemas.microsoft.com/office/drawing/2014/main" id="{7A5186ED-EF2F-B629-9A1F-2F81F6D1E2E1}"/>
              </a:ext>
            </a:extLst>
          </p:cNvPr>
          <p:cNvSpPr/>
          <p:nvPr/>
        </p:nvSpPr>
        <p:spPr>
          <a:xfrm>
            <a:off x="-9800" y="199516"/>
            <a:ext cx="758663" cy="538608"/>
          </a:xfrm>
          <a:prstGeom prst="homePlate">
            <a:avLst/>
          </a:prstGeom>
          <a:solidFill>
            <a:srgbClr val="2622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  <a:ea typeface="Helvetica Neue" panose="02000503000000020004" pitchFamily="2" charset="0"/>
                <a:cs typeface="Helvetica Neue" panose="02000503000000020004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963126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15853</TotalTime>
  <Words>2872</Words>
  <Application>Microsoft Office PowerPoint</Application>
  <PresentationFormat>On-screen Show (4:3)</PresentationFormat>
  <Paragraphs>376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Broadway</vt:lpstr>
      <vt:lpstr>Calibri</vt:lpstr>
      <vt:lpstr>Century Gothic</vt:lpstr>
      <vt:lpstr>inherit</vt:lpstr>
      <vt:lpstr>Open Sans</vt:lpstr>
      <vt:lpstr>Office Theme</vt:lpstr>
      <vt:lpstr>Finding Their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 Their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Jude Hadfield</dc:creator>
  <cp:lastModifiedBy>Lara</cp:lastModifiedBy>
  <cp:revision>368</cp:revision>
  <cp:lastPrinted>2023-04-12T14:10:12Z</cp:lastPrinted>
  <dcterms:created xsi:type="dcterms:W3CDTF">2021-01-18T09:44:21Z</dcterms:created>
  <dcterms:modified xsi:type="dcterms:W3CDTF">2023-04-20T11:32:57Z</dcterms:modified>
</cp:coreProperties>
</file>