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87" r:id="rId2"/>
    <p:sldId id="346" r:id="rId3"/>
    <p:sldId id="348" r:id="rId4"/>
    <p:sldId id="349" r:id="rId5"/>
    <p:sldId id="345"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CFA"/>
    <a:srgbClr val="D7F5EF"/>
    <a:srgbClr val="F2C704"/>
    <a:srgbClr val="FDE891"/>
    <a:srgbClr val="8EC0D6"/>
    <a:srgbClr val="262262"/>
    <a:srgbClr val="47BEB3"/>
    <a:srgbClr val="C2D2EC"/>
    <a:srgbClr val="B6DAF2"/>
    <a:srgbClr val="38BE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10" autoAdjust="0"/>
    <p:restoredTop sz="92923" autoAdjust="0"/>
  </p:normalViewPr>
  <p:slideViewPr>
    <p:cSldViewPr snapToGrid="0">
      <p:cViewPr varScale="1">
        <p:scale>
          <a:sx n="76" d="100"/>
          <a:sy n="76" d="100"/>
        </p:scale>
        <p:origin x="1526"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E37E32-F93B-4BB2-8776-7FC0F5CFD7A1}" type="datetimeFigureOut">
              <a:rPr lang="en-GB" smtClean="0"/>
              <a:t>20/04/2023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D81B7C-BC5E-4E16-B045-EB0A45CAAF61}" type="slidenum">
              <a:rPr lang="en-GB" smtClean="0"/>
              <a:t>‹#›</a:t>
            </a:fld>
            <a:endParaRPr lang="en-GB"/>
          </a:p>
        </p:txBody>
      </p:sp>
    </p:spTree>
    <p:extLst>
      <p:ext uri="{BB962C8B-B14F-4D97-AF65-F5344CB8AC3E}">
        <p14:creationId xmlns:p14="http://schemas.microsoft.com/office/powerpoint/2010/main" val="1414430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
        <p:cNvGrpSpPr/>
        <p:nvPr/>
      </p:nvGrpSpPr>
      <p:grpSpPr>
        <a:xfrm>
          <a:off x="0" y="0"/>
          <a:ext cx="0" cy="0"/>
          <a:chOff x="0" y="0"/>
          <a:chExt cx="0" cy="0"/>
        </a:xfrm>
      </p:grpSpPr>
      <p:sp>
        <p:nvSpPr>
          <p:cNvPr id="25" name="Google Shape;25;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 name="Google Shape;2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7" name="Google Shape;2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a:t>
            </a:fld>
            <a:endParaRPr/>
          </a:p>
        </p:txBody>
      </p:sp>
    </p:spTree>
    <p:extLst>
      <p:ext uri="{BB962C8B-B14F-4D97-AF65-F5344CB8AC3E}">
        <p14:creationId xmlns:p14="http://schemas.microsoft.com/office/powerpoint/2010/main" val="2635470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BE8983-6ADB-074C-82EC-D9C11D0FB6F2}" type="slidenum">
              <a:rPr lang="en-US" smtClean="0"/>
              <a:t>3</a:t>
            </a:fld>
            <a:endParaRPr lang="en-US"/>
          </a:p>
        </p:txBody>
      </p:sp>
    </p:spTree>
    <p:extLst>
      <p:ext uri="{BB962C8B-B14F-4D97-AF65-F5344CB8AC3E}">
        <p14:creationId xmlns:p14="http://schemas.microsoft.com/office/powerpoint/2010/main" val="35370956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BE8983-6ADB-074C-82EC-D9C11D0FB6F2}" type="slidenum">
              <a:rPr lang="en-US" smtClean="0"/>
              <a:t>4</a:t>
            </a:fld>
            <a:endParaRPr lang="en-US"/>
          </a:p>
        </p:txBody>
      </p:sp>
    </p:spTree>
    <p:extLst>
      <p:ext uri="{BB962C8B-B14F-4D97-AF65-F5344CB8AC3E}">
        <p14:creationId xmlns:p14="http://schemas.microsoft.com/office/powerpoint/2010/main" val="41326382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Images</a:t>
            </a:r>
            <a:endParaRPr lang="en-GB" b="0" dirty="0"/>
          </a:p>
          <a:p>
            <a:pPr marL="228600" indent="-228600">
              <a:buAutoNum type="arabicParenR"/>
            </a:pPr>
            <a:r>
              <a:rPr lang="en-GB" b="0" dirty="0"/>
              <a:t>https://www.oxfordshirelep.com/findyourfuture</a:t>
            </a:r>
          </a:p>
          <a:p>
            <a:endParaRPr lang="en-GB" b="1" dirty="0"/>
          </a:p>
          <a:p>
            <a:r>
              <a:rPr lang="en-GB" b="1" dirty="0"/>
              <a:t>References </a:t>
            </a:r>
          </a:p>
          <a:p>
            <a:pPr marL="228600" indent="-228600">
              <a:buAutoNum type="arabicParenR"/>
            </a:pPr>
            <a:r>
              <a:rPr lang="en-GB" b="0" dirty="0"/>
              <a:t>https://www.oxfordshirelep.com/findyourfuture</a:t>
            </a:r>
          </a:p>
          <a:p>
            <a:pPr marL="228600" indent="-228600">
              <a:buAutoNum type="arabicParenR"/>
            </a:pPr>
            <a:r>
              <a:rPr lang="en-GB" b="0" dirty="0"/>
              <a:t>https://www.oxfordshirelep.com/sites/default/files/uploads/FindYourFutureParentsGuide.pdf</a:t>
            </a:r>
          </a:p>
          <a:p>
            <a:pPr marL="228600" indent="-228600">
              <a:buAutoNum type="arabicParenR"/>
            </a:pPr>
            <a:endParaRPr lang="en-GB" b="0" dirty="0"/>
          </a:p>
          <a:p>
            <a:endParaRPr lang="en-GB" b="1" dirty="0"/>
          </a:p>
        </p:txBody>
      </p:sp>
      <p:sp>
        <p:nvSpPr>
          <p:cNvPr id="4" name="Slide Number Placeholder 3"/>
          <p:cNvSpPr>
            <a:spLocks noGrp="1"/>
          </p:cNvSpPr>
          <p:nvPr>
            <p:ph type="sldNum" sz="quarter" idx="5"/>
          </p:nvPr>
        </p:nvSpPr>
        <p:spPr/>
        <p:txBody>
          <a:bodyPr/>
          <a:lstStyle/>
          <a:p>
            <a:fld id="{F8D81B7C-BC5E-4E16-B045-EB0A45CAAF61}" type="slidenum">
              <a:rPr lang="en-GB" smtClean="0"/>
              <a:t>5</a:t>
            </a:fld>
            <a:endParaRPr lang="en-GB"/>
          </a:p>
        </p:txBody>
      </p:sp>
    </p:spTree>
    <p:extLst>
      <p:ext uri="{BB962C8B-B14F-4D97-AF65-F5344CB8AC3E}">
        <p14:creationId xmlns:p14="http://schemas.microsoft.com/office/powerpoint/2010/main" val="990335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6855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E37B4-C914-4A0A-8672-17E7229AD838}"/>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811640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C8274-0ADB-BF4D-B139-79D1AA726026}"/>
              </a:ext>
            </a:extLst>
          </p:cNvPr>
          <p:cNvSpPr>
            <a:spLocks noGrp="1"/>
          </p:cNvSpPr>
          <p:nvPr>
            <p:ph type="title"/>
          </p:nvPr>
        </p:nvSpPr>
        <p:spPr>
          <a:xfrm>
            <a:off x="342900" y="1205386"/>
            <a:ext cx="8172450" cy="1325563"/>
          </a:xfrm>
          <a:prstGeom prst="rect">
            <a:avLst/>
          </a:prstGeom>
        </p:spPr>
        <p:txBody>
          <a:body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76A5E091-208E-974F-B374-EB2FF4E06197}"/>
              </a:ext>
            </a:extLst>
          </p:cNvPr>
          <p:cNvSpPr>
            <a:spLocks noGrp="1"/>
          </p:cNvSpPr>
          <p:nvPr>
            <p:ph idx="1"/>
          </p:nvPr>
        </p:nvSpPr>
        <p:spPr>
          <a:xfrm>
            <a:off x="342900" y="2817342"/>
            <a:ext cx="8172450" cy="3359621"/>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38435474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38BEAB">
                <a:alpha val="50000"/>
              </a:srgb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1063408"/>
          </a:xfrm>
          <a:prstGeom prst="rect">
            <a:avLst/>
          </a:prstGeom>
        </p:spPr>
        <p:txBody>
          <a:bodyPr vert="horz" lIns="91440" tIns="45720" rIns="91440" bIns="45720" rtlCol="0" anchor="ctr">
            <a:normAutofit/>
          </a:bodyPr>
          <a:lstStyle/>
          <a:p>
            <a:r>
              <a:rPr lang="en-US" dirty="0" err="1"/>
              <a:t>Oxlep</a:t>
            </a:r>
            <a:r>
              <a:rPr lang="en-US" dirty="0"/>
              <a:t> career opportunities</a:t>
            </a:r>
          </a:p>
        </p:txBody>
      </p:sp>
    </p:spTree>
    <p:extLst>
      <p:ext uri="{BB962C8B-B14F-4D97-AF65-F5344CB8AC3E}">
        <p14:creationId xmlns:p14="http://schemas.microsoft.com/office/powerpoint/2010/main" val="11994482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914400" rtl="0" eaLnBrk="1" latinLnBrk="0" hangingPunct="1">
        <a:lnSpc>
          <a:spcPct val="90000"/>
        </a:lnSpc>
        <a:spcBef>
          <a:spcPct val="0"/>
        </a:spcBef>
        <a:buNone/>
        <a:defRPr sz="3600"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oxfordshirelep.com/"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svg"/><Relationship Id="rId3" Type="http://schemas.openxmlformats.org/officeDocument/2006/relationships/image" Target="../media/image9.png"/><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www.oxfordshirelep.com/sites/default/files/uploads/FindYourFutureParentsGuide.pdf" TargetMode="External"/><Relationship Id="rId11" Type="http://schemas.openxmlformats.org/officeDocument/2006/relationships/image" Target="../media/image15.jpeg"/><Relationship Id="rId5" Type="http://schemas.openxmlformats.org/officeDocument/2006/relationships/hyperlink" Target="https://www.oxfordshirelep.com/findyourfuture" TargetMode="External"/><Relationship Id="rId10" Type="http://schemas.openxmlformats.org/officeDocument/2006/relationships/image" Target="../media/image14.png"/><Relationship Id="rId4" Type="http://schemas.openxmlformats.org/officeDocument/2006/relationships/image" Target="../media/image10.svg"/><Relationship Id="rId9" Type="http://schemas.openxmlformats.org/officeDocument/2006/relationships/image" Target="../media/image1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A5950-7C2C-44B2-953E-4B0AFE1C3D2E}"/>
              </a:ext>
            </a:extLst>
          </p:cNvPr>
          <p:cNvSpPr>
            <a:spLocks noGrp="1"/>
          </p:cNvSpPr>
          <p:nvPr>
            <p:ph type="title"/>
          </p:nvPr>
        </p:nvSpPr>
        <p:spPr>
          <a:xfrm>
            <a:off x="594852" y="2801547"/>
            <a:ext cx="7954296" cy="1063408"/>
          </a:xfrm>
        </p:spPr>
        <p:txBody>
          <a:bodyPr>
            <a:normAutofit/>
          </a:bodyPr>
          <a:lstStyle/>
          <a:p>
            <a:pPr algn="ctr"/>
            <a:r>
              <a:rPr lang="en-GB" dirty="0">
                <a:solidFill>
                  <a:schemeClr val="tx1"/>
                </a:solidFill>
                <a:latin typeface="Century Gothic" panose="020B0502020202020204" pitchFamily="34" charset="0"/>
              </a:rPr>
              <a:t>Finding Their Future</a:t>
            </a:r>
          </a:p>
        </p:txBody>
      </p:sp>
      <p:pic>
        <p:nvPicPr>
          <p:cNvPr id="10" name="Picture 9" descr="Logo&#10;&#10;Description automatically generated">
            <a:extLst>
              <a:ext uri="{FF2B5EF4-FFF2-40B4-BE49-F238E27FC236}">
                <a16:creationId xmlns:a16="http://schemas.microsoft.com/office/drawing/2014/main" id="{B4DB1CB0-0F1A-473E-9669-A5F6938A8ACF}"/>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474658" y="0"/>
            <a:ext cx="3932421" cy="1849190"/>
          </a:xfrm>
          <a:prstGeom prst="rect">
            <a:avLst/>
          </a:prstGeom>
        </p:spPr>
      </p:pic>
      <p:pic>
        <p:nvPicPr>
          <p:cNvPr id="6" name="Picture 5" descr="Qr code&#10;&#10;Description automatically generated with low confidence">
            <a:extLst>
              <a:ext uri="{FF2B5EF4-FFF2-40B4-BE49-F238E27FC236}">
                <a16:creationId xmlns:a16="http://schemas.microsoft.com/office/drawing/2014/main" id="{312A97FA-7AF5-4E61-AE93-C4AB5CE1EE8C}"/>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6173827" y="5367377"/>
            <a:ext cx="2534085" cy="1027811"/>
          </a:xfrm>
          <a:prstGeom prst="rect">
            <a:avLst/>
          </a:prstGeom>
        </p:spPr>
      </p:pic>
      <p:pic>
        <p:nvPicPr>
          <p:cNvPr id="7" name="Picture 6" descr="Logo&#10;&#10;Description automatically generated">
            <a:extLst>
              <a:ext uri="{FF2B5EF4-FFF2-40B4-BE49-F238E27FC236}">
                <a16:creationId xmlns:a16="http://schemas.microsoft.com/office/drawing/2014/main" id="{A7D7AFF9-661A-425C-9026-4D80A27336DC}"/>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436088" y="5123124"/>
            <a:ext cx="1516318" cy="1516318"/>
          </a:xfrm>
          <a:prstGeom prst="ellipse">
            <a:avLst/>
          </a:prstGeom>
        </p:spPr>
      </p:pic>
      <p:sp>
        <p:nvSpPr>
          <p:cNvPr id="8" name="Title 1">
            <a:extLst>
              <a:ext uri="{FF2B5EF4-FFF2-40B4-BE49-F238E27FC236}">
                <a16:creationId xmlns:a16="http://schemas.microsoft.com/office/drawing/2014/main" id="{00BA2C01-D5EB-4CB0-856F-6D99861C9305}"/>
              </a:ext>
            </a:extLst>
          </p:cNvPr>
          <p:cNvSpPr txBox="1">
            <a:spLocks/>
          </p:cNvSpPr>
          <p:nvPr/>
        </p:nvSpPr>
        <p:spPr>
          <a:xfrm>
            <a:off x="594852" y="3821290"/>
            <a:ext cx="7954296" cy="529917"/>
          </a:xfrm>
          <a:prstGeom prst="rect">
            <a:avLst/>
          </a:prstGeom>
        </p:spPr>
        <p:txBody>
          <a:bodyPr vert="horz" lIns="91440" tIns="45720" rIns="91440" bIns="45720" rtlCol="0" anchor="ctr">
            <a:normAutofit fontScale="97500"/>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GB" sz="2000" i="1" dirty="0">
                <a:latin typeface="Century Gothic" panose="020B0502020202020204" pitchFamily="34" charset="0"/>
                <a:cs typeface="Arial" panose="020B0604020202020204" pitchFamily="34" charset="0"/>
              </a:rPr>
              <a:t>In association with </a:t>
            </a:r>
            <a:r>
              <a:rPr lang="en-GB" sz="2000" i="1" dirty="0" err="1">
                <a:latin typeface="Century Gothic" panose="020B0502020202020204" pitchFamily="34" charset="0"/>
                <a:cs typeface="Arial" panose="020B0604020202020204" pitchFamily="34" charset="0"/>
              </a:rPr>
              <a:t>VotesforSchools</a:t>
            </a:r>
            <a:r>
              <a:rPr lang="en-GB" sz="2000" i="1" dirty="0">
                <a:latin typeface="Century Gothic" panose="020B0502020202020204" pitchFamily="34" charset="0"/>
                <a:cs typeface="Arial" panose="020B0604020202020204" pitchFamily="34" charset="0"/>
              </a:rPr>
              <a:t>  </a:t>
            </a:r>
            <a:endParaRPr lang="en-GB" i="1" dirty="0">
              <a:latin typeface="Century Gothic" panose="020B0502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51B42D98-65DD-4328-889F-D28BF9EEF5A8}"/>
              </a:ext>
            </a:extLst>
          </p:cNvPr>
          <p:cNvSpPr txBox="1"/>
          <p:nvPr/>
        </p:nvSpPr>
        <p:spPr>
          <a:xfrm>
            <a:off x="0" y="6640248"/>
            <a:ext cx="2698596" cy="338554"/>
          </a:xfrm>
          <a:prstGeom prst="rect">
            <a:avLst/>
          </a:prstGeom>
          <a:noFill/>
        </p:spPr>
        <p:txBody>
          <a:bodyPr wrap="square" rtlCol="0">
            <a:spAutoFit/>
          </a:bodyPr>
          <a:lstStyle/>
          <a:p>
            <a:r>
              <a:rPr lang="en-GB" sz="800" dirty="0">
                <a:effectLst/>
                <a:latin typeface="Century Gothic" panose="020B0502020202020204" pitchFamily="34" charset="0"/>
                <a:ea typeface="Calibri" panose="020F0502020204030204" pitchFamily="34" charset="0"/>
                <a:cs typeface="Arial" panose="020B0604020202020204" pitchFamily="34" charset="0"/>
              </a:rPr>
              <a:t>©</a:t>
            </a:r>
            <a:r>
              <a:rPr lang="en-GB" sz="800" dirty="0" err="1">
                <a:effectLst/>
                <a:latin typeface="Century Gothic" panose="020B0502020202020204" pitchFamily="34" charset="0"/>
                <a:ea typeface="Calibri" panose="020F0502020204030204" pitchFamily="34" charset="0"/>
                <a:cs typeface="Arial" panose="020B0604020202020204" pitchFamily="34" charset="0"/>
              </a:rPr>
              <a:t>VotesforSchools</a:t>
            </a:r>
            <a:r>
              <a:rPr lang="en-GB" sz="800" dirty="0">
                <a:effectLst/>
                <a:latin typeface="Century Gothic" panose="020B0502020202020204" pitchFamily="34" charset="0"/>
                <a:ea typeface="Calibri" panose="020F0502020204030204" pitchFamily="34" charset="0"/>
                <a:cs typeface="Arial" panose="020B0604020202020204" pitchFamily="34" charset="0"/>
              </a:rPr>
              <a:t> </a:t>
            </a:r>
            <a:r>
              <a:rPr lang="en-GB" sz="800" dirty="0">
                <a:latin typeface="Century Gothic" panose="020B0502020202020204" pitchFamily="34" charset="0"/>
                <a:ea typeface="Calibri" panose="020F0502020204030204" pitchFamily="34" charset="0"/>
                <a:cs typeface="Arial" panose="020B0604020202020204" pitchFamily="34" charset="0"/>
              </a:rPr>
              <a:t>2023</a:t>
            </a:r>
          </a:p>
          <a:p>
            <a:endParaRPr lang="en-GB" sz="800" dirty="0">
              <a:latin typeface="Century Gothic" panose="020B0502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32227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pic>
        <p:nvPicPr>
          <p:cNvPr id="29" name="Google Shape;29;p2" descr="Logo&#10;&#10;Description automatically generated"/>
          <p:cNvPicPr preferRelativeResize="0"/>
          <p:nvPr/>
        </p:nvPicPr>
        <p:blipFill rotWithShape="1">
          <a:blip r:embed="rId3">
            <a:alphaModFix/>
          </a:blip>
          <a:srcRect/>
          <a:stretch/>
        </p:blipFill>
        <p:spPr>
          <a:xfrm>
            <a:off x="6695819" y="-138689"/>
            <a:ext cx="2556336" cy="1202097"/>
          </a:xfrm>
          <a:prstGeom prst="rect">
            <a:avLst/>
          </a:prstGeom>
          <a:noFill/>
          <a:ln>
            <a:noFill/>
          </a:ln>
        </p:spPr>
      </p:pic>
      <p:sp>
        <p:nvSpPr>
          <p:cNvPr id="4" name="TextBox 3">
            <a:extLst>
              <a:ext uri="{FF2B5EF4-FFF2-40B4-BE49-F238E27FC236}">
                <a16:creationId xmlns:a16="http://schemas.microsoft.com/office/drawing/2014/main" id="{46FF76B1-14B3-DA01-4A85-95E79F58F6DE}"/>
              </a:ext>
            </a:extLst>
          </p:cNvPr>
          <p:cNvSpPr txBox="1"/>
          <p:nvPr/>
        </p:nvSpPr>
        <p:spPr>
          <a:xfrm>
            <a:off x="0" y="6640248"/>
            <a:ext cx="2698596" cy="338554"/>
          </a:xfrm>
          <a:prstGeom prst="rect">
            <a:avLst/>
          </a:prstGeom>
          <a:noFill/>
        </p:spPr>
        <p:txBody>
          <a:bodyPr wrap="square" rtlCol="0">
            <a:spAutoFit/>
          </a:bodyPr>
          <a:lstStyle/>
          <a:p>
            <a:r>
              <a:rPr lang="en-GB" sz="800" dirty="0">
                <a:effectLst/>
                <a:latin typeface="Century Gothic" panose="020B0502020202020204" pitchFamily="34" charset="0"/>
                <a:ea typeface="Calibri" panose="020F0502020204030204" pitchFamily="34" charset="0"/>
                <a:cs typeface="Arial" panose="020B0604020202020204" pitchFamily="34" charset="0"/>
              </a:rPr>
              <a:t>©</a:t>
            </a:r>
            <a:r>
              <a:rPr lang="en-GB" sz="800" dirty="0" err="1">
                <a:effectLst/>
                <a:latin typeface="Century Gothic" panose="020B0502020202020204" pitchFamily="34" charset="0"/>
                <a:ea typeface="Calibri" panose="020F0502020204030204" pitchFamily="34" charset="0"/>
                <a:cs typeface="Arial" panose="020B0604020202020204" pitchFamily="34" charset="0"/>
              </a:rPr>
              <a:t>VotesforSchools</a:t>
            </a:r>
            <a:r>
              <a:rPr lang="en-GB" sz="800" dirty="0">
                <a:effectLst/>
                <a:latin typeface="Century Gothic" panose="020B0502020202020204" pitchFamily="34" charset="0"/>
                <a:ea typeface="Calibri" panose="020F0502020204030204" pitchFamily="34" charset="0"/>
                <a:cs typeface="Arial" panose="020B0604020202020204" pitchFamily="34" charset="0"/>
              </a:rPr>
              <a:t> </a:t>
            </a:r>
            <a:r>
              <a:rPr lang="en-GB" sz="800" dirty="0">
                <a:latin typeface="Century Gothic" panose="020B0502020202020204" pitchFamily="34" charset="0"/>
                <a:ea typeface="Calibri" panose="020F0502020204030204" pitchFamily="34" charset="0"/>
                <a:cs typeface="Arial" panose="020B0604020202020204" pitchFamily="34" charset="0"/>
              </a:rPr>
              <a:t>2023</a:t>
            </a:r>
          </a:p>
          <a:p>
            <a:endParaRPr lang="en-GB" sz="800" dirty="0">
              <a:latin typeface="Century Gothic" panose="020B0502020202020204" pitchFamily="34" charset="0"/>
              <a:ea typeface="Calibri" panose="020F0502020204030204" pitchFamily="34" charset="0"/>
              <a:cs typeface="Arial" panose="020B0604020202020204" pitchFamily="34" charset="0"/>
            </a:endParaRPr>
          </a:p>
        </p:txBody>
      </p:sp>
      <p:graphicFrame>
        <p:nvGraphicFramePr>
          <p:cNvPr id="10" name="Google Shape;30;p2">
            <a:extLst>
              <a:ext uri="{FF2B5EF4-FFF2-40B4-BE49-F238E27FC236}">
                <a16:creationId xmlns:a16="http://schemas.microsoft.com/office/drawing/2014/main" id="{796B5D63-23C7-260C-1896-81C7086C3DD2}"/>
              </a:ext>
            </a:extLst>
          </p:cNvPr>
          <p:cNvGraphicFramePr/>
          <p:nvPr>
            <p:extLst>
              <p:ext uri="{D42A27DB-BD31-4B8C-83A1-F6EECF244321}">
                <p14:modId xmlns:p14="http://schemas.microsoft.com/office/powerpoint/2010/main" val="88484193"/>
              </p:ext>
            </p:extLst>
          </p:nvPr>
        </p:nvGraphicFramePr>
        <p:xfrm>
          <a:off x="231515" y="1172065"/>
          <a:ext cx="8680950" cy="5335611"/>
        </p:xfrm>
        <a:graphic>
          <a:graphicData uri="http://schemas.openxmlformats.org/drawingml/2006/table">
            <a:tbl>
              <a:tblPr bandRow="1">
                <a:noFill/>
              </a:tblPr>
              <a:tblGrid>
                <a:gridCol w="928212">
                  <a:extLst>
                    <a:ext uri="{9D8B030D-6E8A-4147-A177-3AD203B41FA5}">
                      <a16:colId xmlns:a16="http://schemas.microsoft.com/office/drawing/2014/main" val="20000"/>
                    </a:ext>
                  </a:extLst>
                </a:gridCol>
                <a:gridCol w="1583463">
                  <a:extLst>
                    <a:ext uri="{9D8B030D-6E8A-4147-A177-3AD203B41FA5}">
                      <a16:colId xmlns:a16="http://schemas.microsoft.com/office/drawing/2014/main" val="20001"/>
                    </a:ext>
                  </a:extLst>
                </a:gridCol>
                <a:gridCol w="1103981">
                  <a:extLst>
                    <a:ext uri="{9D8B030D-6E8A-4147-A177-3AD203B41FA5}">
                      <a16:colId xmlns:a16="http://schemas.microsoft.com/office/drawing/2014/main" val="20002"/>
                    </a:ext>
                  </a:extLst>
                </a:gridCol>
                <a:gridCol w="5065294">
                  <a:extLst>
                    <a:ext uri="{9D8B030D-6E8A-4147-A177-3AD203B41FA5}">
                      <a16:colId xmlns:a16="http://schemas.microsoft.com/office/drawing/2014/main" val="20003"/>
                    </a:ext>
                  </a:extLst>
                </a:gridCol>
              </a:tblGrid>
              <a:tr h="838158">
                <a:tc>
                  <a:txBody>
                    <a:bodyPr/>
                    <a:lstStyle/>
                    <a:p>
                      <a:pPr marL="0" marR="0" lvl="0" indent="0" algn="ctr" rtl="0">
                        <a:spcBef>
                          <a:spcPts val="0"/>
                        </a:spcBef>
                        <a:spcAft>
                          <a:spcPts val="0"/>
                        </a:spcAft>
                        <a:buNone/>
                      </a:pPr>
                      <a:endParaRPr sz="1200" b="1" u="none" strike="noStrike" cap="none" dirty="0">
                        <a:solidFill>
                          <a:schemeClr val="dk1"/>
                        </a:solidFill>
                        <a:latin typeface="Arial"/>
                        <a:ea typeface="Arial"/>
                        <a:cs typeface="Arial"/>
                        <a:sym typeface="Arial"/>
                      </a:endParaRPr>
                    </a:p>
                  </a:txBody>
                  <a:tcPr marL="91450" marR="91450" marT="45725" marB="45725" anchor="ctr">
                    <a:solidFill>
                      <a:srgbClr val="F2C704"/>
                    </a:solidFill>
                  </a:tcPr>
                </a:tc>
                <a:tc>
                  <a:txBody>
                    <a:bodyPr/>
                    <a:lstStyle/>
                    <a:p>
                      <a:pPr marL="0" marR="0" lvl="0" indent="0" algn="l" rtl="0">
                        <a:spcBef>
                          <a:spcPts val="0"/>
                        </a:spcBef>
                        <a:spcAft>
                          <a:spcPts val="0"/>
                        </a:spcAft>
                        <a:buNone/>
                      </a:pPr>
                      <a:endParaRPr sz="1200" b="1" u="none" strike="noStrike" cap="none" dirty="0">
                        <a:solidFill>
                          <a:schemeClr val="dk1"/>
                        </a:solidFill>
                        <a:latin typeface="Arial"/>
                        <a:ea typeface="Arial"/>
                        <a:cs typeface="Arial"/>
                        <a:sym typeface="Arial"/>
                      </a:endParaRPr>
                    </a:p>
                  </a:txBody>
                  <a:tcPr marL="32150" marR="32150" marT="0" marB="0" anchor="ctr">
                    <a:solidFill>
                      <a:srgbClr val="F2C704"/>
                    </a:solidFill>
                  </a:tcPr>
                </a:tc>
                <a:tc>
                  <a:txBody>
                    <a:bodyPr/>
                    <a:lstStyle/>
                    <a:p>
                      <a:pPr marL="0" marR="0" lvl="0" indent="0" algn="l" rtl="0">
                        <a:lnSpc>
                          <a:spcPct val="100000"/>
                        </a:lnSpc>
                        <a:spcBef>
                          <a:spcPts val="0"/>
                        </a:spcBef>
                        <a:spcAft>
                          <a:spcPts val="0"/>
                        </a:spcAft>
                        <a:buClr>
                          <a:schemeClr val="dk1"/>
                        </a:buClr>
                        <a:buSzPts val="1200"/>
                        <a:buFont typeface="Calibri"/>
                        <a:buNone/>
                      </a:pPr>
                      <a:endParaRPr sz="1200" b="0" u="none" strike="noStrike" cap="none">
                        <a:solidFill>
                          <a:schemeClr val="dk1"/>
                        </a:solidFill>
                        <a:latin typeface="Arial"/>
                        <a:ea typeface="Arial"/>
                        <a:cs typeface="Arial"/>
                        <a:sym typeface="Arial"/>
                      </a:endParaRPr>
                    </a:p>
                  </a:txBody>
                  <a:tcPr marL="32150" marR="32150" marT="50300" marB="50300" anchor="ctr">
                    <a:solidFill>
                      <a:srgbClr val="F2C704"/>
                    </a:solidFill>
                  </a:tcPr>
                </a:tc>
                <a:tc>
                  <a:txBody>
                    <a:bodyPr/>
                    <a:lstStyle/>
                    <a:p>
                      <a:pPr marL="0" marR="0" lvl="0" indent="0" algn="l" rtl="0">
                        <a:lnSpc>
                          <a:spcPct val="100000"/>
                        </a:lnSpc>
                        <a:spcBef>
                          <a:spcPts val="0"/>
                        </a:spcBef>
                        <a:spcAft>
                          <a:spcPts val="0"/>
                        </a:spcAft>
                        <a:buClr>
                          <a:schemeClr val="dk1"/>
                        </a:buClr>
                        <a:buSzPts val="1200"/>
                        <a:buFont typeface="Calibri"/>
                        <a:buNone/>
                      </a:pPr>
                      <a:endParaRPr sz="1200" b="0" u="none" strike="noStrike" cap="none" dirty="0">
                        <a:solidFill>
                          <a:schemeClr val="dk1"/>
                        </a:solidFill>
                        <a:latin typeface="Arial"/>
                        <a:ea typeface="Arial"/>
                        <a:cs typeface="Arial"/>
                        <a:sym typeface="Arial"/>
                      </a:endParaRPr>
                    </a:p>
                  </a:txBody>
                  <a:tcPr marL="32150" marR="32150" marT="50300" marB="50300" anchor="ctr">
                    <a:solidFill>
                      <a:srgbClr val="F2C704"/>
                    </a:solidFill>
                  </a:tcPr>
                </a:tc>
                <a:extLst>
                  <a:ext uri="{0D108BD9-81ED-4DB2-BD59-A6C34878D82A}">
                    <a16:rowId xmlns:a16="http://schemas.microsoft.com/office/drawing/2014/main" val="10000"/>
                  </a:ext>
                </a:extLst>
              </a:tr>
              <a:tr h="494193">
                <a:tc>
                  <a:txBody>
                    <a:bodyPr/>
                    <a:lstStyle/>
                    <a:p>
                      <a:pPr marL="0" marR="0" lvl="0" indent="0" algn="ctr" rtl="0">
                        <a:spcBef>
                          <a:spcPts val="0"/>
                        </a:spcBef>
                        <a:spcAft>
                          <a:spcPts val="0"/>
                        </a:spcAft>
                        <a:buNone/>
                      </a:pPr>
                      <a:r>
                        <a:rPr lang="en-GB" sz="1100" b="1" u="none" strike="noStrike" cap="none" dirty="0">
                          <a:solidFill>
                            <a:schemeClr val="dk1"/>
                          </a:solidFill>
                          <a:latin typeface="Century Gothic" panose="020B0502020202020204" pitchFamily="34" charset="0"/>
                          <a:ea typeface="Arial"/>
                          <a:cs typeface="Arial"/>
                          <a:sym typeface="Arial"/>
                        </a:rPr>
                        <a:t>4 mins</a:t>
                      </a:r>
                      <a:endParaRPr sz="1100" dirty="0">
                        <a:latin typeface="Century Gothic" panose="020B0502020202020204" pitchFamily="34" charset="0"/>
                      </a:endParaRPr>
                    </a:p>
                  </a:txBody>
                  <a:tcPr marL="91450" marR="91450" marT="45725" marB="45725" anchor="ctr">
                    <a:solidFill>
                      <a:srgbClr val="D7F5EF"/>
                    </a:solidFill>
                  </a:tcPr>
                </a:tc>
                <a:tc>
                  <a:txBody>
                    <a:bodyPr/>
                    <a:lstStyle/>
                    <a:p>
                      <a:pPr marL="0" marR="0" lvl="0" indent="0" algn="l" rtl="0">
                        <a:spcBef>
                          <a:spcPts val="0"/>
                        </a:spcBef>
                        <a:spcAft>
                          <a:spcPts val="0"/>
                        </a:spcAft>
                        <a:buClr>
                          <a:schemeClr val="dk1"/>
                        </a:buClr>
                        <a:buSzPts val="1200"/>
                        <a:buFont typeface="Arial"/>
                        <a:buNone/>
                      </a:pPr>
                      <a:r>
                        <a:rPr lang="en-GB" sz="1100" b="1" dirty="0">
                          <a:latin typeface="Century Gothic" panose="020B0502020202020204" pitchFamily="34" charset="0"/>
                          <a:cs typeface="Arial" panose="020B0604020202020204" pitchFamily="34" charset="0"/>
                        </a:rPr>
                        <a:t>A fabulous future in Oxfordshire?</a:t>
                      </a:r>
                      <a:endParaRPr sz="1100" b="1" dirty="0">
                        <a:latin typeface="Century Gothic" panose="020B0502020202020204" pitchFamily="34" charset="0"/>
                        <a:cs typeface="Arial" panose="020B0604020202020204" pitchFamily="34" charset="0"/>
                      </a:endParaRPr>
                    </a:p>
                  </a:txBody>
                  <a:tcPr marL="32150" marR="32150" marT="0" marB="0" anchor="ctr">
                    <a:solidFill>
                      <a:srgbClr val="D7F5EF"/>
                    </a:solidFill>
                  </a:tcPr>
                </a:tc>
                <a:tc>
                  <a:txBody>
                    <a:bodyPr/>
                    <a:lstStyle/>
                    <a:p>
                      <a:pPr marL="0" marR="0" lvl="0" indent="0" algn="ctr" rtl="0">
                        <a:lnSpc>
                          <a:spcPct val="100000"/>
                        </a:lnSpc>
                        <a:spcBef>
                          <a:spcPts val="0"/>
                        </a:spcBef>
                        <a:spcAft>
                          <a:spcPts val="0"/>
                        </a:spcAft>
                        <a:buClr>
                          <a:schemeClr val="dk1"/>
                        </a:buClr>
                        <a:buSzPts val="1200"/>
                        <a:buFont typeface="Arial"/>
                        <a:buNone/>
                      </a:pPr>
                      <a:r>
                        <a:rPr lang="en-GB" sz="1100" b="0" u="none" strike="noStrike" cap="none" dirty="0">
                          <a:solidFill>
                            <a:schemeClr val="dk1"/>
                          </a:solidFill>
                          <a:latin typeface="Century Gothic" panose="020B0502020202020204" pitchFamily="34" charset="0"/>
                          <a:ea typeface="Arial"/>
                          <a:cs typeface="Arial"/>
                          <a:sym typeface="Arial"/>
                        </a:rPr>
                        <a:t>Whole class</a:t>
                      </a:r>
                      <a:endParaRPr sz="1100" dirty="0">
                        <a:latin typeface="Century Gothic" panose="020B0502020202020204" pitchFamily="34" charset="0"/>
                      </a:endParaRPr>
                    </a:p>
                  </a:txBody>
                  <a:tcPr marL="32150" marR="32150" marT="50300" marB="50300" anchor="ctr">
                    <a:solidFill>
                      <a:srgbClr val="D7F5EF"/>
                    </a:solidFill>
                  </a:tcPr>
                </a:tc>
                <a:tc>
                  <a:txBody>
                    <a:bodyPr/>
                    <a:lstStyle/>
                    <a:p>
                      <a:pPr marL="0" marR="0" lvl="0" indent="0" algn="l" rtl="0">
                        <a:lnSpc>
                          <a:spcPct val="100000"/>
                        </a:lnSpc>
                        <a:spcBef>
                          <a:spcPts val="0"/>
                        </a:spcBef>
                        <a:spcAft>
                          <a:spcPts val="0"/>
                        </a:spcAft>
                        <a:buClr>
                          <a:schemeClr val="dk1"/>
                        </a:buClr>
                        <a:buSzPts val="1200"/>
                        <a:buFont typeface="Arial"/>
                        <a:buNone/>
                      </a:pPr>
                      <a:r>
                        <a:rPr lang="en-GB" sz="1100" b="0" u="none" strike="noStrike" cap="none" dirty="0">
                          <a:solidFill>
                            <a:schemeClr val="dk1"/>
                          </a:solidFill>
                          <a:latin typeface="Century Gothic" panose="020B0502020202020204" pitchFamily="34" charset="0"/>
                          <a:ea typeface="Arial"/>
                          <a:cs typeface="Arial"/>
                          <a:sym typeface="Arial"/>
                        </a:rPr>
                        <a:t>Students watch the Oxfordshire WOW Show film to introduce the lesson.  </a:t>
                      </a:r>
                      <a:endParaRPr sz="1100" dirty="0">
                        <a:latin typeface="Century Gothic" panose="020B0502020202020204" pitchFamily="34" charset="0"/>
                      </a:endParaRPr>
                    </a:p>
                  </a:txBody>
                  <a:tcPr marL="32150" marR="32150" marT="50300" marB="50300" anchor="ctr">
                    <a:solidFill>
                      <a:srgbClr val="D7F5EF"/>
                    </a:solidFill>
                  </a:tcPr>
                </a:tc>
                <a:extLst>
                  <a:ext uri="{0D108BD9-81ED-4DB2-BD59-A6C34878D82A}">
                    <a16:rowId xmlns:a16="http://schemas.microsoft.com/office/drawing/2014/main" val="10001"/>
                  </a:ext>
                </a:extLst>
              </a:tr>
              <a:tr h="494193">
                <a:tc>
                  <a:txBody>
                    <a:bodyPr/>
                    <a:lstStyle/>
                    <a:p>
                      <a:pPr marL="0" marR="0" lvl="0" indent="0" algn="ctr" rtl="0">
                        <a:spcBef>
                          <a:spcPts val="0"/>
                        </a:spcBef>
                        <a:spcAft>
                          <a:spcPts val="0"/>
                        </a:spcAft>
                        <a:buNone/>
                      </a:pPr>
                      <a:r>
                        <a:rPr lang="en-GB" sz="1100" b="1" u="none" strike="noStrike" cap="none" dirty="0">
                          <a:solidFill>
                            <a:schemeClr val="dk1"/>
                          </a:solidFill>
                          <a:latin typeface="Century Gothic" panose="020B0502020202020204" pitchFamily="34" charset="0"/>
                          <a:ea typeface="Arial"/>
                          <a:cs typeface="Arial"/>
                          <a:sym typeface="Arial"/>
                        </a:rPr>
                        <a:t>2-3 mins</a:t>
                      </a:r>
                      <a:endParaRPr sz="1100" dirty="0">
                        <a:latin typeface="Century Gothic" panose="020B0502020202020204" pitchFamily="34" charset="0"/>
                      </a:endParaRPr>
                    </a:p>
                  </a:txBody>
                  <a:tcPr marL="91450" marR="91450" marT="45725" marB="45725" anchor="ctr">
                    <a:solidFill>
                      <a:srgbClr val="F2FCFA"/>
                    </a:solidFill>
                  </a:tcPr>
                </a:tc>
                <a:tc>
                  <a:txBody>
                    <a:bodyPr/>
                    <a:lstStyle/>
                    <a:p>
                      <a:pPr marL="0" marR="0" lvl="0" indent="0" algn="l" rtl="0">
                        <a:lnSpc>
                          <a:spcPct val="100000"/>
                        </a:lnSpc>
                        <a:spcBef>
                          <a:spcPts val="0"/>
                        </a:spcBef>
                        <a:spcAft>
                          <a:spcPts val="0"/>
                        </a:spcAft>
                        <a:buClr>
                          <a:schemeClr val="dk1"/>
                        </a:buClr>
                        <a:buSzPts val="1200"/>
                        <a:buFont typeface="Arial"/>
                        <a:buNone/>
                      </a:pPr>
                      <a:r>
                        <a:rPr lang="en-GB" sz="1100" b="1" u="none" strike="noStrike" cap="none" dirty="0">
                          <a:solidFill>
                            <a:schemeClr val="dk1"/>
                          </a:solidFill>
                          <a:latin typeface="Century Gothic" panose="020B0502020202020204" pitchFamily="34" charset="0"/>
                          <a:ea typeface="Arial"/>
                          <a:cs typeface="Arial"/>
                          <a:sym typeface="Arial"/>
                        </a:rPr>
                        <a:t>1. Opportunities in Oxfordshire</a:t>
                      </a:r>
                      <a:endParaRPr sz="1100" dirty="0">
                        <a:latin typeface="Century Gothic" panose="020B0502020202020204" pitchFamily="34" charset="0"/>
                      </a:endParaRPr>
                    </a:p>
                  </a:txBody>
                  <a:tcPr marL="32150" marR="32150" marT="0" marB="0" anchor="ctr">
                    <a:solidFill>
                      <a:srgbClr val="F2FCFA"/>
                    </a:solidFill>
                  </a:tcPr>
                </a:tc>
                <a:tc>
                  <a:txBody>
                    <a:bodyPr/>
                    <a:lstStyle/>
                    <a:p>
                      <a:pPr marL="0" marR="0" lvl="0" indent="0" algn="ctr" rtl="0">
                        <a:lnSpc>
                          <a:spcPct val="100000"/>
                        </a:lnSpc>
                        <a:spcBef>
                          <a:spcPts val="0"/>
                        </a:spcBef>
                        <a:spcAft>
                          <a:spcPts val="0"/>
                        </a:spcAft>
                        <a:buClr>
                          <a:schemeClr val="dk1"/>
                        </a:buClr>
                        <a:buSzPts val="1200"/>
                        <a:buFont typeface="Arial"/>
                        <a:buNone/>
                      </a:pPr>
                      <a:r>
                        <a:rPr lang="en-GB" sz="1100" b="0" u="none" strike="noStrike" cap="none" dirty="0">
                          <a:solidFill>
                            <a:schemeClr val="dk1"/>
                          </a:solidFill>
                          <a:latin typeface="Century Gothic" panose="020B0502020202020204" pitchFamily="34" charset="0"/>
                          <a:ea typeface="Arial"/>
                          <a:cs typeface="Arial"/>
                          <a:sym typeface="Arial"/>
                        </a:rPr>
                        <a:t>Whole class</a:t>
                      </a:r>
                      <a:endParaRPr sz="1100" b="0" u="none" strike="noStrike" cap="none" dirty="0">
                        <a:solidFill>
                          <a:schemeClr val="dk1"/>
                        </a:solidFill>
                        <a:latin typeface="Century Gothic" panose="020B0502020202020204" pitchFamily="34" charset="0"/>
                        <a:ea typeface="Arial"/>
                        <a:cs typeface="Arial"/>
                        <a:sym typeface="Arial"/>
                      </a:endParaRPr>
                    </a:p>
                  </a:txBody>
                  <a:tcPr marL="32150" marR="32150" marT="50300" marB="50300" anchor="ctr">
                    <a:solidFill>
                      <a:srgbClr val="F2FCFA"/>
                    </a:solidFill>
                  </a:tcPr>
                </a:tc>
                <a:tc>
                  <a:txBody>
                    <a:bodyPr/>
                    <a:lstStyle/>
                    <a:p>
                      <a:pPr marL="0" marR="0" lvl="0" indent="0" algn="l" rtl="0">
                        <a:lnSpc>
                          <a:spcPct val="100000"/>
                        </a:lnSpc>
                        <a:spcBef>
                          <a:spcPts val="0"/>
                        </a:spcBef>
                        <a:spcAft>
                          <a:spcPts val="0"/>
                        </a:spcAft>
                        <a:buClr>
                          <a:schemeClr val="dk1"/>
                        </a:buClr>
                        <a:buSzPts val="1200"/>
                        <a:buFont typeface="Arial"/>
                        <a:buNone/>
                      </a:pPr>
                      <a:r>
                        <a:rPr lang="en-GB" sz="1100" b="0" u="none" strike="noStrike" cap="none" dirty="0">
                          <a:solidFill>
                            <a:schemeClr val="dk1"/>
                          </a:solidFill>
                          <a:latin typeface="Century Gothic" panose="020B0502020202020204" pitchFamily="34" charset="0"/>
                          <a:ea typeface="Arial"/>
                          <a:cs typeface="Arial"/>
                          <a:sym typeface="Arial"/>
                        </a:rPr>
                        <a:t>Students are asked to think about their future here in Oxfordshire.</a:t>
                      </a:r>
                      <a:endParaRPr sz="1100" dirty="0">
                        <a:latin typeface="Century Gothic" panose="020B0502020202020204" pitchFamily="34" charset="0"/>
                      </a:endParaRPr>
                    </a:p>
                  </a:txBody>
                  <a:tcPr marL="32150" marR="32150" marT="50300" marB="50300" anchor="ctr">
                    <a:solidFill>
                      <a:srgbClr val="F2FCFA"/>
                    </a:solidFill>
                  </a:tcPr>
                </a:tc>
                <a:extLst>
                  <a:ext uri="{0D108BD9-81ED-4DB2-BD59-A6C34878D82A}">
                    <a16:rowId xmlns:a16="http://schemas.microsoft.com/office/drawing/2014/main" val="10002"/>
                  </a:ext>
                </a:extLst>
              </a:tr>
              <a:tr h="520311">
                <a:tc>
                  <a:txBody>
                    <a:bodyPr/>
                    <a:lstStyle/>
                    <a:p>
                      <a:pPr marL="0" marR="0" lvl="0" indent="0" algn="ctr" rtl="0">
                        <a:spcBef>
                          <a:spcPts val="0"/>
                        </a:spcBef>
                        <a:spcAft>
                          <a:spcPts val="0"/>
                        </a:spcAft>
                        <a:buNone/>
                      </a:pPr>
                      <a:r>
                        <a:rPr lang="en-GB" sz="1100" b="1" u="none" strike="noStrike" cap="none" dirty="0">
                          <a:solidFill>
                            <a:schemeClr val="dk1"/>
                          </a:solidFill>
                          <a:latin typeface="Century Gothic" panose="020B0502020202020204" pitchFamily="34" charset="0"/>
                          <a:ea typeface="Arial"/>
                          <a:cs typeface="Arial"/>
                          <a:sym typeface="Arial"/>
                        </a:rPr>
                        <a:t>2-3 mins</a:t>
                      </a:r>
                      <a:endParaRPr sz="1100" dirty="0">
                        <a:latin typeface="Century Gothic" panose="020B0502020202020204" pitchFamily="34" charset="0"/>
                      </a:endParaRPr>
                    </a:p>
                  </a:txBody>
                  <a:tcPr marL="91450" marR="91450" marT="45725" marB="45725" anchor="ctr">
                    <a:solidFill>
                      <a:srgbClr val="D7F5EF"/>
                    </a:solidFill>
                  </a:tcPr>
                </a:tc>
                <a:tc>
                  <a:txBody>
                    <a:bodyPr/>
                    <a:lstStyle/>
                    <a:p>
                      <a:pPr marL="0" marR="0" lvl="0" indent="0" algn="l" rtl="0">
                        <a:lnSpc>
                          <a:spcPct val="100000"/>
                        </a:lnSpc>
                        <a:spcBef>
                          <a:spcPts val="0"/>
                        </a:spcBef>
                        <a:spcAft>
                          <a:spcPts val="0"/>
                        </a:spcAft>
                        <a:buClr>
                          <a:schemeClr val="dk1"/>
                        </a:buClr>
                        <a:buSzPts val="1200"/>
                        <a:buFont typeface="Arial"/>
                        <a:buNone/>
                      </a:pPr>
                      <a:r>
                        <a:rPr lang="en-GB" sz="1100" b="1" u="none" strike="noStrike" cap="none" dirty="0">
                          <a:solidFill>
                            <a:schemeClr val="dk1"/>
                          </a:solidFill>
                          <a:latin typeface="Century Gothic" panose="020B0502020202020204" pitchFamily="34" charset="0"/>
                          <a:ea typeface="Arial"/>
                          <a:cs typeface="Arial"/>
                          <a:sym typeface="Arial"/>
                        </a:rPr>
                        <a:t>2. What’s in your area?</a:t>
                      </a:r>
                      <a:endParaRPr sz="1100" dirty="0">
                        <a:latin typeface="Century Gothic" panose="020B0502020202020204" pitchFamily="34" charset="0"/>
                      </a:endParaRPr>
                    </a:p>
                  </a:txBody>
                  <a:tcPr marL="32150" marR="32150" marT="0" marB="0" anchor="ctr">
                    <a:solidFill>
                      <a:srgbClr val="D7F5EF"/>
                    </a:solidFill>
                  </a:tcPr>
                </a:tc>
                <a:tc>
                  <a:txBody>
                    <a:bodyPr/>
                    <a:lstStyle/>
                    <a:p>
                      <a:pPr marL="0" marR="0" lvl="0" indent="0" algn="ctr" rtl="0">
                        <a:spcBef>
                          <a:spcPts val="0"/>
                        </a:spcBef>
                        <a:spcAft>
                          <a:spcPts val="0"/>
                        </a:spcAft>
                        <a:buNone/>
                      </a:pPr>
                      <a:r>
                        <a:rPr lang="en-GB" sz="1100" b="0" u="none" strike="noStrike" cap="none" dirty="0">
                          <a:solidFill>
                            <a:schemeClr val="dk1"/>
                          </a:solidFill>
                          <a:latin typeface="Century Gothic" panose="020B0502020202020204" pitchFamily="34" charset="0"/>
                          <a:ea typeface="Arial"/>
                          <a:cs typeface="Arial"/>
                          <a:sym typeface="Arial"/>
                        </a:rPr>
                        <a:t>Individual/</a:t>
                      </a:r>
                    </a:p>
                    <a:p>
                      <a:pPr marL="0" marR="0" lvl="0" indent="0" algn="ctr" rtl="0">
                        <a:spcBef>
                          <a:spcPts val="0"/>
                        </a:spcBef>
                        <a:spcAft>
                          <a:spcPts val="0"/>
                        </a:spcAft>
                        <a:buNone/>
                      </a:pPr>
                      <a:r>
                        <a:rPr lang="en-GB" sz="1100" b="0" u="none" strike="noStrike" cap="none" dirty="0">
                          <a:solidFill>
                            <a:schemeClr val="dk1"/>
                          </a:solidFill>
                          <a:latin typeface="Century Gothic" panose="020B0502020202020204" pitchFamily="34" charset="0"/>
                          <a:ea typeface="Arial"/>
                          <a:cs typeface="Arial"/>
                          <a:sym typeface="Arial"/>
                        </a:rPr>
                        <a:t>Pair</a:t>
                      </a:r>
                      <a:endParaRPr sz="1100" b="0" u="none" strike="noStrike" cap="none" dirty="0">
                        <a:solidFill>
                          <a:schemeClr val="dk1"/>
                        </a:solidFill>
                        <a:latin typeface="Century Gothic" panose="020B0502020202020204" pitchFamily="34" charset="0"/>
                        <a:ea typeface="Arial"/>
                        <a:cs typeface="Arial"/>
                        <a:sym typeface="Arial"/>
                      </a:endParaRPr>
                    </a:p>
                  </a:txBody>
                  <a:tcPr marL="32150" marR="32150" marT="50300" marB="50300" anchor="ctr">
                    <a:solidFill>
                      <a:srgbClr val="D7F5EF"/>
                    </a:solidFill>
                  </a:tcPr>
                </a:tc>
                <a:tc>
                  <a:txBody>
                    <a:bodyPr/>
                    <a:lstStyle/>
                    <a:p>
                      <a:pPr marL="0" marR="0" lvl="0" indent="0" algn="l" rtl="0">
                        <a:spcBef>
                          <a:spcPts val="0"/>
                        </a:spcBef>
                        <a:spcAft>
                          <a:spcPts val="0"/>
                        </a:spcAft>
                        <a:buNone/>
                      </a:pPr>
                      <a:r>
                        <a:rPr lang="en-GB" sz="1100" b="0" u="none" strike="noStrike" cap="none" dirty="0">
                          <a:solidFill>
                            <a:schemeClr val="dk1"/>
                          </a:solidFill>
                          <a:latin typeface="Century Gothic" panose="020B0502020202020204" pitchFamily="34" charset="0"/>
                          <a:ea typeface="Arial"/>
                          <a:cs typeface="Arial"/>
                          <a:sym typeface="Arial"/>
                        </a:rPr>
                        <a:t>Students talk to a partner about opportunities in Oxfordshire for their future career.  </a:t>
                      </a:r>
                      <a:endParaRPr sz="1100" dirty="0">
                        <a:latin typeface="Century Gothic" panose="020B0502020202020204" pitchFamily="34" charset="0"/>
                      </a:endParaRPr>
                    </a:p>
                  </a:txBody>
                  <a:tcPr marL="32150" marR="32150" marT="50300" marB="50300" anchor="ctr">
                    <a:solidFill>
                      <a:srgbClr val="D7F5EF"/>
                    </a:solidFill>
                  </a:tcPr>
                </a:tc>
                <a:extLst>
                  <a:ext uri="{0D108BD9-81ED-4DB2-BD59-A6C34878D82A}">
                    <a16:rowId xmlns:a16="http://schemas.microsoft.com/office/drawing/2014/main" val="10003"/>
                  </a:ext>
                </a:extLst>
              </a:tr>
              <a:tr h="494193">
                <a:tc>
                  <a:txBody>
                    <a:bodyPr/>
                    <a:lstStyle/>
                    <a:p>
                      <a:pPr marL="0" marR="0" lvl="0" indent="0" algn="ctr" rtl="0">
                        <a:spcBef>
                          <a:spcPts val="0"/>
                        </a:spcBef>
                        <a:spcAft>
                          <a:spcPts val="0"/>
                        </a:spcAft>
                        <a:buNone/>
                      </a:pPr>
                      <a:r>
                        <a:rPr lang="en-GB" sz="1100" b="1" dirty="0">
                          <a:solidFill>
                            <a:schemeClr val="dk1"/>
                          </a:solidFill>
                          <a:latin typeface="Century Gothic" panose="020B0502020202020204" pitchFamily="34" charset="0"/>
                          <a:ea typeface="Arial"/>
                          <a:cs typeface="Arial"/>
                          <a:sym typeface="Arial"/>
                        </a:rPr>
                        <a:t>4-6 mins</a:t>
                      </a:r>
                      <a:endParaRPr sz="1100" dirty="0">
                        <a:latin typeface="Century Gothic" panose="020B0502020202020204" pitchFamily="34" charset="0"/>
                      </a:endParaRPr>
                    </a:p>
                  </a:txBody>
                  <a:tcPr marL="91450" marR="91450" marT="45725" marB="45725" anchor="ctr">
                    <a:solidFill>
                      <a:srgbClr val="F2FCFA"/>
                    </a:solidFill>
                  </a:tcPr>
                </a:tc>
                <a:tc>
                  <a:txBody>
                    <a:bodyPr/>
                    <a:lstStyle/>
                    <a:p>
                      <a:pPr marL="0" marR="0" lvl="0" indent="0" algn="l" rtl="0">
                        <a:lnSpc>
                          <a:spcPct val="100000"/>
                        </a:lnSpc>
                        <a:spcBef>
                          <a:spcPts val="0"/>
                        </a:spcBef>
                        <a:spcAft>
                          <a:spcPts val="0"/>
                        </a:spcAft>
                        <a:buClr>
                          <a:schemeClr val="dk1"/>
                        </a:buClr>
                        <a:buSzPts val="1200"/>
                        <a:buFont typeface="Arial"/>
                        <a:buNone/>
                      </a:pPr>
                      <a:r>
                        <a:rPr lang="en-GB" sz="1100" b="1" dirty="0">
                          <a:solidFill>
                            <a:schemeClr val="dk1"/>
                          </a:solidFill>
                          <a:latin typeface="Century Gothic" panose="020B0502020202020204" pitchFamily="34" charset="0"/>
                          <a:ea typeface="Arial"/>
                          <a:cs typeface="Arial"/>
                          <a:sym typeface="Arial"/>
                        </a:rPr>
                        <a:t>3. Explore Le </a:t>
                      </a:r>
                      <a:r>
                        <a:rPr lang="en-GB" sz="1100" b="1" dirty="0" err="1">
                          <a:solidFill>
                            <a:schemeClr val="dk1"/>
                          </a:solidFill>
                          <a:latin typeface="Century Gothic" panose="020B0502020202020204" pitchFamily="34" charset="0"/>
                          <a:ea typeface="Arial"/>
                          <a:cs typeface="Arial"/>
                          <a:sym typeface="Arial"/>
                        </a:rPr>
                        <a:t>Manoir</a:t>
                      </a:r>
                      <a:r>
                        <a:rPr lang="en-GB" sz="1100" b="1" dirty="0">
                          <a:solidFill>
                            <a:schemeClr val="dk1"/>
                          </a:solidFill>
                          <a:latin typeface="Century Gothic" panose="020B0502020202020204" pitchFamily="34" charset="0"/>
                          <a:ea typeface="Arial"/>
                          <a:cs typeface="Arial"/>
                          <a:sym typeface="Arial"/>
                        </a:rPr>
                        <a:t> aux </a:t>
                      </a:r>
                      <a:r>
                        <a:rPr lang="en-GB" sz="1100" b="1" dirty="0" err="1">
                          <a:solidFill>
                            <a:schemeClr val="dk1"/>
                          </a:solidFill>
                          <a:latin typeface="Century Gothic" panose="020B0502020202020204" pitchFamily="34" charset="0"/>
                          <a:ea typeface="Arial"/>
                          <a:cs typeface="Arial"/>
                          <a:sym typeface="Arial"/>
                        </a:rPr>
                        <a:t>Quat’Saisons</a:t>
                      </a:r>
                      <a:endParaRPr sz="1100" dirty="0">
                        <a:latin typeface="Century Gothic" panose="020B0502020202020204" pitchFamily="34" charset="0"/>
                      </a:endParaRPr>
                    </a:p>
                  </a:txBody>
                  <a:tcPr marL="32150" marR="32150" marT="0" marB="0" anchor="ctr">
                    <a:solidFill>
                      <a:srgbClr val="F2FCFA"/>
                    </a:solidFill>
                  </a:tcPr>
                </a:tc>
                <a:tc>
                  <a:txBody>
                    <a:bodyPr/>
                    <a:lstStyle/>
                    <a:p>
                      <a:pPr marL="0" marR="0" lvl="0" indent="0" algn="ctr" rtl="0">
                        <a:lnSpc>
                          <a:spcPct val="100000"/>
                        </a:lnSpc>
                        <a:spcBef>
                          <a:spcPts val="0"/>
                        </a:spcBef>
                        <a:spcAft>
                          <a:spcPts val="0"/>
                        </a:spcAft>
                        <a:buClr>
                          <a:schemeClr val="dk1"/>
                        </a:buClr>
                        <a:buSzPts val="1200"/>
                        <a:buFont typeface="Arial"/>
                        <a:buNone/>
                      </a:pPr>
                      <a:r>
                        <a:rPr lang="en-GB" sz="1100" b="0" dirty="0">
                          <a:solidFill>
                            <a:schemeClr val="dk1"/>
                          </a:solidFill>
                          <a:latin typeface="Century Gothic" panose="020B0502020202020204" pitchFamily="34" charset="0"/>
                          <a:ea typeface="Arial"/>
                          <a:cs typeface="Arial"/>
                          <a:sym typeface="Arial"/>
                        </a:rPr>
                        <a:t>Pair</a:t>
                      </a:r>
                      <a:endParaRPr sz="1100" dirty="0">
                        <a:latin typeface="Century Gothic" panose="020B0502020202020204" pitchFamily="34" charset="0"/>
                      </a:endParaRPr>
                    </a:p>
                  </a:txBody>
                  <a:tcPr marL="32150" marR="32150" marT="0" marB="0" anchor="ctr">
                    <a:solidFill>
                      <a:srgbClr val="F2FCFA"/>
                    </a:solidFill>
                  </a:tcPr>
                </a:tc>
                <a:tc>
                  <a:txBody>
                    <a:bodyPr/>
                    <a:lstStyle/>
                    <a:p>
                      <a:pPr marL="0" marR="0" lvl="0" indent="0" algn="l" rtl="0">
                        <a:lnSpc>
                          <a:spcPct val="100000"/>
                        </a:lnSpc>
                        <a:spcBef>
                          <a:spcPts val="0"/>
                        </a:spcBef>
                        <a:spcAft>
                          <a:spcPts val="0"/>
                        </a:spcAft>
                        <a:buClr>
                          <a:schemeClr val="dk1"/>
                        </a:buClr>
                        <a:buSzPts val="1200"/>
                        <a:buFont typeface="Arial"/>
                        <a:buNone/>
                      </a:pPr>
                      <a:r>
                        <a:rPr lang="en-GB" sz="1100" b="0" dirty="0">
                          <a:solidFill>
                            <a:schemeClr val="dk1"/>
                          </a:solidFill>
                          <a:latin typeface="Century Gothic" panose="020B0502020202020204" pitchFamily="34" charset="0"/>
                          <a:ea typeface="Arial"/>
                          <a:cs typeface="Arial"/>
                          <a:sym typeface="Arial"/>
                        </a:rPr>
                        <a:t>Students find out about Le </a:t>
                      </a:r>
                      <a:r>
                        <a:rPr lang="en-GB" sz="1100" b="0" dirty="0" err="1">
                          <a:solidFill>
                            <a:schemeClr val="dk1"/>
                          </a:solidFill>
                          <a:latin typeface="Century Gothic" panose="020B0502020202020204" pitchFamily="34" charset="0"/>
                          <a:ea typeface="Arial"/>
                          <a:cs typeface="Arial"/>
                          <a:sym typeface="Arial"/>
                        </a:rPr>
                        <a:t>Manoir</a:t>
                      </a:r>
                      <a:r>
                        <a:rPr lang="en-GB" sz="1100" b="0" dirty="0">
                          <a:solidFill>
                            <a:schemeClr val="dk1"/>
                          </a:solidFill>
                          <a:latin typeface="Century Gothic" panose="020B0502020202020204" pitchFamily="34" charset="0"/>
                          <a:ea typeface="Arial"/>
                          <a:cs typeface="Arial"/>
                          <a:sym typeface="Arial"/>
                        </a:rPr>
                        <a:t> and what is available there. They discuss their first impressions.  </a:t>
                      </a:r>
                      <a:endParaRPr sz="1100" dirty="0">
                        <a:latin typeface="Century Gothic" panose="020B0502020202020204" pitchFamily="34" charset="0"/>
                      </a:endParaRPr>
                    </a:p>
                  </a:txBody>
                  <a:tcPr marL="32150" marR="32150" marT="0" marB="0" anchor="ctr">
                    <a:solidFill>
                      <a:srgbClr val="F2FCFA"/>
                    </a:solidFill>
                  </a:tcPr>
                </a:tc>
                <a:extLst>
                  <a:ext uri="{0D108BD9-81ED-4DB2-BD59-A6C34878D82A}">
                    <a16:rowId xmlns:a16="http://schemas.microsoft.com/office/drawing/2014/main" val="10004"/>
                  </a:ext>
                </a:extLst>
              </a:tr>
              <a:tr h="615885">
                <a:tc>
                  <a:txBody>
                    <a:bodyPr/>
                    <a:lstStyle/>
                    <a:p>
                      <a:pPr marL="0" marR="0" lvl="0" indent="0" algn="ctr" rtl="0">
                        <a:spcBef>
                          <a:spcPts val="0"/>
                        </a:spcBef>
                        <a:spcAft>
                          <a:spcPts val="0"/>
                        </a:spcAft>
                        <a:buNone/>
                      </a:pPr>
                      <a:r>
                        <a:rPr lang="en-GB" sz="1100" b="1" u="none" strike="noStrike" cap="none" dirty="0">
                          <a:solidFill>
                            <a:schemeClr val="dk1"/>
                          </a:solidFill>
                          <a:latin typeface="Century Gothic" panose="020B0502020202020204" pitchFamily="34" charset="0"/>
                          <a:ea typeface="Arial"/>
                          <a:cs typeface="Arial"/>
                          <a:sym typeface="Arial"/>
                        </a:rPr>
                        <a:t>10-13 mins</a:t>
                      </a:r>
                      <a:endParaRPr sz="1100" dirty="0">
                        <a:latin typeface="Century Gothic" panose="020B0502020202020204" pitchFamily="34" charset="0"/>
                      </a:endParaRPr>
                    </a:p>
                  </a:txBody>
                  <a:tcPr marL="91450" marR="91450" marT="45725" marB="45725" anchor="ctr">
                    <a:solidFill>
                      <a:srgbClr val="D7F5E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effectLst/>
                          <a:latin typeface="Century Gothic" panose="020B0502020202020204" pitchFamily="34" charset="0"/>
                          <a:cs typeface="Arial" panose="020B0604020202020204" pitchFamily="34" charset="0"/>
                        </a:rPr>
                        <a:t>4. Why is Le </a:t>
                      </a:r>
                      <a:r>
                        <a:rPr lang="en-GB" sz="1100" b="1" dirty="0" err="1">
                          <a:solidFill>
                            <a:schemeClr val="tx1"/>
                          </a:solidFill>
                          <a:effectLst/>
                          <a:latin typeface="Century Gothic" panose="020B0502020202020204" pitchFamily="34" charset="0"/>
                          <a:cs typeface="Arial" panose="020B0604020202020204" pitchFamily="34" charset="0"/>
                        </a:rPr>
                        <a:t>Manoir’s</a:t>
                      </a:r>
                      <a:r>
                        <a:rPr lang="en-GB" sz="1100" b="1" dirty="0">
                          <a:solidFill>
                            <a:schemeClr val="tx1"/>
                          </a:solidFill>
                          <a:effectLst/>
                          <a:latin typeface="Century Gothic" panose="020B0502020202020204" pitchFamily="34" charset="0"/>
                          <a:cs typeface="Arial" panose="020B0604020202020204" pitchFamily="34" charset="0"/>
                        </a:rPr>
                        <a:t> food so special?</a:t>
                      </a:r>
                    </a:p>
                  </a:txBody>
                  <a:tcPr marL="32155" marR="32155" marT="0" marB="0" anchor="ctr">
                    <a:solidFill>
                      <a:srgbClr val="D7F5EF"/>
                    </a:solidFill>
                  </a:tcPr>
                </a:tc>
                <a:tc>
                  <a:txBody>
                    <a:bodyPr/>
                    <a:lstStyle/>
                    <a:p>
                      <a:pPr marL="0" marR="0" lvl="0" indent="0" algn="ctr" rtl="0">
                        <a:lnSpc>
                          <a:spcPct val="100000"/>
                        </a:lnSpc>
                        <a:spcBef>
                          <a:spcPts val="0"/>
                        </a:spcBef>
                        <a:spcAft>
                          <a:spcPts val="0"/>
                        </a:spcAft>
                        <a:buClr>
                          <a:schemeClr val="dk1"/>
                        </a:buClr>
                        <a:buSzPts val="1200"/>
                        <a:buFont typeface="Arial"/>
                        <a:buNone/>
                      </a:pPr>
                      <a:r>
                        <a:rPr lang="en-GB" sz="1100" dirty="0">
                          <a:latin typeface="Century Gothic" panose="020B0502020202020204" pitchFamily="34" charset="0"/>
                        </a:rPr>
                        <a:t>Whole class/</a:t>
                      </a:r>
                    </a:p>
                    <a:p>
                      <a:pPr marL="0" marR="0" lvl="0" indent="0" algn="ctr" rtl="0">
                        <a:lnSpc>
                          <a:spcPct val="100000"/>
                        </a:lnSpc>
                        <a:spcBef>
                          <a:spcPts val="0"/>
                        </a:spcBef>
                        <a:spcAft>
                          <a:spcPts val="0"/>
                        </a:spcAft>
                        <a:buClr>
                          <a:schemeClr val="dk1"/>
                        </a:buClr>
                        <a:buSzPts val="1200"/>
                        <a:buFont typeface="Arial"/>
                        <a:buNone/>
                      </a:pPr>
                      <a:r>
                        <a:rPr lang="en-GB" sz="1100" dirty="0">
                          <a:latin typeface="Century Gothic" panose="020B0502020202020204" pitchFamily="34" charset="0"/>
                        </a:rPr>
                        <a:t>Pair</a:t>
                      </a:r>
                      <a:endParaRPr sz="1100" dirty="0">
                        <a:latin typeface="Century Gothic" panose="020B0502020202020204" pitchFamily="34" charset="0"/>
                      </a:endParaRPr>
                    </a:p>
                  </a:txBody>
                  <a:tcPr marL="32150" marR="32150" marT="0" marB="0" anchor="ctr">
                    <a:solidFill>
                      <a:srgbClr val="D7F5EF"/>
                    </a:solidFill>
                  </a:tcPr>
                </a:tc>
                <a:tc>
                  <a:txBody>
                    <a:bodyPr/>
                    <a:lstStyle/>
                    <a:p>
                      <a:pPr marL="0" marR="0" lvl="0" indent="0" algn="l" defTabSz="914400" rtl="0" eaLnBrk="1" fontAlgn="auto" latinLnBrk="0" hangingPunct="1">
                        <a:lnSpc>
                          <a:spcPct val="100000"/>
                        </a:lnSpc>
                        <a:spcBef>
                          <a:spcPts val="0"/>
                        </a:spcBef>
                        <a:spcAft>
                          <a:spcPts val="0"/>
                        </a:spcAft>
                        <a:buClr>
                          <a:schemeClr val="dk1"/>
                        </a:buClr>
                        <a:buSzPts val="1200"/>
                        <a:buFont typeface="Arial"/>
                        <a:buNone/>
                        <a:tabLst/>
                        <a:defRPr/>
                      </a:pPr>
                      <a:r>
                        <a:rPr lang="en-GB" sz="1100" b="0" dirty="0">
                          <a:solidFill>
                            <a:schemeClr val="tx1"/>
                          </a:solidFill>
                          <a:latin typeface="Century Gothic" panose="020B0502020202020204" pitchFamily="34" charset="0"/>
                          <a:cs typeface="Arial" panose="020B0604020202020204" pitchFamily="34" charset="0"/>
                        </a:rPr>
                        <a:t>Students learn about the green Michelin star and the sustainable practices used in the hotel and restaurant. They consider how food choices impact the environment.  </a:t>
                      </a:r>
                      <a:endParaRPr lang="en-US" sz="1100" b="0" dirty="0">
                        <a:solidFill>
                          <a:schemeClr val="tx1"/>
                        </a:solidFill>
                        <a:latin typeface="Century Gothic" panose="020B0502020202020204" pitchFamily="34" charset="0"/>
                        <a:cs typeface="Arial" panose="020B0604020202020204" pitchFamily="34" charset="0"/>
                      </a:endParaRPr>
                    </a:p>
                  </a:txBody>
                  <a:tcPr marL="32150" marR="32150" marT="0" marB="0" anchor="ctr">
                    <a:solidFill>
                      <a:srgbClr val="D7F5EF"/>
                    </a:solidFill>
                  </a:tcPr>
                </a:tc>
                <a:extLst>
                  <a:ext uri="{0D108BD9-81ED-4DB2-BD59-A6C34878D82A}">
                    <a16:rowId xmlns:a16="http://schemas.microsoft.com/office/drawing/2014/main" val="10005"/>
                  </a:ext>
                </a:extLst>
              </a:tr>
              <a:tr h="540918">
                <a:tc>
                  <a:txBody>
                    <a:bodyPr/>
                    <a:lstStyle/>
                    <a:p>
                      <a:pPr marL="0" marR="0" lvl="0" indent="0" algn="ctr" rtl="0">
                        <a:spcBef>
                          <a:spcPts val="0"/>
                        </a:spcBef>
                        <a:spcAft>
                          <a:spcPts val="0"/>
                        </a:spcAft>
                        <a:buNone/>
                      </a:pPr>
                      <a:r>
                        <a:rPr lang="en-GB" sz="1100" b="1" dirty="0">
                          <a:latin typeface="Century Gothic" panose="020B0502020202020204" pitchFamily="34" charset="0"/>
                          <a:cs typeface="Arial" panose="020B0604020202020204" pitchFamily="34" charset="0"/>
                        </a:rPr>
                        <a:t>8-10 mins</a:t>
                      </a:r>
                      <a:endParaRPr sz="1100" b="1" dirty="0">
                        <a:latin typeface="Century Gothic" panose="020B0502020202020204" pitchFamily="34" charset="0"/>
                        <a:cs typeface="Arial" panose="020B0604020202020204" pitchFamily="34" charset="0"/>
                      </a:endParaRPr>
                    </a:p>
                  </a:txBody>
                  <a:tcPr marL="91450" marR="91450" marT="45725" marB="45725" anchor="ctr">
                    <a:solidFill>
                      <a:srgbClr val="F2FCF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effectLst/>
                          <a:latin typeface="Century Gothic" panose="020B0502020202020204" pitchFamily="34" charset="0"/>
                          <a:cs typeface="Arial" panose="020B0604020202020204" pitchFamily="34" charset="0"/>
                        </a:rPr>
                        <a:t>5. Why are Le </a:t>
                      </a:r>
                      <a:r>
                        <a:rPr lang="en-GB" sz="1100" b="1" dirty="0" err="1">
                          <a:solidFill>
                            <a:schemeClr val="tx1"/>
                          </a:solidFill>
                          <a:effectLst/>
                          <a:latin typeface="Century Gothic" panose="020B0502020202020204" pitchFamily="34" charset="0"/>
                          <a:cs typeface="Arial" panose="020B0604020202020204" pitchFamily="34" charset="0"/>
                        </a:rPr>
                        <a:t>Manoir’s</a:t>
                      </a:r>
                      <a:r>
                        <a:rPr lang="en-GB" sz="1100" b="1" dirty="0">
                          <a:solidFill>
                            <a:schemeClr val="tx1"/>
                          </a:solidFill>
                          <a:effectLst/>
                          <a:latin typeface="Century Gothic" panose="020B0502020202020204" pitchFamily="34" charset="0"/>
                          <a:cs typeface="Arial" panose="020B0604020202020204" pitchFamily="34" charset="0"/>
                        </a:rPr>
                        <a:t> people so special?</a:t>
                      </a:r>
                    </a:p>
                  </a:txBody>
                  <a:tcPr marL="32155" marR="32155" marT="0" marB="0" anchor="ctr">
                    <a:solidFill>
                      <a:srgbClr val="F2FCFA"/>
                    </a:solidFill>
                  </a:tcPr>
                </a:tc>
                <a:tc>
                  <a:txBody>
                    <a:bodyPr/>
                    <a:lstStyle/>
                    <a:p>
                      <a:pPr marL="0" marR="0" lvl="0" indent="0" algn="ctr" rtl="0">
                        <a:lnSpc>
                          <a:spcPct val="100000"/>
                        </a:lnSpc>
                        <a:spcBef>
                          <a:spcPts val="0"/>
                        </a:spcBef>
                        <a:spcAft>
                          <a:spcPts val="0"/>
                        </a:spcAft>
                        <a:buClr>
                          <a:schemeClr val="dk1"/>
                        </a:buClr>
                        <a:buSzPts val="1200"/>
                        <a:buFont typeface="Arial"/>
                        <a:buNone/>
                      </a:pPr>
                      <a:r>
                        <a:rPr lang="en-GB" sz="1100" b="0" dirty="0">
                          <a:solidFill>
                            <a:schemeClr val="dk1"/>
                          </a:solidFill>
                          <a:latin typeface="Century Gothic" panose="020B0502020202020204" pitchFamily="34" charset="0"/>
                          <a:ea typeface="Arial"/>
                          <a:cs typeface="Arial"/>
                          <a:sym typeface="Arial"/>
                        </a:rPr>
                        <a:t>Whole class</a:t>
                      </a:r>
                    </a:p>
                  </a:txBody>
                  <a:tcPr marL="32150" marR="32150" marT="0" marB="0" anchor="ctr">
                    <a:solidFill>
                      <a:srgbClr val="F2FCFA"/>
                    </a:solidFill>
                  </a:tcPr>
                </a:tc>
                <a:tc>
                  <a:txBody>
                    <a:bodyPr/>
                    <a:lstStyle/>
                    <a:p>
                      <a:pPr marL="0" marR="0" lvl="0" indent="0" algn="l" defTabSz="914400" rtl="0" eaLnBrk="1" fontAlgn="auto" latinLnBrk="0" hangingPunct="1">
                        <a:lnSpc>
                          <a:spcPct val="100000"/>
                        </a:lnSpc>
                        <a:spcBef>
                          <a:spcPts val="0"/>
                        </a:spcBef>
                        <a:spcAft>
                          <a:spcPts val="0"/>
                        </a:spcAft>
                        <a:buClr>
                          <a:schemeClr val="dk1"/>
                        </a:buClr>
                        <a:buSzPts val="1200"/>
                        <a:buFont typeface="Arial"/>
                        <a:buNone/>
                        <a:tabLst/>
                        <a:defRPr/>
                      </a:pPr>
                      <a:r>
                        <a:rPr lang="en-US" sz="1100" b="0" dirty="0">
                          <a:solidFill>
                            <a:schemeClr val="tx1"/>
                          </a:solidFill>
                          <a:latin typeface="Century Gothic" panose="020B0502020202020204" pitchFamily="34" charset="0"/>
                          <a:cs typeface="Arial" panose="020B0604020202020204" pitchFamily="34" charset="0"/>
                        </a:rPr>
                        <a:t>Students watch a video of the career opportunities at Le </a:t>
                      </a:r>
                      <a:r>
                        <a:rPr lang="en-US" sz="1100" b="0" dirty="0" err="1">
                          <a:solidFill>
                            <a:schemeClr val="tx1"/>
                          </a:solidFill>
                          <a:latin typeface="Century Gothic" panose="020B0502020202020204" pitchFamily="34" charset="0"/>
                          <a:cs typeface="Arial" panose="020B0604020202020204" pitchFamily="34" charset="0"/>
                        </a:rPr>
                        <a:t>Manoir</a:t>
                      </a:r>
                      <a:r>
                        <a:rPr lang="en-US" sz="1100" b="0" dirty="0">
                          <a:solidFill>
                            <a:schemeClr val="tx1"/>
                          </a:solidFill>
                          <a:latin typeface="Century Gothic" panose="020B0502020202020204" pitchFamily="34" charset="0"/>
                          <a:cs typeface="Arial" panose="020B0604020202020204" pitchFamily="34" charset="0"/>
                        </a:rPr>
                        <a:t> and think about any areas that they would enjoy.  </a:t>
                      </a:r>
                    </a:p>
                  </a:txBody>
                  <a:tcPr marL="32150" marR="32150" marT="0" marB="0" anchor="ctr">
                    <a:solidFill>
                      <a:srgbClr val="F2FCFA"/>
                    </a:solidFill>
                  </a:tcPr>
                </a:tc>
                <a:extLst>
                  <a:ext uri="{0D108BD9-81ED-4DB2-BD59-A6C34878D82A}">
                    <a16:rowId xmlns:a16="http://schemas.microsoft.com/office/drawing/2014/main" val="10006"/>
                  </a:ext>
                </a:extLst>
              </a:tr>
              <a:tr h="7305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latin typeface="Century Gothic" panose="020B0502020202020204" pitchFamily="34" charset="0"/>
                          <a:cs typeface="Arial" panose="020B0604020202020204" pitchFamily="34" charset="0"/>
                        </a:rPr>
                        <a:t>5+ mins</a:t>
                      </a:r>
                    </a:p>
                  </a:txBody>
                  <a:tcPr marL="91450" marR="91450" marT="45725" marB="45725" anchor="ctr">
                    <a:solidFill>
                      <a:srgbClr val="D7F5E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effectLst/>
                          <a:latin typeface="Century Gothic" panose="020B0502020202020204" pitchFamily="34" charset="0"/>
                          <a:cs typeface="Arial" panose="020B0604020202020204" pitchFamily="34" charset="0"/>
                        </a:rPr>
                        <a:t>6. Now it’s your turn!</a:t>
                      </a:r>
                    </a:p>
                  </a:txBody>
                  <a:tcPr marL="32155" marR="32155" marT="0" marB="0" anchor="ctr">
                    <a:solidFill>
                      <a:srgbClr val="D7F5EF"/>
                    </a:solidFill>
                  </a:tcPr>
                </a:tc>
                <a:tc>
                  <a:txBody>
                    <a:bodyPr/>
                    <a:lstStyle/>
                    <a:p>
                      <a:pPr marL="0" marR="0" lvl="0" indent="0" algn="ctr" rtl="0">
                        <a:lnSpc>
                          <a:spcPct val="100000"/>
                        </a:lnSpc>
                        <a:spcBef>
                          <a:spcPts val="0"/>
                        </a:spcBef>
                        <a:spcAft>
                          <a:spcPts val="0"/>
                        </a:spcAft>
                        <a:buClr>
                          <a:schemeClr val="dk1"/>
                        </a:buClr>
                        <a:buSzPts val="1200"/>
                        <a:buFont typeface="Arial"/>
                        <a:buNone/>
                      </a:pPr>
                      <a:r>
                        <a:rPr lang="en-GB" sz="1100" dirty="0">
                          <a:latin typeface="Century Gothic" panose="020B0502020202020204" pitchFamily="34" charset="0"/>
                          <a:cs typeface="Arial" panose="020B0604020202020204" pitchFamily="34" charset="0"/>
                        </a:rPr>
                        <a:t>Individual/</a:t>
                      </a:r>
                    </a:p>
                    <a:p>
                      <a:pPr marL="0" marR="0" lvl="0" indent="0" algn="ctr" rtl="0">
                        <a:lnSpc>
                          <a:spcPct val="100000"/>
                        </a:lnSpc>
                        <a:spcBef>
                          <a:spcPts val="0"/>
                        </a:spcBef>
                        <a:spcAft>
                          <a:spcPts val="0"/>
                        </a:spcAft>
                        <a:buClr>
                          <a:schemeClr val="dk1"/>
                        </a:buClr>
                        <a:buSzPts val="1200"/>
                        <a:buFont typeface="Arial"/>
                        <a:buNone/>
                      </a:pPr>
                      <a:r>
                        <a:rPr lang="en-GB" sz="1100" dirty="0">
                          <a:latin typeface="Century Gothic" panose="020B0502020202020204" pitchFamily="34" charset="0"/>
                          <a:cs typeface="Arial" panose="020B0604020202020204" pitchFamily="34" charset="0"/>
                        </a:rPr>
                        <a:t>Whole class</a:t>
                      </a:r>
                      <a:endParaRPr sz="1100" dirty="0">
                        <a:latin typeface="Century Gothic" panose="020B0502020202020204" pitchFamily="34" charset="0"/>
                        <a:cs typeface="Arial" panose="020B0604020202020204" pitchFamily="34" charset="0"/>
                      </a:endParaRPr>
                    </a:p>
                  </a:txBody>
                  <a:tcPr marL="32150" marR="32150" marT="0" marB="0" anchor="ctr">
                    <a:solidFill>
                      <a:srgbClr val="D7F5EF"/>
                    </a:solidFill>
                  </a:tcPr>
                </a:tc>
                <a:tc>
                  <a:txBody>
                    <a:bodyPr/>
                    <a:lstStyle/>
                    <a:p>
                      <a:pPr marL="0" marR="0" lvl="0" indent="0" algn="l" defTabSz="914400" rtl="0" eaLnBrk="1" fontAlgn="auto" latinLnBrk="0" hangingPunct="1">
                        <a:lnSpc>
                          <a:spcPct val="100000"/>
                        </a:lnSpc>
                        <a:spcBef>
                          <a:spcPts val="0"/>
                        </a:spcBef>
                        <a:spcAft>
                          <a:spcPts val="0"/>
                        </a:spcAft>
                        <a:buClr>
                          <a:schemeClr val="dk1"/>
                        </a:buClr>
                        <a:buSzPts val="1200"/>
                        <a:buFont typeface="Arial"/>
                        <a:buNone/>
                        <a:tabLst/>
                        <a:defRPr/>
                      </a:pPr>
                      <a:r>
                        <a:rPr lang="en-GB" sz="1100" b="0" dirty="0">
                          <a:solidFill>
                            <a:schemeClr val="tx1"/>
                          </a:solidFill>
                          <a:latin typeface="Century Gothic" panose="020B0502020202020204" pitchFamily="34" charset="0"/>
                          <a:cs typeface="Arial" panose="020B0604020202020204" pitchFamily="34" charset="0"/>
                        </a:rPr>
                        <a:t>Students think about the soft skills they need to work in hospitality and where they can improve theirs. They then are challenged to look at the seasonal fruit and vegetables for that month and create a menu.  </a:t>
                      </a:r>
                      <a:endParaRPr lang="en-US" sz="1100" b="0" dirty="0">
                        <a:solidFill>
                          <a:schemeClr val="tx1"/>
                        </a:solidFill>
                        <a:latin typeface="Century Gothic" panose="020B0502020202020204" pitchFamily="34" charset="0"/>
                        <a:cs typeface="Arial" panose="020B0604020202020204" pitchFamily="34" charset="0"/>
                      </a:endParaRPr>
                    </a:p>
                  </a:txBody>
                  <a:tcPr marL="32150" marR="32150" marT="0" marB="0" anchor="ctr">
                    <a:solidFill>
                      <a:srgbClr val="D7F5EF"/>
                    </a:solidFill>
                  </a:tcPr>
                </a:tc>
                <a:extLst>
                  <a:ext uri="{0D108BD9-81ED-4DB2-BD59-A6C34878D82A}">
                    <a16:rowId xmlns:a16="http://schemas.microsoft.com/office/drawing/2014/main" val="766010208"/>
                  </a:ext>
                </a:extLst>
              </a:tr>
              <a:tr h="60721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latin typeface="Century Gothic" panose="020B0502020202020204" pitchFamily="34" charset="0"/>
                          <a:cs typeface="Arial" panose="020B0604020202020204" pitchFamily="34" charset="0"/>
                        </a:rPr>
                        <a:t>N/A</a:t>
                      </a:r>
                    </a:p>
                  </a:txBody>
                  <a:tcPr marL="91450" marR="91450" marT="45725" marB="45725" anchor="ctr">
                    <a:solidFill>
                      <a:srgbClr val="F2FCF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effectLst/>
                          <a:latin typeface="Century Gothic" panose="020B0502020202020204" pitchFamily="34" charset="0"/>
                          <a:cs typeface="Arial" panose="020B0604020202020204" pitchFamily="34" charset="0"/>
                        </a:rPr>
                        <a:t>Finding help &amp; information</a:t>
                      </a:r>
                    </a:p>
                  </a:txBody>
                  <a:tcPr marL="32155" marR="32155" marT="0" marB="0" anchor="ctr">
                    <a:solidFill>
                      <a:srgbClr val="F2FCFA"/>
                    </a:solid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200"/>
                        <a:buFont typeface="Arial"/>
                        <a:buNone/>
                        <a:tabLst/>
                        <a:defRPr/>
                      </a:pPr>
                      <a:r>
                        <a:rPr lang="en-GB" sz="1100" dirty="0">
                          <a:latin typeface="Century Gothic" panose="020B0502020202020204" pitchFamily="34" charset="0"/>
                          <a:cs typeface="Arial" panose="020B0604020202020204" pitchFamily="34" charset="0"/>
                        </a:rPr>
                        <a:t>Whole class</a:t>
                      </a:r>
                    </a:p>
                  </a:txBody>
                  <a:tcPr marL="32150" marR="32150" marT="0" marB="0" anchor="ctr">
                    <a:solidFill>
                      <a:srgbClr val="F2FCFA"/>
                    </a:solidFill>
                  </a:tcPr>
                </a:tc>
                <a:tc>
                  <a:txBody>
                    <a:bodyPr/>
                    <a:lstStyle/>
                    <a:p>
                      <a:pPr marL="0" marR="0" lvl="0" indent="0" algn="l" rtl="0">
                        <a:lnSpc>
                          <a:spcPct val="100000"/>
                        </a:lnSpc>
                        <a:spcBef>
                          <a:spcPts val="0"/>
                        </a:spcBef>
                        <a:spcAft>
                          <a:spcPts val="0"/>
                        </a:spcAft>
                        <a:buClr>
                          <a:schemeClr val="dk1"/>
                        </a:buClr>
                        <a:buSzPts val="1200"/>
                        <a:buFont typeface="Arial"/>
                        <a:buNone/>
                      </a:pPr>
                      <a:r>
                        <a:rPr lang="en-GB" sz="1100" dirty="0">
                          <a:latin typeface="Century Gothic" panose="020B0502020202020204" pitchFamily="34" charset="0"/>
                          <a:cs typeface="Arial" panose="020B0604020202020204" pitchFamily="34" charset="0"/>
                        </a:rPr>
                        <a:t>Students have the opportunity to find out more about where they will find more information to help them build their future. </a:t>
                      </a:r>
                      <a:endParaRPr sz="1100" dirty="0">
                        <a:latin typeface="Century Gothic" panose="020B0502020202020204" pitchFamily="34" charset="0"/>
                        <a:cs typeface="Arial" panose="020B0604020202020204" pitchFamily="34" charset="0"/>
                      </a:endParaRPr>
                    </a:p>
                  </a:txBody>
                  <a:tcPr marL="32150" marR="32150" marT="0" marB="0" anchor="ctr">
                    <a:solidFill>
                      <a:srgbClr val="F2FCFA"/>
                    </a:solidFill>
                  </a:tcPr>
                </a:tc>
                <a:extLst>
                  <a:ext uri="{0D108BD9-81ED-4DB2-BD59-A6C34878D82A}">
                    <a16:rowId xmlns:a16="http://schemas.microsoft.com/office/drawing/2014/main" val="4162696870"/>
                  </a:ext>
                </a:extLst>
              </a:tr>
            </a:tbl>
          </a:graphicData>
        </a:graphic>
      </p:graphicFrame>
      <p:pic>
        <p:nvPicPr>
          <p:cNvPr id="11" name="Google Shape;31;p2" descr="Teacher">
            <a:extLst>
              <a:ext uri="{FF2B5EF4-FFF2-40B4-BE49-F238E27FC236}">
                <a16:creationId xmlns:a16="http://schemas.microsoft.com/office/drawing/2014/main" id="{399E5A22-BB48-E824-127B-58C1A38A33CF}"/>
              </a:ext>
            </a:extLst>
          </p:cNvPr>
          <p:cNvPicPr preferRelativeResize="0"/>
          <p:nvPr/>
        </p:nvPicPr>
        <p:blipFill rotWithShape="1">
          <a:blip r:embed="rId4">
            <a:alphaModFix/>
          </a:blip>
          <a:srcRect/>
          <a:stretch/>
        </p:blipFill>
        <p:spPr>
          <a:xfrm>
            <a:off x="6059923" y="1252992"/>
            <a:ext cx="648000" cy="648000"/>
          </a:xfrm>
          <a:prstGeom prst="rect">
            <a:avLst/>
          </a:prstGeom>
          <a:noFill/>
          <a:ln>
            <a:noFill/>
          </a:ln>
        </p:spPr>
      </p:pic>
      <p:pic>
        <p:nvPicPr>
          <p:cNvPr id="12" name="Google Shape;32;p2" descr="Users">
            <a:extLst>
              <a:ext uri="{FF2B5EF4-FFF2-40B4-BE49-F238E27FC236}">
                <a16:creationId xmlns:a16="http://schemas.microsoft.com/office/drawing/2014/main" id="{CFD79380-E7B6-25C9-E22C-8EBB1AB90F64}"/>
              </a:ext>
            </a:extLst>
          </p:cNvPr>
          <p:cNvPicPr preferRelativeResize="0"/>
          <p:nvPr/>
        </p:nvPicPr>
        <p:blipFill rotWithShape="1">
          <a:blip r:embed="rId5">
            <a:alphaModFix/>
          </a:blip>
          <a:srcRect/>
          <a:stretch/>
        </p:blipFill>
        <p:spPr>
          <a:xfrm>
            <a:off x="2965014" y="1252992"/>
            <a:ext cx="648000" cy="648000"/>
          </a:xfrm>
          <a:prstGeom prst="rect">
            <a:avLst/>
          </a:prstGeom>
          <a:noFill/>
          <a:ln>
            <a:noFill/>
          </a:ln>
        </p:spPr>
      </p:pic>
      <p:pic>
        <p:nvPicPr>
          <p:cNvPr id="13" name="Google Shape;33;p2" descr="Stopwatch 75%">
            <a:extLst>
              <a:ext uri="{FF2B5EF4-FFF2-40B4-BE49-F238E27FC236}">
                <a16:creationId xmlns:a16="http://schemas.microsoft.com/office/drawing/2014/main" id="{14012CB6-138B-F944-145D-FE3AE0237724}"/>
              </a:ext>
            </a:extLst>
          </p:cNvPr>
          <p:cNvPicPr preferRelativeResize="0"/>
          <p:nvPr/>
        </p:nvPicPr>
        <p:blipFill rotWithShape="1">
          <a:blip r:embed="rId6">
            <a:alphaModFix/>
          </a:blip>
          <a:srcRect/>
          <a:stretch/>
        </p:blipFill>
        <p:spPr>
          <a:xfrm>
            <a:off x="375956" y="1252992"/>
            <a:ext cx="648000" cy="648000"/>
          </a:xfrm>
          <a:prstGeom prst="rect">
            <a:avLst/>
          </a:prstGeom>
          <a:noFill/>
          <a:ln>
            <a:noFill/>
          </a:ln>
        </p:spPr>
      </p:pic>
      <p:pic>
        <p:nvPicPr>
          <p:cNvPr id="14" name="Google Shape;34;p2" descr="Route (Two Pins With A Path)">
            <a:extLst>
              <a:ext uri="{FF2B5EF4-FFF2-40B4-BE49-F238E27FC236}">
                <a16:creationId xmlns:a16="http://schemas.microsoft.com/office/drawing/2014/main" id="{14C884F1-0CCE-DB1A-5DB5-F1F21277134E}"/>
              </a:ext>
            </a:extLst>
          </p:cNvPr>
          <p:cNvPicPr preferRelativeResize="0"/>
          <p:nvPr/>
        </p:nvPicPr>
        <p:blipFill rotWithShape="1">
          <a:blip r:embed="rId7">
            <a:alphaModFix/>
          </a:blip>
          <a:srcRect/>
          <a:stretch/>
        </p:blipFill>
        <p:spPr>
          <a:xfrm>
            <a:off x="1637730" y="1252992"/>
            <a:ext cx="648000" cy="648000"/>
          </a:xfrm>
          <a:prstGeom prst="rect">
            <a:avLst/>
          </a:prstGeom>
          <a:noFill/>
          <a:ln>
            <a:noFill/>
          </a:ln>
        </p:spPr>
      </p:pic>
      <p:sp>
        <p:nvSpPr>
          <p:cNvPr id="15" name="Google Shape;35;p2">
            <a:extLst>
              <a:ext uri="{FF2B5EF4-FFF2-40B4-BE49-F238E27FC236}">
                <a16:creationId xmlns:a16="http://schemas.microsoft.com/office/drawing/2014/main" id="{F07322C4-44EA-5366-4B52-1B7A32E3F126}"/>
              </a:ext>
            </a:extLst>
          </p:cNvPr>
          <p:cNvSpPr txBox="1"/>
          <p:nvPr/>
        </p:nvSpPr>
        <p:spPr>
          <a:xfrm>
            <a:off x="231515" y="150045"/>
            <a:ext cx="6734515" cy="900980"/>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lt1"/>
              </a:buClr>
              <a:buSzPct val="100000"/>
              <a:buFont typeface="Arial"/>
              <a:buNone/>
            </a:pPr>
            <a:r>
              <a:rPr lang="en-GB" sz="2600" b="1" dirty="0">
                <a:latin typeface="Century Gothic" panose="020B0502020202020204" pitchFamily="34" charset="0"/>
                <a:ea typeface="Arial"/>
                <a:cs typeface="Arial"/>
                <a:sym typeface="Arial"/>
              </a:rPr>
              <a:t>Lesson Plan</a:t>
            </a:r>
            <a:endParaRPr sz="2600" dirty="0">
              <a:latin typeface="Century Gothic" panose="020B0502020202020204" pitchFamily="34" charset="0"/>
            </a:endParaRPr>
          </a:p>
          <a:p>
            <a:pPr marL="0" marR="0" lvl="0" indent="0" algn="l" rtl="0">
              <a:lnSpc>
                <a:spcPct val="90000"/>
              </a:lnSpc>
              <a:spcBef>
                <a:spcPts val="0"/>
              </a:spcBef>
              <a:spcAft>
                <a:spcPts val="0"/>
              </a:spcAft>
              <a:buClr>
                <a:schemeClr val="lt1"/>
              </a:buClr>
              <a:buSzPct val="100000"/>
              <a:buFont typeface="Arial"/>
              <a:buNone/>
            </a:pPr>
            <a:r>
              <a:rPr lang="en-GB" sz="2600" dirty="0">
                <a:latin typeface="Century Gothic" panose="020B0502020202020204" pitchFamily="34" charset="0"/>
                <a:ea typeface="Arial"/>
                <a:cs typeface="Arial"/>
                <a:sym typeface="Arial"/>
              </a:rPr>
              <a:t>Lesson Duration: 30-45 minutes</a:t>
            </a:r>
            <a:endParaRPr sz="2600" dirty="0">
              <a:latin typeface="Century Gothic" panose="020B0502020202020204" pitchFamily="34" charset="0"/>
            </a:endParaRPr>
          </a:p>
        </p:txBody>
      </p:sp>
    </p:spTree>
    <p:extLst>
      <p:ext uri="{BB962C8B-B14F-4D97-AF65-F5344CB8AC3E}">
        <p14:creationId xmlns:p14="http://schemas.microsoft.com/office/powerpoint/2010/main" val="3218589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9629C25-24C9-F158-2C3A-868292B59AF5}"/>
              </a:ext>
            </a:extLst>
          </p:cNvPr>
          <p:cNvSpPr txBox="1"/>
          <p:nvPr/>
        </p:nvSpPr>
        <p:spPr>
          <a:xfrm>
            <a:off x="0" y="6640248"/>
            <a:ext cx="2698596" cy="338554"/>
          </a:xfrm>
          <a:prstGeom prst="rect">
            <a:avLst/>
          </a:prstGeom>
          <a:noFill/>
        </p:spPr>
        <p:txBody>
          <a:bodyPr wrap="square" rtlCol="0">
            <a:spAutoFit/>
          </a:bodyPr>
          <a:lstStyle/>
          <a:p>
            <a:r>
              <a:rPr lang="en-GB" sz="800" dirty="0">
                <a:effectLst/>
                <a:latin typeface="Century Gothic" panose="020B0502020202020204" pitchFamily="34" charset="0"/>
                <a:ea typeface="Calibri" panose="020F0502020204030204" pitchFamily="34" charset="0"/>
                <a:cs typeface="Arial" panose="020B0604020202020204" pitchFamily="34" charset="0"/>
              </a:rPr>
              <a:t>©</a:t>
            </a:r>
            <a:r>
              <a:rPr lang="en-GB" sz="800" dirty="0" err="1">
                <a:effectLst/>
                <a:latin typeface="Century Gothic" panose="020B0502020202020204" pitchFamily="34" charset="0"/>
                <a:ea typeface="Calibri" panose="020F0502020204030204" pitchFamily="34" charset="0"/>
                <a:cs typeface="Arial" panose="020B0604020202020204" pitchFamily="34" charset="0"/>
              </a:rPr>
              <a:t>VotesforSchools</a:t>
            </a:r>
            <a:r>
              <a:rPr lang="en-GB" sz="800" dirty="0">
                <a:effectLst/>
                <a:latin typeface="Century Gothic" panose="020B0502020202020204" pitchFamily="34" charset="0"/>
                <a:ea typeface="Calibri" panose="020F0502020204030204" pitchFamily="34" charset="0"/>
                <a:cs typeface="Arial" panose="020B0604020202020204" pitchFamily="34" charset="0"/>
              </a:rPr>
              <a:t> </a:t>
            </a:r>
            <a:r>
              <a:rPr lang="en-GB" sz="800" dirty="0">
                <a:latin typeface="Century Gothic" panose="020B0502020202020204" pitchFamily="34" charset="0"/>
                <a:ea typeface="Calibri" panose="020F0502020204030204" pitchFamily="34" charset="0"/>
                <a:cs typeface="Arial" panose="020B0604020202020204" pitchFamily="34" charset="0"/>
              </a:rPr>
              <a:t>2023</a:t>
            </a:r>
          </a:p>
          <a:p>
            <a:endParaRPr lang="en-GB" sz="800" dirty="0">
              <a:latin typeface="Century Gothic" panose="020B050202020202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6B025C4C-F686-983D-4029-5CADABE7096B}"/>
              </a:ext>
            </a:extLst>
          </p:cNvPr>
          <p:cNvSpPr txBox="1"/>
          <p:nvPr/>
        </p:nvSpPr>
        <p:spPr>
          <a:xfrm>
            <a:off x="428342" y="997757"/>
            <a:ext cx="8287316" cy="4031873"/>
          </a:xfrm>
          <a:prstGeom prst="rect">
            <a:avLst/>
          </a:prstGeom>
          <a:noFill/>
        </p:spPr>
        <p:txBody>
          <a:bodyPr wrap="square" rtlCol="0" anchor="ctr">
            <a:spAutoFit/>
          </a:bodyPr>
          <a:lstStyle/>
          <a:p>
            <a:pPr>
              <a:buClr>
                <a:srgbClr val="262262"/>
              </a:buClr>
            </a:pPr>
            <a:r>
              <a:rPr lang="en-GB" sz="1600" u="sng" dirty="0">
                <a:latin typeface="Century Gothic" panose="020B0502020202020204" pitchFamily="34" charset="0"/>
              </a:rPr>
              <a:t>Key Stage 3</a:t>
            </a:r>
          </a:p>
          <a:p>
            <a:pPr marL="285750" indent="-285750">
              <a:buClr>
                <a:srgbClr val="262262"/>
              </a:buClr>
              <a:buFont typeface="Arial" panose="020B0604020202020204" pitchFamily="34" charset="0"/>
              <a:buChar char="•"/>
            </a:pPr>
            <a:endParaRPr lang="en-GB" sz="1600" dirty="0">
              <a:latin typeface="Century Gothic" panose="020B0502020202020204" pitchFamily="34" charset="0"/>
            </a:endParaRPr>
          </a:p>
          <a:p>
            <a:pPr marL="285750" indent="-285750">
              <a:buClr>
                <a:srgbClr val="262262"/>
              </a:buClr>
              <a:buFont typeface="Arial" panose="020B0604020202020204" pitchFamily="34" charset="0"/>
              <a:buChar char="•"/>
            </a:pPr>
            <a:r>
              <a:rPr lang="en-GB" sz="1600" dirty="0">
                <a:latin typeface="Century Gothic" panose="020B0502020202020204" pitchFamily="34" charset="0"/>
              </a:rPr>
              <a:t>Understand and apply the principles of nutrition and health.</a:t>
            </a:r>
          </a:p>
          <a:p>
            <a:pPr marL="285750" indent="-285750">
              <a:buClr>
                <a:srgbClr val="262262"/>
              </a:buClr>
              <a:buFont typeface="Arial" panose="020B0604020202020204" pitchFamily="34" charset="0"/>
              <a:buChar char="•"/>
            </a:pPr>
            <a:endParaRPr lang="en-GB" sz="1600" dirty="0">
              <a:latin typeface="Century Gothic" panose="020B0502020202020204" pitchFamily="34" charset="0"/>
            </a:endParaRPr>
          </a:p>
          <a:p>
            <a:pPr marL="285750" indent="-285750">
              <a:buClr>
                <a:srgbClr val="262262"/>
              </a:buClr>
              <a:buFont typeface="Arial" panose="020B0604020202020204" pitchFamily="34" charset="0"/>
              <a:buChar char="•"/>
            </a:pPr>
            <a:r>
              <a:rPr lang="en-GB" sz="1600" dirty="0">
                <a:latin typeface="Century Gothic" panose="020B0502020202020204" pitchFamily="34" charset="0"/>
              </a:rPr>
              <a:t>Cook a repertoire of predominantly savoury dishes so that they are able to feed themselves and others a healthy and varied diet.</a:t>
            </a:r>
          </a:p>
          <a:p>
            <a:pPr marL="285750" indent="-285750">
              <a:buClr>
                <a:srgbClr val="262262"/>
              </a:buClr>
              <a:buFont typeface="Arial" panose="020B0604020202020204" pitchFamily="34" charset="0"/>
              <a:buChar char="•"/>
            </a:pPr>
            <a:endParaRPr lang="en-GB" sz="1600" dirty="0">
              <a:latin typeface="Century Gothic" panose="020B0502020202020204" pitchFamily="34" charset="0"/>
            </a:endParaRPr>
          </a:p>
          <a:p>
            <a:pPr marL="285750" indent="-285750">
              <a:buClr>
                <a:srgbClr val="262262"/>
              </a:buClr>
              <a:buFont typeface="Arial" panose="020B0604020202020204" pitchFamily="34" charset="0"/>
              <a:buChar char="•"/>
            </a:pPr>
            <a:r>
              <a:rPr lang="en-GB" sz="1600" dirty="0">
                <a:latin typeface="Century Gothic" panose="020B0502020202020204" pitchFamily="34" charset="0"/>
              </a:rPr>
              <a:t>Become competent in a range of cooking techniques [for example, selecting and preparing ingredients; using utensils and electrical equipment; applying heat in different ways; using awareness of taste, texture and smell to decide how to season dishes and combine ingredients; adapting and using their own recipes].</a:t>
            </a:r>
          </a:p>
          <a:p>
            <a:pPr marL="285750" indent="-285750">
              <a:buClr>
                <a:srgbClr val="262262"/>
              </a:buClr>
              <a:buFont typeface="Arial" panose="020B0604020202020204" pitchFamily="34" charset="0"/>
              <a:buChar char="•"/>
            </a:pPr>
            <a:endParaRPr lang="en-GB" sz="1600" dirty="0">
              <a:latin typeface="Century Gothic" panose="020B0502020202020204" pitchFamily="34" charset="0"/>
            </a:endParaRPr>
          </a:p>
          <a:p>
            <a:pPr marL="285750" indent="-285750">
              <a:buClr>
                <a:srgbClr val="262262"/>
              </a:buClr>
              <a:buFont typeface="Arial" panose="020B0604020202020204" pitchFamily="34" charset="0"/>
              <a:buChar char="•"/>
            </a:pPr>
            <a:r>
              <a:rPr lang="en-GB" sz="1600" dirty="0">
                <a:latin typeface="Century Gothic" panose="020B0502020202020204" pitchFamily="34" charset="0"/>
              </a:rPr>
              <a:t>Understand the source, seasonality and characteristics of a broad range of ingredients.</a:t>
            </a:r>
          </a:p>
          <a:p>
            <a:pPr>
              <a:buClr>
                <a:srgbClr val="262262"/>
              </a:buClr>
            </a:pPr>
            <a:endParaRPr lang="en-GB" sz="1600" dirty="0">
              <a:latin typeface="Century Gothic" panose="020B0502020202020204" pitchFamily="34" charset="0"/>
            </a:endParaRPr>
          </a:p>
        </p:txBody>
      </p:sp>
      <p:sp>
        <p:nvSpPr>
          <p:cNvPr id="5" name="Shape 114">
            <a:extLst>
              <a:ext uri="{FF2B5EF4-FFF2-40B4-BE49-F238E27FC236}">
                <a16:creationId xmlns:a16="http://schemas.microsoft.com/office/drawing/2014/main" id="{D487D9EA-C9DC-64A9-837C-0D630CE5A188}"/>
              </a:ext>
            </a:extLst>
          </p:cNvPr>
          <p:cNvSpPr/>
          <p:nvPr/>
        </p:nvSpPr>
        <p:spPr>
          <a:xfrm>
            <a:off x="231515" y="196548"/>
            <a:ext cx="8001569" cy="538608"/>
          </a:xfrm>
          <a:prstGeom prst="rect">
            <a:avLst/>
          </a:prstGeom>
          <a:noFill/>
          <a:ln>
            <a:noFill/>
          </a:ln>
        </p:spPr>
        <p:txBody>
          <a:bodyPr lIns="91425" tIns="45700" rIns="91425" bIns="45700" anchor="ctr" anchorCtr="0">
            <a:noAutofit/>
          </a:bodyPr>
          <a:lstStyle/>
          <a:p>
            <a:pPr>
              <a:buSzPct val="25000"/>
            </a:pPr>
            <a:r>
              <a:rPr lang="en-GB" sz="2400" b="1" dirty="0">
                <a:latin typeface="Century Gothic" panose="020B0502020202020204" pitchFamily="34" charset="0"/>
                <a:ea typeface="Helvetica Neue" panose="02000503000000020004" pitchFamily="2" charset="0"/>
                <a:cs typeface="Arial" panose="020B0604020202020204" pitchFamily="34" charset="0"/>
                <a:sym typeface="Lato"/>
              </a:rPr>
              <a:t>Cooking &amp; nutrition curriculum</a:t>
            </a:r>
          </a:p>
        </p:txBody>
      </p:sp>
    </p:spTree>
    <p:extLst>
      <p:ext uri="{BB962C8B-B14F-4D97-AF65-F5344CB8AC3E}">
        <p14:creationId xmlns:p14="http://schemas.microsoft.com/office/powerpoint/2010/main" val="3346773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9629C25-24C9-F158-2C3A-868292B59AF5}"/>
              </a:ext>
            </a:extLst>
          </p:cNvPr>
          <p:cNvSpPr txBox="1"/>
          <p:nvPr/>
        </p:nvSpPr>
        <p:spPr>
          <a:xfrm>
            <a:off x="0" y="6640248"/>
            <a:ext cx="2698596" cy="338554"/>
          </a:xfrm>
          <a:prstGeom prst="rect">
            <a:avLst/>
          </a:prstGeom>
          <a:noFill/>
        </p:spPr>
        <p:txBody>
          <a:bodyPr wrap="square" rtlCol="0">
            <a:spAutoFit/>
          </a:bodyPr>
          <a:lstStyle/>
          <a:p>
            <a:r>
              <a:rPr lang="en-GB" sz="800" dirty="0">
                <a:effectLst/>
                <a:latin typeface="Century Gothic" panose="020B0502020202020204" pitchFamily="34" charset="0"/>
                <a:ea typeface="Calibri" panose="020F0502020204030204" pitchFamily="34" charset="0"/>
                <a:cs typeface="Arial" panose="020B0604020202020204" pitchFamily="34" charset="0"/>
              </a:rPr>
              <a:t>©</a:t>
            </a:r>
            <a:r>
              <a:rPr lang="en-GB" sz="800" dirty="0" err="1">
                <a:effectLst/>
                <a:latin typeface="Century Gothic" panose="020B0502020202020204" pitchFamily="34" charset="0"/>
                <a:ea typeface="Calibri" panose="020F0502020204030204" pitchFamily="34" charset="0"/>
                <a:cs typeface="Arial" panose="020B0604020202020204" pitchFamily="34" charset="0"/>
              </a:rPr>
              <a:t>VotesforSchools</a:t>
            </a:r>
            <a:r>
              <a:rPr lang="en-GB" sz="800" dirty="0">
                <a:effectLst/>
                <a:latin typeface="Century Gothic" panose="020B0502020202020204" pitchFamily="34" charset="0"/>
                <a:ea typeface="Calibri" panose="020F0502020204030204" pitchFamily="34" charset="0"/>
                <a:cs typeface="Arial" panose="020B0604020202020204" pitchFamily="34" charset="0"/>
              </a:rPr>
              <a:t> </a:t>
            </a:r>
            <a:r>
              <a:rPr lang="en-GB" sz="800" dirty="0">
                <a:latin typeface="Century Gothic" panose="020B0502020202020204" pitchFamily="34" charset="0"/>
                <a:ea typeface="Calibri" panose="020F0502020204030204" pitchFamily="34" charset="0"/>
                <a:cs typeface="Arial" panose="020B0604020202020204" pitchFamily="34" charset="0"/>
              </a:rPr>
              <a:t>2023</a:t>
            </a:r>
          </a:p>
          <a:p>
            <a:endParaRPr lang="en-GB" sz="800" dirty="0">
              <a:latin typeface="Century Gothic" panose="020B050202020202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6B025C4C-F686-983D-4029-5CADABE7096B}"/>
              </a:ext>
            </a:extLst>
          </p:cNvPr>
          <p:cNvSpPr txBox="1"/>
          <p:nvPr/>
        </p:nvSpPr>
        <p:spPr>
          <a:xfrm>
            <a:off x="428342" y="997757"/>
            <a:ext cx="8287316" cy="5262979"/>
          </a:xfrm>
          <a:prstGeom prst="rect">
            <a:avLst/>
          </a:prstGeom>
          <a:noFill/>
        </p:spPr>
        <p:txBody>
          <a:bodyPr wrap="square" rtlCol="0" anchor="ctr">
            <a:spAutoFit/>
          </a:bodyPr>
          <a:lstStyle/>
          <a:p>
            <a:pPr marL="285750" indent="-285750">
              <a:buClr>
                <a:srgbClr val="262262"/>
              </a:buClr>
              <a:buFont typeface="Arial" panose="020B0604020202020204" pitchFamily="34" charset="0"/>
              <a:buChar char="•"/>
            </a:pPr>
            <a:r>
              <a:rPr lang="en-GB" sz="1600" dirty="0">
                <a:latin typeface="Century Gothic" panose="020B0502020202020204" pitchFamily="34" charset="0"/>
              </a:rPr>
              <a:t>The following lesson has been prepared for minimum teacher preparation time. Each slide has information and a discussion or activity for learners.</a:t>
            </a:r>
          </a:p>
          <a:p>
            <a:pPr marL="285750" indent="-285750">
              <a:buClr>
                <a:srgbClr val="262262"/>
              </a:buClr>
              <a:buFont typeface="Arial" panose="020B0604020202020204" pitchFamily="34" charset="0"/>
              <a:buChar char="•"/>
            </a:pPr>
            <a:endParaRPr lang="en-GB" sz="1600" dirty="0">
              <a:latin typeface="Century Gothic" panose="020B0502020202020204" pitchFamily="34" charset="0"/>
            </a:endParaRPr>
          </a:p>
          <a:p>
            <a:pPr marL="285750" indent="-285750">
              <a:buClr>
                <a:srgbClr val="262262"/>
              </a:buClr>
              <a:buFont typeface="Arial" panose="020B0604020202020204" pitchFamily="34" charset="0"/>
              <a:buChar char="•"/>
            </a:pPr>
            <a:r>
              <a:rPr lang="en-GB" sz="1600" dirty="0">
                <a:latin typeface="Century Gothic" panose="020B0502020202020204" pitchFamily="34" charset="0"/>
              </a:rPr>
              <a:t>Film clips are uploaded through </a:t>
            </a:r>
            <a:r>
              <a:rPr lang="en-GB" sz="1600" dirty="0" err="1">
                <a:latin typeface="Century Gothic" panose="020B0502020202020204" pitchFamily="34" charset="0"/>
              </a:rPr>
              <a:t>SafeShare</a:t>
            </a:r>
            <a:r>
              <a:rPr lang="en-GB" sz="1600" dirty="0">
                <a:latin typeface="Century Gothic" panose="020B0502020202020204" pitchFamily="34" charset="0"/>
              </a:rPr>
              <a:t> TV, meaning they can be played directly from the link on the slide without adverts or using YouTube. Timings are displayed in the box alongside the linked image.  </a:t>
            </a:r>
          </a:p>
          <a:p>
            <a:pPr marL="285750" indent="-285750">
              <a:buClr>
                <a:srgbClr val="262262"/>
              </a:buClr>
              <a:buFont typeface="Arial" panose="020B0604020202020204" pitchFamily="34" charset="0"/>
              <a:buChar char="•"/>
            </a:pPr>
            <a:endParaRPr lang="en-GB" sz="1600" dirty="0">
              <a:latin typeface="Century Gothic" panose="020B0502020202020204" pitchFamily="34" charset="0"/>
            </a:endParaRPr>
          </a:p>
          <a:p>
            <a:pPr marL="285750" indent="-285750">
              <a:buClr>
                <a:srgbClr val="262262"/>
              </a:buClr>
              <a:buFont typeface="Arial" panose="020B0604020202020204" pitchFamily="34" charset="0"/>
              <a:buChar char="•"/>
            </a:pPr>
            <a:r>
              <a:rPr lang="en-GB" sz="1600" dirty="0">
                <a:latin typeface="Century Gothic" panose="020B0502020202020204" pitchFamily="34" charset="0"/>
              </a:rPr>
              <a:t>Please view the lesson in “Slide Show” mode in PowerPoint. This is to ensure animations are displayed in the correct order, including any answers.</a:t>
            </a:r>
          </a:p>
          <a:p>
            <a:pPr marL="285750" indent="-285750">
              <a:buClr>
                <a:srgbClr val="262262"/>
              </a:buClr>
              <a:buFont typeface="Arial" panose="020B0604020202020204" pitchFamily="34" charset="0"/>
              <a:buChar char="•"/>
            </a:pPr>
            <a:endParaRPr lang="en-GB" sz="1600" dirty="0">
              <a:latin typeface="Century Gothic" panose="020B0502020202020204" pitchFamily="34" charset="0"/>
            </a:endParaRPr>
          </a:p>
          <a:p>
            <a:pPr marL="285750" indent="-285750">
              <a:buClr>
                <a:srgbClr val="262262"/>
              </a:buClr>
              <a:buFont typeface="Arial" panose="020B0604020202020204" pitchFamily="34" charset="0"/>
              <a:buChar char="•"/>
            </a:pPr>
            <a:r>
              <a:rPr lang="en-GB" sz="1600" dirty="0">
                <a:latin typeface="Century Gothic" panose="020B0502020202020204" pitchFamily="34" charset="0"/>
              </a:rPr>
              <a:t>All links and references are in the “Notes” section under the slide should you need any further information.</a:t>
            </a:r>
          </a:p>
          <a:p>
            <a:pPr marL="285750" indent="-285750">
              <a:buClr>
                <a:srgbClr val="262262"/>
              </a:buClr>
              <a:buFont typeface="Arial" panose="020B0604020202020204" pitchFamily="34" charset="0"/>
              <a:buChar char="•"/>
            </a:pPr>
            <a:endParaRPr lang="en-GB" sz="1600" dirty="0">
              <a:latin typeface="Century Gothic" panose="020B0502020202020204" pitchFamily="34" charset="0"/>
            </a:endParaRPr>
          </a:p>
          <a:p>
            <a:pPr marL="285750" indent="-285750">
              <a:buClr>
                <a:srgbClr val="262262"/>
              </a:buClr>
              <a:buFont typeface="Arial" panose="020B0604020202020204" pitchFamily="34" charset="0"/>
              <a:buChar char="•"/>
            </a:pPr>
            <a:r>
              <a:rPr lang="en-GB" sz="1600" dirty="0">
                <a:latin typeface="Century Gothic" panose="020B0502020202020204" pitchFamily="34" charset="0"/>
              </a:rPr>
              <a:t>At the end of the lesson, there are further help and support links if you would like to go further in a particular area or wish to find out more about opportunities in Oxfordshire or with the employer featured.  </a:t>
            </a:r>
          </a:p>
          <a:p>
            <a:pPr marL="285750" indent="-285750">
              <a:buClr>
                <a:srgbClr val="262262"/>
              </a:buClr>
              <a:buFont typeface="Arial" panose="020B0604020202020204" pitchFamily="34" charset="0"/>
              <a:buChar char="•"/>
            </a:pPr>
            <a:endParaRPr lang="en-GB" sz="1600" dirty="0">
              <a:latin typeface="Century Gothic" panose="020B0502020202020204" pitchFamily="34" charset="0"/>
            </a:endParaRPr>
          </a:p>
          <a:p>
            <a:pPr marL="285750" indent="-285750">
              <a:buClr>
                <a:srgbClr val="262262"/>
              </a:buClr>
              <a:buFont typeface="Arial" panose="020B0604020202020204" pitchFamily="34" charset="0"/>
              <a:buChar char="•"/>
            </a:pPr>
            <a:r>
              <a:rPr lang="en-GB" sz="1600" dirty="0">
                <a:latin typeface="Century Gothic" panose="020B0502020202020204" pitchFamily="34" charset="0"/>
              </a:rPr>
              <a:t>This lesson is one in a series, created through the pairing of an Oxfordshire school with an Oxfordshire employer. If you would like to find out more, contact the </a:t>
            </a:r>
            <a:r>
              <a:rPr lang="en-GB" sz="1600" dirty="0">
                <a:latin typeface="Century Gothic" panose="020B0502020202020204" pitchFamily="34" charset="0"/>
                <a:hlinkClick r:id="rId3"/>
              </a:rPr>
              <a:t>Oxfordshire Local Enterprise Partnership</a:t>
            </a:r>
            <a:r>
              <a:rPr lang="en-GB" sz="1600" dirty="0">
                <a:latin typeface="Century Gothic" panose="020B0502020202020204" pitchFamily="34" charset="0"/>
              </a:rPr>
              <a:t>.</a:t>
            </a:r>
          </a:p>
          <a:p>
            <a:pPr>
              <a:buClr>
                <a:srgbClr val="262262"/>
              </a:buClr>
            </a:pPr>
            <a:endParaRPr lang="en-GB" sz="1600" dirty="0">
              <a:latin typeface="Century Gothic" panose="020B0502020202020204" pitchFamily="34" charset="0"/>
            </a:endParaRPr>
          </a:p>
        </p:txBody>
      </p:sp>
      <p:sp>
        <p:nvSpPr>
          <p:cNvPr id="5" name="Shape 114">
            <a:extLst>
              <a:ext uri="{FF2B5EF4-FFF2-40B4-BE49-F238E27FC236}">
                <a16:creationId xmlns:a16="http://schemas.microsoft.com/office/drawing/2014/main" id="{D487D9EA-C9DC-64A9-837C-0D630CE5A188}"/>
              </a:ext>
            </a:extLst>
          </p:cNvPr>
          <p:cNvSpPr/>
          <p:nvPr/>
        </p:nvSpPr>
        <p:spPr>
          <a:xfrm>
            <a:off x="231515" y="196548"/>
            <a:ext cx="8001569" cy="538608"/>
          </a:xfrm>
          <a:prstGeom prst="rect">
            <a:avLst/>
          </a:prstGeom>
          <a:noFill/>
          <a:ln>
            <a:noFill/>
          </a:ln>
        </p:spPr>
        <p:txBody>
          <a:bodyPr lIns="91425" tIns="45700" rIns="91425" bIns="45700" anchor="ctr" anchorCtr="0">
            <a:noAutofit/>
          </a:bodyPr>
          <a:lstStyle/>
          <a:p>
            <a:pPr>
              <a:buSzPct val="25000"/>
            </a:pPr>
            <a:r>
              <a:rPr lang="en-GB" sz="2400" b="1" dirty="0">
                <a:latin typeface="Century Gothic" panose="020B0502020202020204" pitchFamily="34" charset="0"/>
                <a:ea typeface="Helvetica Neue" panose="02000503000000020004" pitchFamily="2" charset="0"/>
                <a:cs typeface="Arial" panose="020B0604020202020204" pitchFamily="34" charset="0"/>
                <a:sym typeface="Lato"/>
              </a:rPr>
              <a:t>Using the resources</a:t>
            </a:r>
          </a:p>
        </p:txBody>
      </p:sp>
    </p:spTree>
    <p:extLst>
      <p:ext uri="{BB962C8B-B14F-4D97-AF65-F5344CB8AC3E}">
        <p14:creationId xmlns:p14="http://schemas.microsoft.com/office/powerpoint/2010/main" val="378165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Graphic 24" descr="Information outline">
            <a:extLst>
              <a:ext uri="{FF2B5EF4-FFF2-40B4-BE49-F238E27FC236}">
                <a16:creationId xmlns:a16="http://schemas.microsoft.com/office/drawing/2014/main" id="{2CB4AE51-CB6A-798D-4491-76043D8D708C}"/>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343527" y="579663"/>
            <a:ext cx="6456947" cy="6456947"/>
          </a:xfrm>
          <a:prstGeom prst="rect">
            <a:avLst/>
          </a:prstGeom>
        </p:spPr>
      </p:pic>
      <p:sp>
        <p:nvSpPr>
          <p:cNvPr id="16" name="Rectangle: Rounded Corners 15">
            <a:extLst>
              <a:ext uri="{FF2B5EF4-FFF2-40B4-BE49-F238E27FC236}">
                <a16:creationId xmlns:a16="http://schemas.microsoft.com/office/drawing/2014/main" id="{D1DFB5EB-95A0-4A61-B600-2CA507C795C7}"/>
              </a:ext>
            </a:extLst>
          </p:cNvPr>
          <p:cNvSpPr/>
          <p:nvPr/>
        </p:nvSpPr>
        <p:spPr>
          <a:xfrm>
            <a:off x="479503" y="1184609"/>
            <a:ext cx="3735658" cy="1583714"/>
          </a:xfrm>
          <a:prstGeom prst="roundRect">
            <a:avLst/>
          </a:prstGeom>
          <a:solidFill>
            <a:srgbClr val="B9DBF5"/>
          </a:solidFill>
          <a:ln w="28575">
            <a:solidFill>
              <a:srgbClr val="38BE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latin typeface="Century Gothic" panose="020B0502020202020204" pitchFamily="34" charset="0"/>
                <a:ea typeface="Helvetica Neue" panose="02000503000000020004" pitchFamily="2" charset="0"/>
                <a:cs typeface="Arial" panose="020B0604020202020204" pitchFamily="34" charset="0"/>
              </a:rPr>
              <a:t>Oxfordshire's new </a:t>
            </a:r>
            <a:r>
              <a:rPr lang="en-GB" sz="1600" b="1" dirty="0">
                <a:solidFill>
                  <a:schemeClr val="tx1"/>
                </a:solidFill>
                <a:latin typeface="Century Gothic" panose="020B0502020202020204" pitchFamily="34" charset="0"/>
                <a:ea typeface="Helvetica Neue" panose="02000503000000020004" pitchFamily="2" charset="0"/>
                <a:cs typeface="Arial" panose="020B0604020202020204" pitchFamily="34" charset="0"/>
              </a:rPr>
              <a:t>careers platform</a:t>
            </a:r>
            <a:r>
              <a:rPr lang="en-GB" sz="1600" dirty="0">
                <a:solidFill>
                  <a:schemeClr val="tx1"/>
                </a:solidFill>
                <a:latin typeface="Century Gothic" panose="020B0502020202020204" pitchFamily="34" charset="0"/>
                <a:ea typeface="Helvetica Neue" panose="02000503000000020004" pitchFamily="2" charset="0"/>
                <a:cs typeface="Arial" panose="020B0604020202020204" pitchFamily="34" charset="0"/>
              </a:rPr>
              <a:t>, </a:t>
            </a:r>
            <a:r>
              <a:rPr lang="en-GB" sz="1600" b="1" dirty="0">
                <a:solidFill>
                  <a:schemeClr val="tx1"/>
                </a:solidFill>
                <a:latin typeface="Century Gothic" panose="020B0502020202020204" pitchFamily="34" charset="0"/>
                <a:ea typeface="Helvetica Neue" panose="02000503000000020004" pitchFamily="2" charset="0"/>
                <a:cs typeface="Arial" panose="020B0604020202020204" pitchFamily="34" charset="0"/>
                <a:hlinkClick r:id="rId5"/>
              </a:rPr>
              <a:t>Find Your Future</a:t>
            </a:r>
            <a:r>
              <a:rPr lang="en-GB" sz="1600" dirty="0">
                <a:solidFill>
                  <a:schemeClr val="tx1"/>
                </a:solidFill>
                <a:latin typeface="Century Gothic" panose="020B0502020202020204" pitchFamily="34" charset="0"/>
                <a:ea typeface="Helvetica Neue" panose="02000503000000020004" pitchFamily="2" charset="0"/>
                <a:cs typeface="Arial" panose="020B0604020202020204" pitchFamily="34" charset="0"/>
              </a:rPr>
              <a:t>, is the </a:t>
            </a:r>
            <a:r>
              <a:rPr lang="en-GB" sz="1600" b="1" dirty="0">
                <a:solidFill>
                  <a:schemeClr val="tx1"/>
                </a:solidFill>
                <a:latin typeface="Century Gothic" panose="020B0502020202020204" pitchFamily="34" charset="0"/>
                <a:ea typeface="Helvetica Neue" panose="02000503000000020004" pitchFamily="2" charset="0"/>
                <a:cs typeface="Arial" panose="020B0604020202020204" pitchFamily="34" charset="0"/>
              </a:rPr>
              <a:t>next step </a:t>
            </a:r>
            <a:r>
              <a:rPr lang="en-GB" sz="1600" dirty="0">
                <a:solidFill>
                  <a:schemeClr val="tx1"/>
                </a:solidFill>
                <a:latin typeface="Century Gothic" panose="020B0502020202020204" pitchFamily="34" charset="0"/>
                <a:ea typeface="Helvetica Neue" panose="02000503000000020004" pitchFamily="2" charset="0"/>
                <a:cs typeface="Arial" panose="020B0604020202020204" pitchFamily="34" charset="0"/>
              </a:rPr>
              <a:t>for you to find out more and </a:t>
            </a:r>
            <a:r>
              <a:rPr lang="en-GB" sz="1600" b="1" dirty="0">
                <a:solidFill>
                  <a:schemeClr val="tx1"/>
                </a:solidFill>
                <a:latin typeface="Century Gothic" panose="020B0502020202020204" pitchFamily="34" charset="0"/>
                <a:ea typeface="Helvetica Neue" panose="02000503000000020004" pitchFamily="2" charset="0"/>
                <a:cs typeface="Arial" panose="020B0604020202020204" pitchFamily="34" charset="0"/>
              </a:rPr>
              <a:t>plan your future </a:t>
            </a:r>
            <a:r>
              <a:rPr lang="en-GB" sz="1600" dirty="0">
                <a:solidFill>
                  <a:schemeClr val="tx1"/>
                </a:solidFill>
                <a:latin typeface="Century Gothic" panose="020B0502020202020204" pitchFamily="34" charset="0"/>
                <a:ea typeface="Helvetica Neue" panose="02000503000000020004" pitchFamily="2" charset="0"/>
                <a:cs typeface="Arial" panose="020B0604020202020204" pitchFamily="34" charset="0"/>
              </a:rPr>
              <a:t>here in Oxfordshire.   </a:t>
            </a:r>
          </a:p>
        </p:txBody>
      </p:sp>
      <p:sp>
        <p:nvSpPr>
          <p:cNvPr id="17" name="Rectangle: Rounded Corners 16">
            <a:extLst>
              <a:ext uri="{FF2B5EF4-FFF2-40B4-BE49-F238E27FC236}">
                <a16:creationId xmlns:a16="http://schemas.microsoft.com/office/drawing/2014/main" id="{10BA375E-3337-430B-8A9C-E44B2E9726A8}"/>
              </a:ext>
            </a:extLst>
          </p:cNvPr>
          <p:cNvSpPr/>
          <p:nvPr/>
        </p:nvSpPr>
        <p:spPr>
          <a:xfrm>
            <a:off x="5330284" y="4760039"/>
            <a:ext cx="3334214" cy="1793186"/>
          </a:xfrm>
          <a:prstGeom prst="roundRect">
            <a:avLst/>
          </a:prstGeom>
          <a:solidFill>
            <a:srgbClr val="B9DBF5"/>
          </a:solidFill>
          <a:ln w="28575">
            <a:solidFill>
              <a:srgbClr val="2622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latin typeface="Century Gothic" panose="020B0502020202020204" pitchFamily="34" charset="0"/>
                <a:cs typeface="Arial" panose="020B0604020202020204" pitchFamily="34" charset="0"/>
              </a:rPr>
              <a:t>There is a guide on </a:t>
            </a:r>
            <a:r>
              <a:rPr lang="en-GB" sz="1600" dirty="0">
                <a:solidFill>
                  <a:srgbClr val="0070C0"/>
                </a:solidFill>
                <a:latin typeface="Century Gothic" panose="020B0502020202020204" pitchFamily="34" charset="0"/>
                <a:cs typeface="Arial" panose="020B0604020202020204" pitchFamily="34" charset="0"/>
                <a:hlinkClick r:id="rId6"/>
              </a:rPr>
              <a:t>Find Your Future</a:t>
            </a:r>
            <a:r>
              <a:rPr lang="en-GB" sz="1600" dirty="0">
                <a:solidFill>
                  <a:srgbClr val="0070C0"/>
                </a:solidFill>
                <a:latin typeface="Century Gothic" panose="020B0502020202020204" pitchFamily="34" charset="0"/>
                <a:cs typeface="Arial" panose="020B0604020202020204" pitchFamily="34" charset="0"/>
              </a:rPr>
              <a:t> </a:t>
            </a:r>
            <a:r>
              <a:rPr lang="en-GB" sz="1600" dirty="0">
                <a:solidFill>
                  <a:schemeClr val="tx1"/>
                </a:solidFill>
                <a:latin typeface="Century Gothic" panose="020B0502020202020204" pitchFamily="34" charset="0"/>
                <a:cs typeface="Arial" panose="020B0604020202020204" pitchFamily="34" charset="0"/>
              </a:rPr>
              <a:t>for students and parents to explore </a:t>
            </a:r>
            <a:r>
              <a:rPr lang="en-GB" sz="1600" b="1" dirty="0">
                <a:solidFill>
                  <a:schemeClr val="tx1"/>
                </a:solidFill>
                <a:latin typeface="Century Gothic" panose="020B0502020202020204" pitchFamily="34" charset="0"/>
                <a:cs typeface="Arial" panose="020B0604020202020204" pitchFamily="34" charset="0"/>
              </a:rPr>
              <a:t>Your Fabulous Future in Oxfordshire. </a:t>
            </a:r>
            <a:r>
              <a:rPr lang="en-GB" sz="1600" dirty="0">
                <a:solidFill>
                  <a:schemeClr val="tx1"/>
                </a:solidFill>
                <a:latin typeface="Century Gothic" panose="020B0502020202020204" pitchFamily="34" charset="0"/>
                <a:cs typeface="Arial" panose="020B0604020202020204" pitchFamily="34" charset="0"/>
              </a:rPr>
              <a:t>Take time to </a:t>
            </a:r>
            <a:r>
              <a:rPr lang="en-GB" sz="1600" b="1" dirty="0">
                <a:solidFill>
                  <a:schemeClr val="tx1"/>
                </a:solidFill>
                <a:latin typeface="Century Gothic" panose="020B0502020202020204" pitchFamily="34" charset="0"/>
                <a:cs typeface="Arial" panose="020B0604020202020204" pitchFamily="34" charset="0"/>
              </a:rPr>
              <a:t>get excited </a:t>
            </a:r>
            <a:r>
              <a:rPr lang="en-GB" sz="1600" dirty="0">
                <a:solidFill>
                  <a:schemeClr val="tx1"/>
                </a:solidFill>
                <a:latin typeface="Century Gothic" panose="020B0502020202020204" pitchFamily="34" charset="0"/>
                <a:cs typeface="Arial" panose="020B0604020202020204" pitchFamily="34" charset="0"/>
              </a:rPr>
              <a:t>and</a:t>
            </a:r>
            <a:r>
              <a:rPr lang="en-GB" sz="1600" b="1" dirty="0">
                <a:solidFill>
                  <a:schemeClr val="tx1"/>
                </a:solidFill>
                <a:latin typeface="Century Gothic" panose="020B0502020202020204" pitchFamily="34" charset="0"/>
                <a:cs typeface="Arial" panose="020B0604020202020204" pitchFamily="34" charset="0"/>
              </a:rPr>
              <a:t> make plans!</a:t>
            </a:r>
          </a:p>
        </p:txBody>
      </p:sp>
      <p:sp>
        <p:nvSpPr>
          <p:cNvPr id="15" name="Shape 114">
            <a:extLst>
              <a:ext uri="{FF2B5EF4-FFF2-40B4-BE49-F238E27FC236}">
                <a16:creationId xmlns:a16="http://schemas.microsoft.com/office/drawing/2014/main" id="{B826E480-9D2D-4565-824B-87C1121E9D97}"/>
              </a:ext>
            </a:extLst>
          </p:cNvPr>
          <p:cNvSpPr/>
          <p:nvPr/>
        </p:nvSpPr>
        <p:spPr>
          <a:xfrm>
            <a:off x="780384" y="196548"/>
            <a:ext cx="8001569" cy="538608"/>
          </a:xfrm>
          <a:prstGeom prst="rect">
            <a:avLst/>
          </a:prstGeom>
          <a:noFill/>
          <a:ln>
            <a:noFill/>
          </a:ln>
        </p:spPr>
        <p:txBody>
          <a:bodyPr lIns="91425" tIns="45700" rIns="91425" bIns="45700" anchor="ctr" anchorCtr="0">
            <a:noAutofit/>
          </a:bodyPr>
          <a:lstStyle/>
          <a:p>
            <a:pPr>
              <a:buSzPct val="25000"/>
            </a:pPr>
            <a:r>
              <a:rPr lang="en-GB" sz="2400" b="1" dirty="0">
                <a:latin typeface="Century Gothic" panose="020B0502020202020204" pitchFamily="34" charset="0"/>
                <a:ea typeface="Helvetica Neue" panose="02000503000000020004" pitchFamily="2" charset="0"/>
                <a:cs typeface="Arial" panose="020B0604020202020204" pitchFamily="34" charset="0"/>
                <a:sym typeface="Lato"/>
              </a:rPr>
              <a:t>Finding help &amp; information</a:t>
            </a:r>
          </a:p>
        </p:txBody>
      </p:sp>
      <p:pic>
        <p:nvPicPr>
          <p:cNvPr id="19" name="Picture 18" descr="Logo&#10;&#10;Description automatically generated">
            <a:extLst>
              <a:ext uri="{FF2B5EF4-FFF2-40B4-BE49-F238E27FC236}">
                <a16:creationId xmlns:a16="http://schemas.microsoft.com/office/drawing/2014/main" id="{3D2CAFAF-3058-4F21-96AE-CC7792036AB1}"/>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6695819" y="-138689"/>
            <a:ext cx="2556336" cy="1202097"/>
          </a:xfrm>
          <a:prstGeom prst="rect">
            <a:avLst/>
          </a:prstGeom>
        </p:spPr>
      </p:pic>
      <p:sp>
        <p:nvSpPr>
          <p:cNvPr id="21" name="Pentagon 20">
            <a:extLst>
              <a:ext uri="{FF2B5EF4-FFF2-40B4-BE49-F238E27FC236}">
                <a16:creationId xmlns:a16="http://schemas.microsoft.com/office/drawing/2014/main" id="{FADEB494-AAD6-4796-93DC-90C2AFCD4CC8}"/>
              </a:ext>
            </a:extLst>
          </p:cNvPr>
          <p:cNvSpPr/>
          <p:nvPr/>
        </p:nvSpPr>
        <p:spPr>
          <a:xfrm>
            <a:off x="-9800" y="199516"/>
            <a:ext cx="758663" cy="538608"/>
          </a:xfrm>
          <a:prstGeom prst="homePlate">
            <a:avLst/>
          </a:prstGeom>
          <a:solidFill>
            <a:srgbClr val="26226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b="1" dirty="0">
              <a:solidFill>
                <a:schemeClr val="bg1"/>
              </a:solidFill>
              <a:latin typeface="Century Gothic" panose="020B0502020202020204" pitchFamily="34" charset="0"/>
              <a:ea typeface="Helvetica Neue" panose="02000503000000020004" pitchFamily="2" charset="0"/>
              <a:cs typeface="Helvetica Neue" panose="02000503000000020004" pitchFamily="2" charset="0"/>
            </a:endParaRPr>
          </a:p>
        </p:txBody>
      </p:sp>
      <p:pic>
        <p:nvPicPr>
          <p:cNvPr id="23" name="Graphic 22" descr="Badge Question Mark with solid fill">
            <a:extLst>
              <a:ext uri="{FF2B5EF4-FFF2-40B4-BE49-F238E27FC236}">
                <a16:creationId xmlns:a16="http://schemas.microsoft.com/office/drawing/2014/main" id="{3C5736E4-4053-4B53-B521-90790C751EF6}"/>
              </a:ext>
            </a:extLst>
          </p:cNvPr>
          <p:cNvPicPr>
            <a:picLocks noChangeAspect="1"/>
          </p:cNvPicPr>
          <p:nvPr/>
        </p:nvPicPr>
        <p:blipFill>
          <a:blip r:embed="rId8">
            <a:extLst>
              <a:ext uri="{28A0092B-C50C-407E-A947-70E740481C1C}">
                <a14:useLocalDpi xmlns:a14="http://schemas.microsoft.com/office/drawing/2010/main"/>
              </a:ext>
              <a:ext uri="{96DAC541-7B7A-43D3-8B79-37D633B846F1}">
                <asvg:svgBlip xmlns:asvg="http://schemas.microsoft.com/office/drawing/2016/SVG/main" r:embed="rId9"/>
              </a:ext>
            </a:extLst>
          </a:blip>
          <a:stretch>
            <a:fillRect/>
          </a:stretch>
        </p:blipFill>
        <p:spPr>
          <a:xfrm>
            <a:off x="0" y="193055"/>
            <a:ext cx="538608" cy="538608"/>
          </a:xfrm>
          <a:prstGeom prst="rect">
            <a:avLst/>
          </a:prstGeom>
        </p:spPr>
      </p:pic>
      <p:pic>
        <p:nvPicPr>
          <p:cNvPr id="7" name="Picture 6">
            <a:hlinkClick r:id="rId6"/>
            <a:extLst>
              <a:ext uri="{FF2B5EF4-FFF2-40B4-BE49-F238E27FC236}">
                <a16:creationId xmlns:a16="http://schemas.microsoft.com/office/drawing/2014/main" id="{70AD0AFD-2C89-478F-8CE0-2A5D3AC0727F}"/>
              </a:ext>
            </a:extLst>
          </p:cNvPr>
          <p:cNvPicPr>
            <a:picLocks noChangeAspect="1"/>
          </p:cNvPicPr>
          <p:nvPr/>
        </p:nvPicPr>
        <p:blipFill>
          <a:blip r:embed="rId10" cstate="print">
            <a:extLst>
              <a:ext uri="{28A0092B-C50C-407E-A947-70E740481C1C}">
                <a14:useLocalDpi xmlns:a14="http://schemas.microsoft.com/office/drawing/2010/main"/>
              </a:ext>
            </a:extLst>
          </a:blip>
          <a:stretch>
            <a:fillRect/>
          </a:stretch>
        </p:blipFill>
        <p:spPr>
          <a:xfrm>
            <a:off x="479503" y="3250390"/>
            <a:ext cx="4566367" cy="3302835"/>
          </a:xfrm>
          <a:prstGeom prst="rect">
            <a:avLst/>
          </a:prstGeom>
          <a:effectLst>
            <a:outerShdw blurRad="50800" dist="38100" dir="2700000" algn="tl" rotWithShape="0">
              <a:prstClr val="black">
                <a:alpha val="40000"/>
              </a:prstClr>
            </a:outerShdw>
          </a:effectLst>
        </p:spPr>
      </p:pic>
      <p:pic>
        <p:nvPicPr>
          <p:cNvPr id="9" name="Picture 8">
            <a:hlinkClick r:id="rId5"/>
            <a:extLst>
              <a:ext uri="{FF2B5EF4-FFF2-40B4-BE49-F238E27FC236}">
                <a16:creationId xmlns:a16="http://schemas.microsoft.com/office/drawing/2014/main" id="{2B21D9E2-AA8A-472C-A3FB-4717C145073B}"/>
              </a:ext>
            </a:extLst>
          </p:cNvPr>
          <p:cNvPicPr>
            <a:picLocks noChangeAspect="1"/>
          </p:cNvPicPr>
          <p:nvPr/>
        </p:nvPicPr>
        <p:blipFill>
          <a:blip r:embed="rId11" cstate="print">
            <a:extLst>
              <a:ext uri="{28A0092B-C50C-407E-A947-70E740481C1C}">
                <a14:useLocalDpi xmlns:a14="http://schemas.microsoft.com/office/drawing/2010/main"/>
              </a:ext>
            </a:extLst>
          </a:blip>
          <a:stretch>
            <a:fillRect/>
          </a:stretch>
        </p:blipFill>
        <p:spPr>
          <a:xfrm>
            <a:off x="4556623" y="1047974"/>
            <a:ext cx="4107874" cy="1856984"/>
          </a:xfrm>
          <a:prstGeom prst="rect">
            <a:avLst/>
          </a:prstGeom>
          <a:effectLst>
            <a:outerShdw blurRad="50800" dist="38100" dir="2700000" algn="tl" rotWithShape="0">
              <a:prstClr val="black">
                <a:alpha val="40000"/>
              </a:prstClr>
            </a:outerShdw>
          </a:effectLst>
        </p:spPr>
      </p:pic>
      <p:grpSp>
        <p:nvGrpSpPr>
          <p:cNvPr id="2" name="Group 1">
            <a:extLst>
              <a:ext uri="{FF2B5EF4-FFF2-40B4-BE49-F238E27FC236}">
                <a16:creationId xmlns:a16="http://schemas.microsoft.com/office/drawing/2014/main" id="{C9F464E1-6A0E-3659-74CD-3C0AFE161D24}"/>
              </a:ext>
            </a:extLst>
          </p:cNvPr>
          <p:cNvGrpSpPr/>
          <p:nvPr/>
        </p:nvGrpSpPr>
        <p:grpSpPr>
          <a:xfrm>
            <a:off x="5330284" y="3429000"/>
            <a:ext cx="3334214" cy="1083577"/>
            <a:chOff x="5452945" y="3588783"/>
            <a:chExt cx="3049801" cy="1083577"/>
          </a:xfrm>
          <a:solidFill>
            <a:srgbClr val="F2C704"/>
          </a:solidFill>
        </p:grpSpPr>
        <p:sp>
          <p:nvSpPr>
            <p:cNvPr id="22" name="Rectangle: Rounded Corners 21">
              <a:extLst>
                <a:ext uri="{FF2B5EF4-FFF2-40B4-BE49-F238E27FC236}">
                  <a16:creationId xmlns:a16="http://schemas.microsoft.com/office/drawing/2014/main" id="{C0660AFD-474C-432E-BE96-AAE992816169}"/>
                </a:ext>
              </a:extLst>
            </p:cNvPr>
            <p:cNvSpPr/>
            <p:nvPr/>
          </p:nvSpPr>
          <p:spPr>
            <a:xfrm>
              <a:off x="5452945" y="3588783"/>
              <a:ext cx="3049801" cy="1083577"/>
            </a:xfrm>
            <a:prstGeom prst="roundRect">
              <a:avLst/>
            </a:prstGeom>
            <a:grpFill/>
            <a:ln w="28575">
              <a:solidFill>
                <a:srgbClr val="38BEAB"/>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tx1"/>
                  </a:solidFill>
                  <a:latin typeface="Century Gothic" panose="020B0502020202020204" pitchFamily="34" charset="0"/>
                  <a:cs typeface="Arial" panose="020B0604020202020204" pitchFamily="34" charset="0"/>
                </a:rPr>
                <a:t>Navigate your way around the platform by clicking on        	Find Your Future.</a:t>
              </a:r>
            </a:p>
          </p:txBody>
        </p:sp>
        <p:pic>
          <p:nvPicPr>
            <p:cNvPr id="12" name="Graphic 11" descr="Magnifying glass with solid fill">
              <a:extLst>
                <a:ext uri="{FF2B5EF4-FFF2-40B4-BE49-F238E27FC236}">
                  <a16:creationId xmlns:a16="http://schemas.microsoft.com/office/drawing/2014/main" id="{29480CE8-3196-43D6-A8F2-E2E014D978F8}"/>
                </a:ext>
              </a:extLst>
            </p:cNvPr>
            <p:cNvPicPr>
              <a:picLocks noChangeAspect="1"/>
            </p:cNvPicPr>
            <p:nvPr/>
          </p:nvPicPr>
          <p:blipFill>
            <a:blip r:embed="rId12" cstate="print">
              <a:extLst>
                <a:ext uri="{28A0092B-C50C-407E-A947-70E740481C1C}">
                  <a14:useLocalDpi xmlns:a14="http://schemas.microsoft.com/office/drawing/2010/main"/>
                </a:ext>
                <a:ext uri="{96DAC541-7B7A-43D3-8B79-37D633B846F1}">
                  <asvg:svgBlip xmlns:asvg="http://schemas.microsoft.com/office/drawing/2016/SVG/main" r:embed="rId13"/>
                </a:ext>
              </a:extLst>
            </a:blip>
            <a:stretch>
              <a:fillRect/>
            </a:stretch>
          </p:blipFill>
          <p:spPr>
            <a:xfrm>
              <a:off x="6099052" y="4213826"/>
              <a:ext cx="337226" cy="337226"/>
            </a:xfrm>
            <a:prstGeom prst="rect">
              <a:avLst/>
            </a:prstGeom>
          </p:spPr>
        </p:pic>
      </p:grpSp>
      <p:sp>
        <p:nvSpPr>
          <p:cNvPr id="3" name="TextBox 2">
            <a:extLst>
              <a:ext uri="{FF2B5EF4-FFF2-40B4-BE49-F238E27FC236}">
                <a16:creationId xmlns:a16="http://schemas.microsoft.com/office/drawing/2014/main" id="{99FBEB48-1F07-9DF2-ECFD-BFC854540931}"/>
              </a:ext>
            </a:extLst>
          </p:cNvPr>
          <p:cNvSpPr txBox="1"/>
          <p:nvPr/>
        </p:nvSpPr>
        <p:spPr>
          <a:xfrm>
            <a:off x="0" y="6640248"/>
            <a:ext cx="2698596" cy="338554"/>
          </a:xfrm>
          <a:prstGeom prst="rect">
            <a:avLst/>
          </a:prstGeom>
          <a:noFill/>
        </p:spPr>
        <p:txBody>
          <a:bodyPr wrap="square" rtlCol="0">
            <a:spAutoFit/>
          </a:bodyPr>
          <a:lstStyle/>
          <a:p>
            <a:r>
              <a:rPr lang="en-GB" sz="800" dirty="0">
                <a:effectLst/>
                <a:latin typeface="Century Gothic" panose="020B0502020202020204" pitchFamily="34" charset="0"/>
                <a:ea typeface="Calibri" panose="020F0502020204030204" pitchFamily="34" charset="0"/>
                <a:cs typeface="Arial" panose="020B0604020202020204" pitchFamily="34" charset="0"/>
              </a:rPr>
              <a:t>©</a:t>
            </a:r>
            <a:r>
              <a:rPr lang="en-GB" sz="800" dirty="0" err="1">
                <a:effectLst/>
                <a:latin typeface="Century Gothic" panose="020B0502020202020204" pitchFamily="34" charset="0"/>
                <a:ea typeface="Calibri" panose="020F0502020204030204" pitchFamily="34" charset="0"/>
                <a:cs typeface="Arial" panose="020B0604020202020204" pitchFamily="34" charset="0"/>
              </a:rPr>
              <a:t>VotesforSchools</a:t>
            </a:r>
            <a:r>
              <a:rPr lang="en-GB" sz="800" dirty="0">
                <a:effectLst/>
                <a:latin typeface="Century Gothic" panose="020B0502020202020204" pitchFamily="34" charset="0"/>
                <a:ea typeface="Calibri" panose="020F0502020204030204" pitchFamily="34" charset="0"/>
                <a:cs typeface="Arial" panose="020B0604020202020204" pitchFamily="34" charset="0"/>
              </a:rPr>
              <a:t> </a:t>
            </a:r>
            <a:r>
              <a:rPr lang="en-GB" sz="800" dirty="0">
                <a:latin typeface="Century Gothic" panose="020B0502020202020204" pitchFamily="34" charset="0"/>
                <a:ea typeface="Calibri" panose="020F0502020204030204" pitchFamily="34" charset="0"/>
                <a:cs typeface="Arial" panose="020B0604020202020204" pitchFamily="34" charset="0"/>
              </a:rPr>
              <a:t>2023</a:t>
            </a:r>
          </a:p>
          <a:p>
            <a:endParaRPr lang="en-GB" sz="800" dirty="0">
              <a:latin typeface="Century Gothic" panose="020B0502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80839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10051</TotalTime>
  <Words>705</Words>
  <Application>Microsoft Office PowerPoint</Application>
  <PresentationFormat>On-screen Show (4:3)</PresentationFormat>
  <Paragraphs>80</Paragraphs>
  <Slides>5</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Century Gothic</vt:lpstr>
      <vt:lpstr>Office Theme</vt:lpstr>
      <vt:lpstr>Finding Their Future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Jude Hadfield</dc:creator>
  <cp:lastModifiedBy>Lara</cp:lastModifiedBy>
  <cp:revision>68</cp:revision>
  <dcterms:created xsi:type="dcterms:W3CDTF">2021-01-18T09:44:21Z</dcterms:created>
  <dcterms:modified xsi:type="dcterms:W3CDTF">2023-04-20T11:33:18Z</dcterms:modified>
</cp:coreProperties>
</file>