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87" r:id="rId2"/>
    <p:sldId id="257" r:id="rId3"/>
    <p:sldId id="305" r:id="rId4"/>
    <p:sldId id="294" r:id="rId5"/>
    <p:sldId id="316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F5EF"/>
    <a:srgbClr val="F2FCFA"/>
    <a:srgbClr val="F2C704"/>
    <a:srgbClr val="FDE891"/>
    <a:srgbClr val="8EC0D6"/>
    <a:srgbClr val="262262"/>
    <a:srgbClr val="47BEB3"/>
    <a:srgbClr val="C2D2EC"/>
    <a:srgbClr val="B6DAF2"/>
    <a:srgbClr val="38BE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10" autoAdjust="0"/>
    <p:restoredTop sz="71385" autoAdjust="0"/>
  </p:normalViewPr>
  <p:slideViewPr>
    <p:cSldViewPr snapToGrid="0">
      <p:cViewPr varScale="1">
        <p:scale>
          <a:sx n="58" d="100"/>
          <a:sy n="58" d="100"/>
        </p:scale>
        <p:origin x="2054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E37E32-F93B-4BB2-8776-7FC0F5CFD7A1}" type="datetimeFigureOut">
              <a:rPr lang="en-GB" smtClean="0"/>
              <a:t>30/01/2023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81B7C-BC5E-4E16-B045-EB0A45CAAF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430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" name="Google Shape;2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7" name="Google Shape;2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BE8983-6ADB-074C-82EC-D9C11D0FB6F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7055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References</a:t>
            </a:r>
          </a:p>
          <a:p>
            <a:pPr marL="228600" indent="-228600">
              <a:buAutoNum type="arabicParenR"/>
            </a:pPr>
            <a:r>
              <a:rPr lang="en-GB" b="0" dirty="0"/>
              <a:t>https://www.pushstartmarketing.co.uk/marketing-strategy-consultancy</a:t>
            </a:r>
          </a:p>
          <a:p>
            <a:pPr marL="228600" indent="-228600">
              <a:buAutoNum type="arabicParenR"/>
            </a:pPr>
            <a:r>
              <a:rPr lang="en-GB" b="0" dirty="0"/>
              <a:t>https://www.pushstartmarketing.co.uk/websites-and-webcopy</a:t>
            </a:r>
          </a:p>
          <a:p>
            <a:pPr marL="228600" indent="-228600">
              <a:buAutoNum type="arabicParenR"/>
            </a:pPr>
            <a:r>
              <a:rPr lang="en-GB" b="0" dirty="0"/>
              <a:t>https://www.pushstartmarketing.co.uk/magazines-for-town-councils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en-GB" b="0" dirty="0"/>
              <a:t>https://www.pushstartmarketing.co.uk/retained-marketing-support</a:t>
            </a:r>
          </a:p>
          <a:p>
            <a:pPr marL="228600" indent="-228600">
              <a:buAutoNum type="arabicParenR"/>
            </a:pPr>
            <a:r>
              <a:rPr lang="en-GB" b="0" dirty="0"/>
              <a:t>https://nationalcareers.service.gov.uk/job-profiles/packaging-technologist</a:t>
            </a:r>
          </a:p>
          <a:p>
            <a:pPr marL="228600" indent="-228600">
              <a:buAutoNum type="arabicParenR"/>
            </a:pPr>
            <a:r>
              <a:rPr lang="en-GB" b="0" dirty="0"/>
              <a:t>https://www.iom3.org/group/packaging-group.html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en-GB" b="0" dirty="0"/>
              <a:t>https://www.oxfordshirelep.com/findyourfuture</a:t>
            </a:r>
            <a:endParaRPr lang="en-GB" b="0" i="0" dirty="0">
              <a:solidFill>
                <a:srgbClr val="333333"/>
              </a:solidFill>
              <a:effectLst/>
              <a:latin typeface="inherit"/>
            </a:endParaRPr>
          </a:p>
          <a:p>
            <a:pPr marL="228600" indent="-228600">
              <a:buAutoNum type="arabicParenR"/>
            </a:pPr>
            <a:endParaRPr lang="en-GB" b="0" i="0" dirty="0">
              <a:solidFill>
                <a:srgbClr val="333333"/>
              </a:solidFill>
              <a:effectLst/>
              <a:latin typeface="inherit"/>
            </a:endParaRPr>
          </a:p>
          <a:p>
            <a:pPr marL="228600" indent="-228600">
              <a:buAutoNum type="arabicParenR"/>
            </a:pPr>
            <a:endParaRPr lang="en-GB" b="0" i="0" dirty="0">
              <a:solidFill>
                <a:srgbClr val="333333"/>
              </a:solidFill>
              <a:effectLst/>
              <a:latin typeface="inherit"/>
            </a:endParaRPr>
          </a:p>
          <a:p>
            <a:pPr marL="228600" indent="-228600">
              <a:buAutoNum type="arabicParenR"/>
            </a:pPr>
            <a:endParaRPr lang="en-GB" b="0" i="0" dirty="0">
              <a:solidFill>
                <a:srgbClr val="333333"/>
              </a:solidFill>
              <a:effectLst/>
              <a:latin typeface="inherit"/>
            </a:endParaRPr>
          </a:p>
          <a:p>
            <a:pPr marL="228600" indent="-228600">
              <a:buAutoNum type="arabicParenR"/>
            </a:pPr>
            <a:endParaRPr lang="en-GB" b="0" dirty="0"/>
          </a:p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D81B7C-BC5E-4E16-B045-EB0A45CAAF6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94976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Images</a:t>
            </a:r>
            <a:endParaRPr lang="en-GB" b="0" dirty="0"/>
          </a:p>
          <a:p>
            <a:pPr marL="228600" indent="-228600">
              <a:buAutoNum type="arabicParenR"/>
            </a:pPr>
            <a:r>
              <a:rPr lang="en-GB" b="0" dirty="0"/>
              <a:t>https://www.oxfordshirelep.com/findyourfuture</a:t>
            </a:r>
          </a:p>
          <a:p>
            <a:endParaRPr lang="en-GB" b="1" dirty="0"/>
          </a:p>
          <a:p>
            <a:r>
              <a:rPr lang="en-GB" b="1" dirty="0"/>
              <a:t>References </a:t>
            </a:r>
          </a:p>
          <a:p>
            <a:pPr marL="228600" indent="-228600">
              <a:buAutoNum type="arabicParenR"/>
            </a:pPr>
            <a:r>
              <a:rPr lang="en-GB" b="0" dirty="0"/>
              <a:t>https://www.oxfordshirelep.com/findyourfuture</a:t>
            </a:r>
          </a:p>
          <a:p>
            <a:pPr marL="228600" indent="-228600">
              <a:buAutoNum type="arabicParenR"/>
            </a:pPr>
            <a:r>
              <a:rPr lang="en-GB" b="0" dirty="0"/>
              <a:t>https://www.oxfordshirelep.com/sites/default/files/uploads/FindYourFutureParentsGuide.pdf</a:t>
            </a:r>
          </a:p>
          <a:p>
            <a:pPr marL="228600" indent="-228600">
              <a:buAutoNum type="arabicParenR"/>
            </a:pPr>
            <a:endParaRPr lang="en-GB" b="0" dirty="0"/>
          </a:p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D81B7C-BC5E-4E16-B045-EB0A45CAAF6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0335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6855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E37B4-C914-4A0A-8672-17E7229AD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1640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C8274-0ADB-BF4D-B139-79D1AA726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1205386"/>
            <a:ext cx="8172450" cy="1325563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5E091-208E-974F-B374-EB2FF4E061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2817342"/>
            <a:ext cx="8172450" cy="33596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547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8BEAB">
                <a:alpha val="50000"/>
              </a:srgb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4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err="1"/>
              <a:t>Oxlep</a:t>
            </a:r>
            <a:r>
              <a:rPr lang="en-US" dirty="0"/>
              <a:t> career opportunities</a:t>
            </a:r>
          </a:p>
        </p:txBody>
      </p:sp>
    </p:spTree>
    <p:extLst>
      <p:ext uri="{BB962C8B-B14F-4D97-AF65-F5344CB8AC3E}">
        <p14:creationId xmlns:p14="http://schemas.microsoft.com/office/powerpoint/2010/main" val="1199448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xfordshirelep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nationalcareers.service.gov.uk/job-profiles/packaging-technologist" TargetMode="External"/><Relationship Id="rId13" Type="http://schemas.openxmlformats.org/officeDocument/2006/relationships/image" Target="../media/image14.png"/><Relationship Id="rId18" Type="http://schemas.openxmlformats.org/officeDocument/2006/relationships/image" Target="../media/image19.svg"/><Relationship Id="rId26" Type="http://schemas.openxmlformats.org/officeDocument/2006/relationships/image" Target="../media/image27.svg"/><Relationship Id="rId3" Type="http://schemas.openxmlformats.org/officeDocument/2006/relationships/image" Target="../media/image9.png"/><Relationship Id="rId21" Type="http://schemas.openxmlformats.org/officeDocument/2006/relationships/image" Target="../media/image22.png"/><Relationship Id="rId7" Type="http://schemas.openxmlformats.org/officeDocument/2006/relationships/image" Target="../media/image13.svg"/><Relationship Id="rId12" Type="http://schemas.openxmlformats.org/officeDocument/2006/relationships/hyperlink" Target="https://www.pushstartmarketing.co.uk/magazines-for-town-councils" TargetMode="External"/><Relationship Id="rId17" Type="http://schemas.openxmlformats.org/officeDocument/2006/relationships/image" Target="../media/image18.png"/><Relationship Id="rId25" Type="http://schemas.openxmlformats.org/officeDocument/2006/relationships/image" Target="../media/image26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7.svg"/><Relationship Id="rId20" Type="http://schemas.openxmlformats.org/officeDocument/2006/relationships/image" Target="../media/image21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hyperlink" Target="https://www.pushstartmarketing.co.uk/retained-marketing-support" TargetMode="External"/><Relationship Id="rId24" Type="http://schemas.openxmlformats.org/officeDocument/2006/relationships/image" Target="../media/image25.svg"/><Relationship Id="rId5" Type="http://schemas.openxmlformats.org/officeDocument/2006/relationships/image" Target="../media/image11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10" Type="http://schemas.openxmlformats.org/officeDocument/2006/relationships/hyperlink" Target="https://www.pushstartmarketing.co.uk/websites-and-webcopy" TargetMode="External"/><Relationship Id="rId19" Type="http://schemas.openxmlformats.org/officeDocument/2006/relationships/image" Target="../media/image20.png"/><Relationship Id="rId4" Type="http://schemas.openxmlformats.org/officeDocument/2006/relationships/image" Target="../media/image10.svg"/><Relationship Id="rId9" Type="http://schemas.openxmlformats.org/officeDocument/2006/relationships/hyperlink" Target="https://www.pushstartmarketing.co.uk/marketing-strategy-consultancy" TargetMode="External"/><Relationship Id="rId14" Type="http://schemas.openxmlformats.org/officeDocument/2006/relationships/image" Target="../media/image15.svg"/><Relationship Id="rId22" Type="http://schemas.openxmlformats.org/officeDocument/2006/relationships/image" Target="../media/image23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31.svg"/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12" Type="http://schemas.openxmlformats.org/officeDocument/2006/relationships/image" Target="../media/image3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oxfordshirelep.com/sites/default/files/uploads/FindYourFutureParentsGuide.pdf" TargetMode="External"/><Relationship Id="rId11" Type="http://schemas.openxmlformats.org/officeDocument/2006/relationships/image" Target="../media/image29.jpeg"/><Relationship Id="rId5" Type="http://schemas.openxmlformats.org/officeDocument/2006/relationships/hyperlink" Target="https://www.oxfordshirelep.com/findyourfuture" TargetMode="External"/><Relationship Id="rId10" Type="http://schemas.openxmlformats.org/officeDocument/2006/relationships/image" Target="../media/image28.png"/><Relationship Id="rId4" Type="http://schemas.openxmlformats.org/officeDocument/2006/relationships/image" Target="../media/image10.svg"/><Relationship Id="rId9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A5950-7C2C-44B2-953E-4B0AFE1C3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852" y="2801547"/>
            <a:ext cx="7954296" cy="1063408"/>
          </a:xfrm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Finding Their Future</a:t>
            </a: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B4DB1CB0-0F1A-473E-9669-A5F6938A8A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74658" y="0"/>
            <a:ext cx="3932421" cy="1849190"/>
          </a:xfrm>
          <a:prstGeom prst="rect">
            <a:avLst/>
          </a:prstGeom>
        </p:spPr>
      </p:pic>
      <p:pic>
        <p:nvPicPr>
          <p:cNvPr id="6" name="Picture 5" descr="Qr code&#10;&#10;Description automatically generated with low confidence">
            <a:extLst>
              <a:ext uri="{FF2B5EF4-FFF2-40B4-BE49-F238E27FC236}">
                <a16:creationId xmlns:a16="http://schemas.microsoft.com/office/drawing/2014/main" id="{312A97FA-7AF5-4E61-AE93-C4AB5CE1EE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73827" y="5367377"/>
            <a:ext cx="2534085" cy="1027811"/>
          </a:xfrm>
          <a:prstGeom prst="rect">
            <a:avLst/>
          </a:prstGeom>
        </p:spPr>
      </p:pic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A7D7AFF9-661A-425C-9026-4D80A27336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6088" y="5123124"/>
            <a:ext cx="1516318" cy="1516318"/>
          </a:xfrm>
          <a:prstGeom prst="ellipse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00BA2C01-D5EB-4CB0-856F-6D99861C9305}"/>
              </a:ext>
            </a:extLst>
          </p:cNvPr>
          <p:cNvSpPr txBox="1">
            <a:spLocks/>
          </p:cNvSpPr>
          <p:nvPr/>
        </p:nvSpPr>
        <p:spPr>
          <a:xfrm>
            <a:off x="594852" y="3821290"/>
            <a:ext cx="7954296" cy="5299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i="1" dirty="0">
                <a:latin typeface="Century Gothic" panose="020B0502020202020204" pitchFamily="34" charset="0"/>
                <a:cs typeface="Arial" panose="020B0604020202020204" pitchFamily="34" charset="0"/>
              </a:rPr>
              <a:t>In association with </a:t>
            </a:r>
            <a:r>
              <a:rPr lang="en-GB" sz="2000" i="1" dirty="0" err="1">
                <a:latin typeface="Century Gothic" panose="020B0502020202020204" pitchFamily="34" charset="0"/>
                <a:cs typeface="Arial" panose="020B0604020202020204" pitchFamily="34" charset="0"/>
              </a:rPr>
              <a:t>VotesforSchools</a:t>
            </a:r>
            <a:r>
              <a:rPr lang="en-GB" sz="2000" i="1" dirty="0">
                <a:latin typeface="Century Gothic" panose="020B0502020202020204" pitchFamily="34" charset="0"/>
                <a:cs typeface="Arial" panose="020B0604020202020204" pitchFamily="34" charset="0"/>
              </a:rPr>
              <a:t>  </a:t>
            </a:r>
            <a:endParaRPr lang="en-GB" i="1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1B42D98-65DD-4328-889F-D28BF9EEF5A8}"/>
              </a:ext>
            </a:extLst>
          </p:cNvPr>
          <p:cNvSpPr txBox="1"/>
          <p:nvPr/>
        </p:nvSpPr>
        <p:spPr>
          <a:xfrm>
            <a:off x="0" y="6640248"/>
            <a:ext cx="26985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©</a:t>
            </a:r>
            <a:r>
              <a:rPr lang="en-GB" sz="8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VotesforSchools</a:t>
            </a:r>
            <a:r>
              <a:rPr lang="en-GB" sz="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8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2023</a:t>
            </a:r>
          </a:p>
          <a:p>
            <a:endParaRPr lang="en-GB" sz="800" dirty="0">
              <a:latin typeface="Century Gothic" panose="020B0502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227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oogle Shape;29;p2" descr="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95819" y="-138689"/>
            <a:ext cx="2556336" cy="120209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0" name="Google Shape;30;p2"/>
          <p:cNvGraphicFramePr/>
          <p:nvPr>
            <p:extLst>
              <p:ext uri="{D42A27DB-BD31-4B8C-83A1-F6EECF244321}">
                <p14:modId xmlns:p14="http://schemas.microsoft.com/office/powerpoint/2010/main" val="2912983442"/>
              </p:ext>
            </p:extLst>
          </p:nvPr>
        </p:nvGraphicFramePr>
        <p:xfrm>
          <a:off x="231515" y="1077063"/>
          <a:ext cx="8680950" cy="5563186"/>
        </p:xfrm>
        <a:graphic>
          <a:graphicData uri="http://schemas.openxmlformats.org/drawingml/2006/table">
            <a:tbl>
              <a:tblPr bandRow="1">
                <a:noFill/>
              </a:tblPr>
              <a:tblGrid>
                <a:gridCol w="928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3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39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652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2149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solidFill>
                      <a:srgbClr val="F2C7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2150" marR="32150" marT="0" marB="0" anchor="ctr">
                    <a:solidFill>
                      <a:srgbClr val="F2C7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b="0" u="none" strike="noStrike" cap="non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2150" marR="32150" marT="50300" marB="50300" anchor="ctr">
                    <a:solidFill>
                      <a:srgbClr val="F2C70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b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2150" marR="32150" marT="50300" marB="50300" anchor="ctr">
                    <a:solidFill>
                      <a:srgbClr val="F2C7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91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 u="none" strike="noStrike" cap="none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Arial"/>
                          <a:cs typeface="Arial"/>
                          <a:sym typeface="Arial"/>
                        </a:rPr>
                        <a:t>4 mins</a:t>
                      </a:r>
                      <a:endParaRPr sz="1100" dirty="0">
                        <a:latin typeface="Century Gothic" panose="020B0502020202020204" pitchFamily="34" charset="0"/>
                      </a:endParaRPr>
                    </a:p>
                  </a:txBody>
                  <a:tcPr marL="91450" marR="91450" marT="45725" marB="45725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b="1" dirty="0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A fabulous future in Oxfordshire?</a:t>
                      </a:r>
                      <a:endParaRPr sz="1100" b="1" dirty="0"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2150" marR="32150" marT="0" marB="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b="0" u="none" strike="noStrike" cap="none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Arial"/>
                          <a:cs typeface="Arial"/>
                          <a:sym typeface="Arial"/>
                        </a:rPr>
                        <a:t>Whole class</a:t>
                      </a:r>
                      <a:endParaRPr sz="1100" dirty="0">
                        <a:latin typeface="Century Gothic" panose="020B0502020202020204" pitchFamily="34" charset="0"/>
                      </a:endParaRPr>
                    </a:p>
                  </a:txBody>
                  <a:tcPr marL="32150" marR="32150" marT="50300" marB="5030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b="0" u="none" strike="noStrike" cap="none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Arial"/>
                          <a:cs typeface="Arial"/>
                          <a:sym typeface="Arial"/>
                        </a:rPr>
                        <a:t>Students watch the Oxfordshire WOW Show film to introduce the lesson.  </a:t>
                      </a:r>
                      <a:endParaRPr sz="1100" dirty="0">
                        <a:latin typeface="Century Gothic" panose="020B0502020202020204" pitchFamily="34" charset="0"/>
                      </a:endParaRPr>
                    </a:p>
                  </a:txBody>
                  <a:tcPr marL="32150" marR="32150" marT="50300" marB="50300" anchor="ctr">
                    <a:solidFill>
                      <a:srgbClr val="D7F5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39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 u="none" strike="noStrike" cap="none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Arial"/>
                          <a:cs typeface="Arial"/>
                          <a:sym typeface="Arial"/>
                        </a:rPr>
                        <a:t>2-3 mins</a:t>
                      </a:r>
                      <a:endParaRPr sz="1100" dirty="0">
                        <a:latin typeface="Century Gothic" panose="020B0502020202020204" pitchFamily="34" charset="0"/>
                      </a:endParaRPr>
                    </a:p>
                  </a:txBody>
                  <a:tcPr marL="91450" marR="91450" marT="45725" marB="45725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b="1" u="none" strike="noStrike" cap="none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Arial"/>
                          <a:cs typeface="Arial"/>
                          <a:sym typeface="Arial"/>
                        </a:rPr>
                        <a:t>1. Opportunities in Oxfordshire</a:t>
                      </a:r>
                      <a:endParaRPr sz="1100" dirty="0">
                        <a:latin typeface="Century Gothic" panose="020B0502020202020204" pitchFamily="34" charset="0"/>
                      </a:endParaRPr>
                    </a:p>
                  </a:txBody>
                  <a:tcPr marL="32150" marR="32150" marT="0" marB="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b="0" u="none" strike="noStrike" cap="none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Arial"/>
                          <a:cs typeface="Arial"/>
                          <a:sym typeface="Arial"/>
                        </a:rPr>
                        <a:t>Whole class</a:t>
                      </a:r>
                      <a:endParaRPr sz="1100" b="0" u="none" strike="noStrike" cap="none" dirty="0">
                        <a:solidFill>
                          <a:schemeClr val="dk1"/>
                        </a:solidFill>
                        <a:latin typeface="Century Gothic" panose="020B0502020202020204" pitchFamily="34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2150" marR="32150" marT="50300" marB="5030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b="0" u="none" strike="noStrike" cap="none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Arial"/>
                          <a:cs typeface="Arial"/>
                          <a:sym typeface="Arial"/>
                        </a:rPr>
                        <a:t>Students are asked to think about their future here in Oxfordshire.</a:t>
                      </a:r>
                      <a:endParaRPr sz="1100" dirty="0">
                        <a:latin typeface="Century Gothic" panose="020B0502020202020204" pitchFamily="34" charset="0"/>
                      </a:endParaRPr>
                    </a:p>
                  </a:txBody>
                  <a:tcPr marL="32150" marR="32150" marT="50300" marB="50300" anchor="ctr">
                    <a:solidFill>
                      <a:srgbClr val="F2FC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252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 u="none" strike="noStrike" cap="none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Arial"/>
                          <a:cs typeface="Arial"/>
                          <a:sym typeface="Arial"/>
                        </a:rPr>
                        <a:t>2-3 mins</a:t>
                      </a:r>
                      <a:endParaRPr sz="1100" dirty="0">
                        <a:latin typeface="Century Gothic" panose="020B0502020202020204" pitchFamily="34" charset="0"/>
                      </a:endParaRPr>
                    </a:p>
                  </a:txBody>
                  <a:tcPr marL="91450" marR="91450" marT="45725" marB="45725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b="1" u="none" strike="noStrike" cap="none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Arial"/>
                          <a:cs typeface="Arial"/>
                          <a:sym typeface="Arial"/>
                        </a:rPr>
                        <a:t>2. What’s in your area?</a:t>
                      </a:r>
                      <a:endParaRPr sz="1100" dirty="0">
                        <a:latin typeface="Century Gothic" panose="020B0502020202020204" pitchFamily="34" charset="0"/>
                      </a:endParaRPr>
                    </a:p>
                  </a:txBody>
                  <a:tcPr marL="32150" marR="32150" marT="0" marB="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u="none" strike="noStrike" cap="none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Arial"/>
                          <a:cs typeface="Arial"/>
                          <a:sym typeface="Arial"/>
                        </a:rPr>
                        <a:t>Individual/Pair</a:t>
                      </a:r>
                      <a:endParaRPr sz="1100" b="0" u="none" strike="noStrike" cap="none" dirty="0">
                        <a:solidFill>
                          <a:schemeClr val="dk1"/>
                        </a:solidFill>
                        <a:latin typeface="Century Gothic" panose="020B0502020202020204" pitchFamily="34" charset="0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2150" marR="32150" marT="50300" marB="5030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u="none" strike="noStrike" cap="none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Arial"/>
                          <a:cs typeface="Arial"/>
                          <a:sym typeface="Arial"/>
                        </a:rPr>
                        <a:t>Students talk to a partner about opportunities in Oxfordshire for their future career.  </a:t>
                      </a:r>
                      <a:endParaRPr sz="1100" dirty="0">
                        <a:latin typeface="Century Gothic" panose="020B0502020202020204" pitchFamily="34" charset="0"/>
                      </a:endParaRPr>
                    </a:p>
                  </a:txBody>
                  <a:tcPr marL="32150" marR="32150" marT="50300" marB="50300" anchor="ctr">
                    <a:solidFill>
                      <a:srgbClr val="D7F5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33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Arial"/>
                          <a:cs typeface="Arial"/>
                          <a:sym typeface="Arial"/>
                        </a:rPr>
                        <a:t>3 mins</a:t>
                      </a:r>
                      <a:endParaRPr sz="1100" dirty="0">
                        <a:latin typeface="Century Gothic" panose="020B0502020202020204" pitchFamily="34" charset="0"/>
                      </a:endParaRPr>
                    </a:p>
                  </a:txBody>
                  <a:tcPr marL="91450" marR="91450" marT="45725" marB="45725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b="1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Arial"/>
                          <a:cs typeface="Arial"/>
                          <a:sym typeface="Arial"/>
                        </a:rPr>
                        <a:t>3. Meet Push Start Marketing</a:t>
                      </a:r>
                      <a:endParaRPr sz="1100" dirty="0">
                        <a:latin typeface="Century Gothic" panose="020B0502020202020204" pitchFamily="34" charset="0"/>
                      </a:endParaRPr>
                    </a:p>
                  </a:txBody>
                  <a:tcPr marL="32150" marR="32150" marT="0" marB="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b="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Arial"/>
                          <a:cs typeface="Arial"/>
                          <a:sym typeface="Arial"/>
                        </a:rPr>
                        <a:t>Pair</a:t>
                      </a:r>
                      <a:endParaRPr sz="1100" dirty="0">
                        <a:latin typeface="Century Gothic" panose="020B0502020202020204" pitchFamily="34" charset="0"/>
                      </a:endParaRPr>
                    </a:p>
                  </a:txBody>
                  <a:tcPr marL="32150" marR="32150" marT="0" marB="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b="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Arial"/>
                          <a:cs typeface="Arial"/>
                          <a:sym typeface="Arial"/>
                        </a:rPr>
                        <a:t>Students learn more about Push Start Marketing and how to get into a career in marketing.      </a:t>
                      </a:r>
                      <a:endParaRPr sz="1100" dirty="0">
                        <a:latin typeface="Century Gothic" panose="020B0502020202020204" pitchFamily="34" charset="0"/>
                      </a:endParaRPr>
                    </a:p>
                  </a:txBody>
                  <a:tcPr marL="32150" marR="32150" marT="0" marB="0" anchor="ctr">
                    <a:solidFill>
                      <a:srgbClr val="F2FC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52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 u="none" strike="noStrike" cap="none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Arial"/>
                          <a:cs typeface="Arial"/>
                          <a:sym typeface="Arial"/>
                        </a:rPr>
                        <a:t>4-5 mins</a:t>
                      </a:r>
                      <a:endParaRPr sz="1100" dirty="0">
                        <a:latin typeface="Century Gothic" panose="020B0502020202020204" pitchFamily="34" charset="0"/>
                      </a:endParaRPr>
                    </a:p>
                  </a:txBody>
                  <a:tcPr marL="91450" marR="91450" marT="45725" marB="45725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4. Promoting a brand or product</a:t>
                      </a:r>
                    </a:p>
                  </a:txBody>
                  <a:tcPr marL="32155" marR="32155" marT="0" marB="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dirty="0">
                          <a:latin typeface="Century Gothic" panose="020B0502020202020204" pitchFamily="34" charset="0"/>
                        </a:rPr>
                        <a:t>Pair</a:t>
                      </a:r>
                      <a:endParaRPr sz="1100" dirty="0">
                        <a:latin typeface="Century Gothic" panose="020B0502020202020204" pitchFamily="34" charset="0"/>
                      </a:endParaRPr>
                    </a:p>
                  </a:txBody>
                  <a:tcPr marL="32150" marR="32150" marT="0" marB="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Students think about what marketing is and which marketing methods assess which are most successful. A short video then helps to explain marketing.  </a:t>
                      </a:r>
                    </a:p>
                  </a:txBody>
                  <a:tcPr marL="32150" marR="32150" marT="0" marB="0" anchor="ctr">
                    <a:solidFill>
                      <a:srgbClr val="D7F5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314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 dirty="0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4-5 mins</a:t>
                      </a:r>
                      <a:endParaRPr sz="1100" b="1" dirty="0"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0" marR="91450" marT="45725" marB="45725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5. Creating a product</a:t>
                      </a:r>
                    </a:p>
                  </a:txBody>
                  <a:tcPr marL="32155" marR="32155" marT="0" marB="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b="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Arial"/>
                          <a:cs typeface="Arial"/>
                          <a:sym typeface="Arial"/>
                        </a:rPr>
                        <a:t>Whole class/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b="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Arial"/>
                          <a:cs typeface="Arial"/>
                          <a:sym typeface="Arial"/>
                        </a:rPr>
                        <a:t>Individual</a:t>
                      </a:r>
                      <a:endParaRPr sz="1100" dirty="0">
                        <a:latin typeface="Century Gothic" panose="020B0502020202020204" pitchFamily="34" charset="0"/>
                      </a:endParaRPr>
                    </a:p>
                  </a:txBody>
                  <a:tcPr marL="32150" marR="32150" marT="0" marB="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Students consider how products are designed and what makes one product stand out more than another.  </a:t>
                      </a:r>
                    </a:p>
                  </a:txBody>
                  <a:tcPr marL="32150" marR="32150" marT="0" marB="0" anchor="ctr">
                    <a:solidFill>
                      <a:srgbClr val="F2FC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0796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 dirty="0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4-5 mins</a:t>
                      </a:r>
                      <a:endParaRPr sz="1100" b="1" dirty="0"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0" marR="91450" marT="45725" marB="45725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6. Knowing your audience</a:t>
                      </a:r>
                    </a:p>
                  </a:txBody>
                  <a:tcPr marL="32155" marR="32155" marT="0" marB="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dirty="0">
                          <a:latin typeface="Century Gothic" panose="020B0502020202020204" pitchFamily="34" charset="0"/>
                        </a:rPr>
                        <a:t>Whole class</a:t>
                      </a:r>
                      <a:endParaRPr sz="1100" dirty="0">
                        <a:latin typeface="Century Gothic" panose="020B0502020202020204" pitchFamily="34" charset="0"/>
                      </a:endParaRPr>
                    </a:p>
                  </a:txBody>
                  <a:tcPr marL="32150" marR="32150" marT="0" marB="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To market something successfully you must know who it is for and why they would want it. Students think about the audience for their product.  </a:t>
                      </a:r>
                    </a:p>
                  </a:txBody>
                  <a:tcPr marL="32150" marR="32150" marT="0" marB="0" anchor="ctr">
                    <a:solidFill>
                      <a:srgbClr val="D7F5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6010208"/>
                  </a:ext>
                </a:extLst>
              </a:tr>
              <a:tr h="4201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3-4 mins</a:t>
                      </a:r>
                    </a:p>
                  </a:txBody>
                  <a:tcPr marL="91450" marR="91450" marT="45725" marB="45725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7. A career in package design</a:t>
                      </a:r>
                    </a:p>
                  </a:txBody>
                  <a:tcPr marL="32155" marR="32155" marT="0" marB="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dirty="0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Whole class</a:t>
                      </a:r>
                      <a:endParaRPr sz="1100" dirty="0"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2150" marR="32150" marT="0" marB="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dirty="0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Students hear 5 top tips from a Package Designer.</a:t>
                      </a:r>
                      <a:endParaRPr sz="1100" dirty="0"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2150" marR="32150" marT="0" marB="0" anchor="ctr">
                    <a:solidFill>
                      <a:srgbClr val="F2FC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371013"/>
                  </a:ext>
                </a:extLst>
              </a:tr>
              <a:tr h="5086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4-5 mins</a:t>
                      </a:r>
                    </a:p>
                  </a:txBody>
                  <a:tcPr marL="91450" marR="91450" marT="45725" marB="45725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8. The maths of packaging</a:t>
                      </a:r>
                    </a:p>
                  </a:txBody>
                  <a:tcPr marL="32155" marR="32155" marT="0" marB="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Whole class</a:t>
                      </a:r>
                    </a:p>
                  </a:txBody>
                  <a:tcPr marL="32150" marR="32150" marT="0" marB="0" anchor="ctr">
                    <a:solidFill>
                      <a:srgbClr val="D7F5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dirty="0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Students discuss the most important considerations when creating packaging for products. They then think about the net of the shape they want for their own packaging.  </a:t>
                      </a:r>
                      <a:endParaRPr sz="1100" dirty="0"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2150" marR="32150" marT="0" marB="0" anchor="ctr">
                    <a:solidFill>
                      <a:srgbClr val="D7F5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696870"/>
                  </a:ext>
                </a:extLst>
              </a:tr>
              <a:tr h="4201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u="none" strike="noStrike" cap="none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cs typeface="Arial"/>
                          <a:sym typeface="Arial"/>
                        </a:rPr>
                        <a:t>15+ mins</a:t>
                      </a:r>
                      <a:endParaRPr lang="en-GB" sz="1100" dirty="0">
                        <a:latin typeface="Century Gothic" panose="020B0502020202020204" pitchFamily="34" charset="0"/>
                      </a:endParaRPr>
                    </a:p>
                  </a:txBody>
                  <a:tcPr marL="91450" marR="91450" marT="45725" marB="45725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9. Now it’s your turn!</a:t>
                      </a:r>
                    </a:p>
                  </a:txBody>
                  <a:tcPr marL="32155" marR="32155" marT="0" marB="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Whole class</a:t>
                      </a:r>
                    </a:p>
                  </a:txBody>
                  <a:tcPr marL="32150" marR="32150" marT="0" marB="0" anchor="ctr">
                    <a:solidFill>
                      <a:srgbClr val="F2FC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dirty="0"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Students now design their own Easter egg packaging. Examples of the pilot group are shown alongside their success criteria.  </a:t>
                      </a:r>
                      <a:endParaRPr sz="1100" dirty="0"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2150" marR="32150" marT="0" marB="0" anchor="ctr">
                    <a:solidFill>
                      <a:srgbClr val="F2FC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110801"/>
                  </a:ext>
                </a:extLst>
              </a:tr>
            </a:tbl>
          </a:graphicData>
        </a:graphic>
      </p:graphicFrame>
      <p:pic>
        <p:nvPicPr>
          <p:cNvPr id="31" name="Google Shape;31;p2" descr="Teacher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59923" y="1110490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2" descr="Users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65014" y="1110490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33;p2" descr="Stopwatch 75%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75956" y="1110490"/>
            <a:ext cx="648000" cy="6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2" descr="Route (Two Pins With A Path)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637730" y="1110490"/>
            <a:ext cx="648000" cy="64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2"/>
          <p:cNvSpPr txBox="1"/>
          <p:nvPr/>
        </p:nvSpPr>
        <p:spPr>
          <a:xfrm>
            <a:off x="231515" y="150045"/>
            <a:ext cx="6734515" cy="9009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lang="en-GB" sz="2600" b="1" dirty="0">
                <a:latin typeface="Century Gothic" panose="020B0502020202020204" pitchFamily="34" charset="0"/>
                <a:ea typeface="Arial"/>
                <a:cs typeface="Arial"/>
                <a:sym typeface="Arial"/>
              </a:rPr>
              <a:t>Lesson Plan</a:t>
            </a:r>
            <a:endParaRPr sz="2600" dirty="0">
              <a:latin typeface="Century Gothic" panose="020B0502020202020204" pitchFamily="34" charset="0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lang="en-GB" sz="2600" dirty="0">
                <a:latin typeface="Century Gothic" panose="020B0502020202020204" pitchFamily="34" charset="0"/>
                <a:ea typeface="Arial"/>
                <a:cs typeface="Arial"/>
                <a:sym typeface="Arial"/>
              </a:rPr>
              <a:t>Lesson Duration: 30-45 minutes</a:t>
            </a:r>
            <a:endParaRPr sz="2600" dirty="0">
              <a:latin typeface="Century Gothic" panose="020B0502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FF76B1-14B3-DA01-4A85-95E79F58F6DE}"/>
              </a:ext>
            </a:extLst>
          </p:cNvPr>
          <p:cNvSpPr txBox="1"/>
          <p:nvPr/>
        </p:nvSpPr>
        <p:spPr>
          <a:xfrm>
            <a:off x="0" y="6640248"/>
            <a:ext cx="26985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©</a:t>
            </a:r>
            <a:r>
              <a:rPr lang="en-GB" sz="8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VotesforSchools</a:t>
            </a:r>
            <a:r>
              <a:rPr lang="en-GB" sz="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8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2023</a:t>
            </a:r>
          </a:p>
          <a:p>
            <a:endParaRPr lang="en-GB" sz="800" dirty="0">
              <a:latin typeface="Century Gothic" panose="020B0502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762ED22-54A8-4A11-AEDE-96D6D5A58311}"/>
              </a:ext>
            </a:extLst>
          </p:cNvPr>
          <p:cNvSpPr txBox="1"/>
          <p:nvPr/>
        </p:nvSpPr>
        <p:spPr>
          <a:xfrm>
            <a:off x="428342" y="751536"/>
            <a:ext cx="8287316" cy="575542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285750" indent="-285750">
              <a:buClr>
                <a:srgbClr val="262262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latin typeface="Century Gothic" panose="020B0502020202020204" pitchFamily="34" charset="0"/>
              </a:rPr>
              <a:t>The following lesson has been prepared for minimum teacher preparation time. Each slide has information and a discussion or activity for learners.</a:t>
            </a:r>
          </a:p>
          <a:p>
            <a:pPr marL="285750" indent="-285750">
              <a:buClr>
                <a:srgbClr val="262262"/>
              </a:buClr>
              <a:buFont typeface="Arial" panose="020B0604020202020204" pitchFamily="34" charset="0"/>
              <a:buChar char="•"/>
            </a:pPr>
            <a:endParaRPr lang="en-GB" sz="1600" dirty="0">
              <a:latin typeface="Century Gothic" panose="020B0502020202020204" pitchFamily="34" charset="0"/>
            </a:endParaRPr>
          </a:p>
          <a:p>
            <a:pPr marL="285750" indent="-285750">
              <a:buClr>
                <a:srgbClr val="262262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latin typeface="Century Gothic" panose="020B0502020202020204" pitchFamily="34" charset="0"/>
              </a:rPr>
              <a:t>Film clips are uploaded through </a:t>
            </a:r>
            <a:r>
              <a:rPr lang="en-GB" sz="1600" dirty="0" err="1">
                <a:latin typeface="Century Gothic" panose="020B0502020202020204" pitchFamily="34" charset="0"/>
              </a:rPr>
              <a:t>SafeShare</a:t>
            </a:r>
            <a:r>
              <a:rPr lang="en-GB" sz="1600" dirty="0">
                <a:latin typeface="Century Gothic" panose="020B0502020202020204" pitchFamily="34" charset="0"/>
              </a:rPr>
              <a:t> TV, meaning they can be played directly from the link on the slide without adverts or using YouTube. Timings are displayed in the box alongside the linked image.  </a:t>
            </a:r>
          </a:p>
          <a:p>
            <a:pPr marL="285750" indent="-285750">
              <a:buClr>
                <a:srgbClr val="262262"/>
              </a:buClr>
              <a:buFont typeface="Arial" panose="020B0604020202020204" pitchFamily="34" charset="0"/>
              <a:buChar char="•"/>
            </a:pPr>
            <a:endParaRPr lang="en-GB" sz="1600" dirty="0">
              <a:latin typeface="Century Gothic" panose="020B0502020202020204" pitchFamily="34" charset="0"/>
            </a:endParaRPr>
          </a:p>
          <a:p>
            <a:pPr marL="285750" indent="-285750">
              <a:buClr>
                <a:srgbClr val="262262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latin typeface="Century Gothic" panose="020B0502020202020204" pitchFamily="34" charset="0"/>
              </a:rPr>
              <a:t>Please view the lesson in “Slide Show” mode in PowerPoint. This is to ensure animations are displayed in the correct order, including any answers.</a:t>
            </a:r>
          </a:p>
          <a:p>
            <a:pPr marL="285750" indent="-285750">
              <a:buClr>
                <a:srgbClr val="262262"/>
              </a:buClr>
              <a:buFont typeface="Arial" panose="020B0604020202020204" pitchFamily="34" charset="0"/>
              <a:buChar char="•"/>
            </a:pPr>
            <a:endParaRPr lang="en-GB" sz="1600" dirty="0">
              <a:latin typeface="Century Gothic" panose="020B0502020202020204" pitchFamily="34" charset="0"/>
            </a:endParaRPr>
          </a:p>
          <a:p>
            <a:pPr marL="285750" indent="-285750">
              <a:buClr>
                <a:srgbClr val="262262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latin typeface="Century Gothic" panose="020B0502020202020204" pitchFamily="34" charset="0"/>
              </a:rPr>
              <a:t>All links and references are in the “Notes” section under the slide should you need any further information.</a:t>
            </a:r>
          </a:p>
          <a:p>
            <a:pPr marL="285750" indent="-285750">
              <a:buClr>
                <a:srgbClr val="262262"/>
              </a:buClr>
              <a:buFont typeface="Arial" panose="020B0604020202020204" pitchFamily="34" charset="0"/>
              <a:buChar char="•"/>
            </a:pPr>
            <a:endParaRPr lang="en-GB" sz="1600" dirty="0">
              <a:latin typeface="Century Gothic" panose="020B0502020202020204" pitchFamily="34" charset="0"/>
            </a:endParaRPr>
          </a:p>
          <a:p>
            <a:pPr marL="285750" indent="-285750">
              <a:buClr>
                <a:srgbClr val="262262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latin typeface="Century Gothic" panose="020B0502020202020204" pitchFamily="34" charset="0"/>
              </a:rPr>
              <a:t>At the end of the lesson, there are further help and support links if you would like to go further in a particular area or wish to find out more about opportunities in Oxfordshire or with the employer featured.  </a:t>
            </a:r>
          </a:p>
          <a:p>
            <a:pPr marL="285750" indent="-285750">
              <a:buClr>
                <a:srgbClr val="262262"/>
              </a:buClr>
              <a:buFont typeface="Arial" panose="020B0604020202020204" pitchFamily="34" charset="0"/>
              <a:buChar char="•"/>
            </a:pPr>
            <a:endParaRPr lang="en-GB" sz="1600" dirty="0">
              <a:latin typeface="Century Gothic" panose="020B0502020202020204" pitchFamily="34" charset="0"/>
            </a:endParaRPr>
          </a:p>
          <a:p>
            <a:pPr marL="285750" indent="-285750">
              <a:buClr>
                <a:srgbClr val="262262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latin typeface="Century Gothic" panose="020B0502020202020204" pitchFamily="34" charset="0"/>
              </a:rPr>
              <a:t>This lesson is one in a series, created through the pairing of an Oxfordshire school with an Oxfordshire employer. If you would like to find out more, contact the </a:t>
            </a:r>
            <a:r>
              <a:rPr lang="en-GB" sz="1600" dirty="0">
                <a:latin typeface="Century Gothic" panose="020B0502020202020204" pitchFamily="34" charset="0"/>
                <a:hlinkClick r:id="rId3"/>
              </a:rPr>
              <a:t>Oxfordshire Local Enterprise Partnership</a:t>
            </a:r>
            <a:r>
              <a:rPr lang="en-GB" sz="1600" dirty="0">
                <a:latin typeface="Century Gothic" panose="020B0502020202020204" pitchFamily="34" charset="0"/>
              </a:rPr>
              <a:t>.</a:t>
            </a:r>
          </a:p>
          <a:p>
            <a:pPr marL="285750" indent="-285750">
              <a:buClr>
                <a:srgbClr val="262262"/>
              </a:buClr>
              <a:buFont typeface="Arial" panose="020B0604020202020204" pitchFamily="34" charset="0"/>
              <a:buChar char="•"/>
            </a:pPr>
            <a:endParaRPr lang="en-GB" sz="1600" dirty="0">
              <a:latin typeface="Century Gothic" panose="020B0502020202020204" pitchFamily="34" charset="0"/>
            </a:endParaRPr>
          </a:p>
          <a:p>
            <a:pPr marL="285750" indent="-285750">
              <a:buClr>
                <a:srgbClr val="262262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latin typeface="Century Gothic" panose="020B0502020202020204" pitchFamily="34" charset="0"/>
              </a:rPr>
              <a:t>As this lesson has an emphasis on maths, specifically nets of shapes, it would best sit alongside a maths unit covering this content.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629C25-24C9-F158-2C3A-868292B59AF5}"/>
              </a:ext>
            </a:extLst>
          </p:cNvPr>
          <p:cNvSpPr txBox="1"/>
          <p:nvPr/>
        </p:nvSpPr>
        <p:spPr>
          <a:xfrm>
            <a:off x="0" y="6640248"/>
            <a:ext cx="26985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©</a:t>
            </a:r>
            <a:r>
              <a:rPr lang="en-GB" sz="8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VotesforSchools</a:t>
            </a:r>
            <a:r>
              <a:rPr lang="en-GB" sz="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8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2023</a:t>
            </a:r>
          </a:p>
          <a:p>
            <a:endParaRPr lang="en-GB" sz="800" dirty="0">
              <a:latin typeface="Century Gothic" panose="020B0502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Shape 114">
            <a:extLst>
              <a:ext uri="{FF2B5EF4-FFF2-40B4-BE49-F238E27FC236}">
                <a16:creationId xmlns:a16="http://schemas.microsoft.com/office/drawing/2014/main" id="{6144A787-DDEF-BFD9-193B-6B8BBB96BF72}"/>
              </a:ext>
            </a:extLst>
          </p:cNvPr>
          <p:cNvSpPr/>
          <p:nvPr/>
        </p:nvSpPr>
        <p:spPr>
          <a:xfrm>
            <a:off x="231515" y="196548"/>
            <a:ext cx="8001569" cy="5386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en-GB" sz="2400" b="1" dirty="0">
                <a:latin typeface="Century Gothic" panose="020B0502020202020204" pitchFamily="34" charset="0"/>
                <a:ea typeface="Helvetica Neue" panose="02000503000000020004" pitchFamily="2" charset="0"/>
                <a:cs typeface="Arial" panose="020B0604020202020204" pitchFamily="34" charset="0"/>
                <a:sym typeface="Lato"/>
              </a:rPr>
              <a:t>Using the resources</a:t>
            </a:r>
          </a:p>
        </p:txBody>
      </p:sp>
    </p:spTree>
    <p:extLst>
      <p:ext uri="{BB962C8B-B14F-4D97-AF65-F5344CB8AC3E}">
        <p14:creationId xmlns:p14="http://schemas.microsoft.com/office/powerpoint/2010/main" val="1058244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raphic 21" descr="Information outline">
            <a:extLst>
              <a:ext uri="{FF2B5EF4-FFF2-40B4-BE49-F238E27FC236}">
                <a16:creationId xmlns:a16="http://schemas.microsoft.com/office/drawing/2014/main" id="{313AE633-8C45-12FB-6951-84F8F9BBC7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43527" y="579663"/>
            <a:ext cx="6456947" cy="6456947"/>
          </a:xfrm>
          <a:prstGeom prst="rect">
            <a:avLst/>
          </a:prstGeom>
        </p:spPr>
      </p:pic>
      <p:sp>
        <p:nvSpPr>
          <p:cNvPr id="15" name="Shape 114">
            <a:extLst>
              <a:ext uri="{FF2B5EF4-FFF2-40B4-BE49-F238E27FC236}">
                <a16:creationId xmlns:a16="http://schemas.microsoft.com/office/drawing/2014/main" id="{B826E480-9D2D-4565-824B-87C1121E9D97}"/>
              </a:ext>
            </a:extLst>
          </p:cNvPr>
          <p:cNvSpPr/>
          <p:nvPr/>
        </p:nvSpPr>
        <p:spPr>
          <a:xfrm>
            <a:off x="780384" y="196548"/>
            <a:ext cx="8001569" cy="5386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en-GB" sz="2400" b="1" dirty="0">
                <a:latin typeface="Century Gothic" panose="020B0502020202020204" pitchFamily="34" charset="0"/>
                <a:ea typeface="Helvetica Neue" panose="02000503000000020004" pitchFamily="2" charset="0"/>
                <a:cs typeface="Arial" panose="020B0604020202020204" pitchFamily="34" charset="0"/>
                <a:sym typeface="Lato"/>
              </a:rPr>
              <a:t>Finding help &amp; information</a:t>
            </a:r>
          </a:p>
        </p:txBody>
      </p:sp>
      <p:pic>
        <p:nvPicPr>
          <p:cNvPr id="19" name="Picture 18" descr="Logo&#10;&#10;Description automatically generated">
            <a:extLst>
              <a:ext uri="{FF2B5EF4-FFF2-40B4-BE49-F238E27FC236}">
                <a16:creationId xmlns:a16="http://schemas.microsoft.com/office/drawing/2014/main" id="{3D2CAFAF-3058-4F21-96AE-CC7792036AB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95819" y="-138689"/>
            <a:ext cx="2556336" cy="1202097"/>
          </a:xfrm>
          <a:prstGeom prst="rect">
            <a:avLst/>
          </a:prstGeom>
        </p:spPr>
      </p:pic>
      <p:sp>
        <p:nvSpPr>
          <p:cNvPr id="21" name="Pentagon 20">
            <a:extLst>
              <a:ext uri="{FF2B5EF4-FFF2-40B4-BE49-F238E27FC236}">
                <a16:creationId xmlns:a16="http://schemas.microsoft.com/office/drawing/2014/main" id="{FADEB494-AAD6-4796-93DC-90C2AFCD4CC8}"/>
              </a:ext>
            </a:extLst>
          </p:cNvPr>
          <p:cNvSpPr/>
          <p:nvPr/>
        </p:nvSpPr>
        <p:spPr>
          <a:xfrm>
            <a:off x="-9800" y="199516"/>
            <a:ext cx="758663" cy="538608"/>
          </a:xfrm>
          <a:prstGeom prst="homePlate">
            <a:avLst/>
          </a:prstGeom>
          <a:solidFill>
            <a:srgbClr val="26226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>
              <a:solidFill>
                <a:schemeClr val="bg1"/>
              </a:solidFill>
              <a:latin typeface="Century Gothic" panose="020B0502020202020204" pitchFamily="34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pic>
        <p:nvPicPr>
          <p:cNvPr id="23" name="Graphic 22" descr="Badge Question Mark with solid fill">
            <a:extLst>
              <a:ext uri="{FF2B5EF4-FFF2-40B4-BE49-F238E27FC236}">
                <a16:creationId xmlns:a16="http://schemas.microsoft.com/office/drawing/2014/main" id="{3C5736E4-4053-4B53-B521-90790C751EF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193055"/>
            <a:ext cx="538608" cy="53860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AC19103-9CD8-1F82-E156-1C3B8A16D460}"/>
              </a:ext>
            </a:extLst>
          </p:cNvPr>
          <p:cNvSpPr txBox="1"/>
          <p:nvPr/>
        </p:nvSpPr>
        <p:spPr>
          <a:xfrm>
            <a:off x="0" y="6640248"/>
            <a:ext cx="26985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©VotesforSchools </a:t>
            </a:r>
            <a:r>
              <a:rPr lang="en-GB" sz="8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2023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36C3270-11AA-2D73-26D3-6A93AF65CD01}"/>
              </a:ext>
            </a:extLst>
          </p:cNvPr>
          <p:cNvSpPr/>
          <p:nvPr/>
        </p:nvSpPr>
        <p:spPr>
          <a:xfrm>
            <a:off x="378672" y="1164157"/>
            <a:ext cx="8386655" cy="802235"/>
          </a:xfrm>
          <a:prstGeom prst="roundRect">
            <a:avLst/>
          </a:prstGeom>
          <a:solidFill>
            <a:srgbClr val="B9DBF5"/>
          </a:solidFill>
          <a:ln w="28575">
            <a:solidFill>
              <a:srgbClr val="2622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Push Start Marketing</a:t>
            </a:r>
            <a:r>
              <a:rPr lang="en-GB" sz="1600" dirty="0">
                <a:solidFill>
                  <a:schemeClr val="tx1"/>
                </a:solidFill>
                <a:latin typeface="Century Gothic" panose="020B0502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, who you met at the </a:t>
            </a:r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beginning of the lesson</a:t>
            </a:r>
            <a:r>
              <a:rPr lang="en-GB" sz="1600" dirty="0">
                <a:solidFill>
                  <a:schemeClr val="tx1"/>
                </a:solidFill>
                <a:latin typeface="Century Gothic" panose="020B0502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, have links to their </a:t>
            </a:r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services</a:t>
            </a:r>
            <a:r>
              <a:rPr lang="en-GB" sz="1600" dirty="0">
                <a:solidFill>
                  <a:schemeClr val="tx1"/>
                </a:solidFill>
                <a:latin typeface="Century Gothic" panose="020B0502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 below.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57EFFA2-FC7E-731F-5AE8-9ACADE8AC3E5}"/>
              </a:ext>
            </a:extLst>
          </p:cNvPr>
          <p:cNvSpPr/>
          <p:nvPr/>
        </p:nvSpPr>
        <p:spPr>
          <a:xfrm>
            <a:off x="395298" y="3594596"/>
            <a:ext cx="8386655" cy="802235"/>
          </a:xfrm>
          <a:prstGeom prst="roundRect">
            <a:avLst/>
          </a:prstGeom>
          <a:solidFill>
            <a:srgbClr val="B9DBF5"/>
          </a:solidFill>
          <a:ln w="28575">
            <a:solidFill>
              <a:srgbClr val="2622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You can find out more about how to get into this kind of work at </a:t>
            </a:r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  <a:hlinkClick r:id="rId8"/>
              </a:rPr>
              <a:t>The National Careers Service</a:t>
            </a:r>
            <a:r>
              <a:rPr lang="en-GB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. Routes into this include:</a:t>
            </a:r>
          </a:p>
        </p:txBody>
      </p:sp>
      <p:sp>
        <p:nvSpPr>
          <p:cNvPr id="16" name="Rectangle: Rounded Corners 15">
            <a:hlinkClick r:id="rId9"/>
            <a:extLst>
              <a:ext uri="{FF2B5EF4-FFF2-40B4-BE49-F238E27FC236}">
                <a16:creationId xmlns:a16="http://schemas.microsoft.com/office/drawing/2014/main" id="{8B7A66C9-FC7B-43EE-D17B-D6283DE6052E}"/>
              </a:ext>
            </a:extLst>
          </p:cNvPr>
          <p:cNvSpPr/>
          <p:nvPr/>
        </p:nvSpPr>
        <p:spPr>
          <a:xfrm>
            <a:off x="369531" y="2323652"/>
            <a:ext cx="1751898" cy="913684"/>
          </a:xfrm>
          <a:prstGeom prst="roundRect">
            <a:avLst/>
          </a:prstGeom>
          <a:solidFill>
            <a:srgbClr val="B9DBF5"/>
          </a:solidFill>
          <a:ln w="28575">
            <a:solidFill>
              <a:srgbClr val="38BE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Consultancy</a:t>
            </a:r>
          </a:p>
        </p:txBody>
      </p:sp>
      <p:sp>
        <p:nvSpPr>
          <p:cNvPr id="17" name="Rectangle: Rounded Corners 16">
            <a:hlinkClick r:id="rId10"/>
            <a:extLst>
              <a:ext uri="{FF2B5EF4-FFF2-40B4-BE49-F238E27FC236}">
                <a16:creationId xmlns:a16="http://schemas.microsoft.com/office/drawing/2014/main" id="{D5FF211C-8208-D5E8-1CDE-6395418562F7}"/>
              </a:ext>
            </a:extLst>
          </p:cNvPr>
          <p:cNvSpPr/>
          <p:nvPr/>
        </p:nvSpPr>
        <p:spPr>
          <a:xfrm>
            <a:off x="2588261" y="2323652"/>
            <a:ext cx="1751898" cy="913684"/>
          </a:xfrm>
          <a:prstGeom prst="roundRect">
            <a:avLst/>
          </a:prstGeom>
          <a:solidFill>
            <a:srgbClr val="B9DBF5"/>
          </a:solidFill>
          <a:ln w="28575">
            <a:solidFill>
              <a:srgbClr val="38BE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Website &amp; </a:t>
            </a:r>
            <a:r>
              <a:rPr lang="en-GB" sz="16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webcopy</a:t>
            </a:r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Rectangle: Rounded Corners 17">
            <a:hlinkClick r:id="rId11"/>
            <a:extLst>
              <a:ext uri="{FF2B5EF4-FFF2-40B4-BE49-F238E27FC236}">
                <a16:creationId xmlns:a16="http://schemas.microsoft.com/office/drawing/2014/main" id="{F4A2C512-069C-1824-00C4-39C7E947CB35}"/>
              </a:ext>
            </a:extLst>
          </p:cNvPr>
          <p:cNvSpPr/>
          <p:nvPr/>
        </p:nvSpPr>
        <p:spPr>
          <a:xfrm>
            <a:off x="7011357" y="2323652"/>
            <a:ext cx="1751898" cy="913684"/>
          </a:xfrm>
          <a:prstGeom prst="roundRect">
            <a:avLst/>
          </a:prstGeom>
          <a:solidFill>
            <a:srgbClr val="B9DBF5"/>
          </a:solidFill>
          <a:ln w="28575">
            <a:solidFill>
              <a:srgbClr val="38BE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Retained services</a:t>
            </a:r>
          </a:p>
        </p:txBody>
      </p:sp>
      <p:sp>
        <p:nvSpPr>
          <p:cNvPr id="20" name="Rectangle: Rounded Corners 19">
            <a:hlinkClick r:id="rId12"/>
            <a:extLst>
              <a:ext uri="{FF2B5EF4-FFF2-40B4-BE49-F238E27FC236}">
                <a16:creationId xmlns:a16="http://schemas.microsoft.com/office/drawing/2014/main" id="{725C8281-EC59-6F28-A401-90E0EEAEBEE3}"/>
              </a:ext>
            </a:extLst>
          </p:cNvPr>
          <p:cNvSpPr/>
          <p:nvPr/>
        </p:nvSpPr>
        <p:spPr>
          <a:xfrm>
            <a:off x="4806991" y="2323652"/>
            <a:ext cx="1751898" cy="913684"/>
          </a:xfrm>
          <a:prstGeom prst="roundRect">
            <a:avLst/>
          </a:prstGeom>
          <a:solidFill>
            <a:srgbClr val="B9DBF5"/>
          </a:solidFill>
          <a:ln w="28575">
            <a:solidFill>
              <a:srgbClr val="38BE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Publications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33487768-ADDF-6D13-0816-D556E599C529}"/>
              </a:ext>
            </a:extLst>
          </p:cNvPr>
          <p:cNvSpPr/>
          <p:nvPr/>
        </p:nvSpPr>
        <p:spPr>
          <a:xfrm>
            <a:off x="378672" y="6025034"/>
            <a:ext cx="8401209" cy="494132"/>
          </a:xfrm>
          <a:prstGeom prst="roundRect">
            <a:avLst/>
          </a:prstGeom>
          <a:solidFill>
            <a:srgbClr val="262262"/>
          </a:solidFill>
          <a:ln w="28575">
            <a:solidFill>
              <a:srgbClr val="C2D2E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Head to the next slide to discover more about Find Your Future!</a:t>
            </a:r>
            <a:endParaRPr lang="en-GB" sz="1600" dirty="0">
              <a:solidFill>
                <a:schemeClr val="bg1"/>
              </a:solidFill>
              <a:latin typeface="Century Gothic" panose="020B0502020202020204" pitchFamily="34" charset="0"/>
              <a:ea typeface="Helvetica Neue" panose="02000503000000020004" pitchFamily="2" charset="0"/>
              <a:cs typeface="Arial" panose="020B0604020202020204" pitchFamily="34" charset="0"/>
            </a:endParaRP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61E81A79-FACF-683A-19E7-37DACD2A5F62}"/>
              </a:ext>
            </a:extLst>
          </p:cNvPr>
          <p:cNvGrpSpPr/>
          <p:nvPr/>
        </p:nvGrpSpPr>
        <p:grpSpPr>
          <a:xfrm>
            <a:off x="6691881" y="4753481"/>
            <a:ext cx="2088000" cy="914400"/>
            <a:chOff x="6691881" y="4753481"/>
            <a:chExt cx="2088000" cy="914400"/>
          </a:xfrm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74CC370F-CF9D-D3B4-C6AC-8CEFDDB71D8C}"/>
                </a:ext>
              </a:extLst>
            </p:cNvPr>
            <p:cNvSpPr/>
            <p:nvPr/>
          </p:nvSpPr>
          <p:spPr>
            <a:xfrm>
              <a:off x="6691881" y="4754091"/>
              <a:ext cx="2088000" cy="913684"/>
            </a:xfrm>
            <a:prstGeom prst="roundRect">
              <a:avLst/>
            </a:prstGeom>
            <a:solidFill>
              <a:srgbClr val="B9DBF5"/>
            </a:solidFill>
            <a:ln w="28575">
              <a:solidFill>
                <a:srgbClr val="38BE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Working towards </a:t>
              </a:r>
              <a:r>
                <a:rPr lang="en-GB" sz="16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this role</a:t>
              </a:r>
            </a:p>
          </p:txBody>
        </p:sp>
        <p:pic>
          <p:nvPicPr>
            <p:cNvPr id="27" name="Graphic 26" descr="Route (Two Pins With A Path) outline">
              <a:extLst>
                <a:ext uri="{FF2B5EF4-FFF2-40B4-BE49-F238E27FC236}">
                  <a16:creationId xmlns:a16="http://schemas.microsoft.com/office/drawing/2014/main" id="{9FB21F40-4DBB-25C9-F01A-E72B99EA2CAE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7343273" y="4753481"/>
              <a:ext cx="914400" cy="914400"/>
            </a:xfrm>
            <a:prstGeom prst="rect">
              <a:avLst/>
            </a:prstGeom>
          </p:spPr>
        </p:pic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8E0AC2AA-624F-91A4-235F-0F2ABD63C753}"/>
              </a:ext>
            </a:extLst>
          </p:cNvPr>
          <p:cNvGrpSpPr/>
          <p:nvPr/>
        </p:nvGrpSpPr>
        <p:grpSpPr>
          <a:xfrm>
            <a:off x="3541327" y="4753481"/>
            <a:ext cx="2088000" cy="914400"/>
            <a:chOff x="3541327" y="4753481"/>
            <a:chExt cx="2088000" cy="914400"/>
          </a:xfrm>
        </p:grpSpPr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8AF2EB14-0C99-4E2B-94BA-B5F49E309333}"/>
                </a:ext>
              </a:extLst>
            </p:cNvPr>
            <p:cNvSpPr/>
            <p:nvPr/>
          </p:nvSpPr>
          <p:spPr>
            <a:xfrm>
              <a:off x="3541327" y="4754091"/>
              <a:ext cx="2088000" cy="913684"/>
            </a:xfrm>
            <a:prstGeom prst="roundRect">
              <a:avLst/>
            </a:prstGeom>
            <a:solidFill>
              <a:srgbClr val="B9DBF5"/>
            </a:solidFill>
            <a:ln w="28575">
              <a:solidFill>
                <a:srgbClr val="38BE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An </a:t>
              </a:r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apprenticeship</a:t>
              </a:r>
            </a:p>
          </p:txBody>
        </p:sp>
        <p:pic>
          <p:nvPicPr>
            <p:cNvPr id="29" name="Graphic 28" descr="Building Brick Wall outline">
              <a:extLst>
                <a:ext uri="{FF2B5EF4-FFF2-40B4-BE49-F238E27FC236}">
                  <a16:creationId xmlns:a16="http://schemas.microsoft.com/office/drawing/2014/main" id="{AF1C6ED1-5DF4-7567-346B-A82D32F8D07C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4114799" y="4753481"/>
              <a:ext cx="914400" cy="914400"/>
            </a:xfrm>
            <a:prstGeom prst="rect">
              <a:avLst/>
            </a:prstGeom>
          </p:spPr>
        </p:pic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50045783-1B94-F46D-4DF0-5671E76AE895}"/>
              </a:ext>
            </a:extLst>
          </p:cNvPr>
          <p:cNvGrpSpPr/>
          <p:nvPr/>
        </p:nvGrpSpPr>
        <p:grpSpPr>
          <a:xfrm>
            <a:off x="378674" y="4753481"/>
            <a:ext cx="2088000" cy="914400"/>
            <a:chOff x="378674" y="4753481"/>
            <a:chExt cx="2088000" cy="914400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0759B06F-9B7F-0980-CFD0-ACD220B637CA}"/>
                </a:ext>
              </a:extLst>
            </p:cNvPr>
            <p:cNvSpPr/>
            <p:nvPr/>
          </p:nvSpPr>
          <p:spPr>
            <a:xfrm>
              <a:off x="378674" y="4754091"/>
              <a:ext cx="2088000" cy="913684"/>
            </a:xfrm>
            <a:prstGeom prst="roundRect">
              <a:avLst/>
            </a:prstGeom>
            <a:solidFill>
              <a:srgbClr val="B9DBF5"/>
            </a:solidFill>
            <a:ln w="28575">
              <a:solidFill>
                <a:srgbClr val="38BEA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A </a:t>
              </a:r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university</a:t>
              </a:r>
              <a:r>
                <a:rPr lang="en-GB" sz="16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 course</a:t>
              </a:r>
            </a:p>
          </p:txBody>
        </p:sp>
        <p:pic>
          <p:nvPicPr>
            <p:cNvPr id="31" name="Graphic 30" descr="Diploma roll outline">
              <a:extLst>
                <a:ext uri="{FF2B5EF4-FFF2-40B4-BE49-F238E27FC236}">
                  <a16:creationId xmlns:a16="http://schemas.microsoft.com/office/drawing/2014/main" id="{33EB7EF3-1739-9ACC-5C22-BDD58797C515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886326" y="4753481"/>
              <a:ext cx="914400" cy="914400"/>
            </a:xfrm>
            <a:prstGeom prst="rect">
              <a:avLst/>
            </a:prstGeom>
          </p:spPr>
        </p:pic>
      </p:grpSp>
      <p:pic>
        <p:nvPicPr>
          <p:cNvPr id="33" name="Graphic 32" descr="Meeting outline">
            <a:extLst>
              <a:ext uri="{FF2B5EF4-FFF2-40B4-BE49-F238E27FC236}">
                <a16:creationId xmlns:a16="http://schemas.microsoft.com/office/drawing/2014/main" id="{4E04973C-F27D-E083-2275-977D5FFD42BB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776255" y="2314060"/>
            <a:ext cx="914400" cy="914400"/>
          </a:xfrm>
          <a:prstGeom prst="rect">
            <a:avLst/>
          </a:prstGeom>
        </p:spPr>
      </p:pic>
      <p:pic>
        <p:nvPicPr>
          <p:cNvPr id="35" name="Graphic 34" descr="Server outline">
            <a:extLst>
              <a:ext uri="{FF2B5EF4-FFF2-40B4-BE49-F238E27FC236}">
                <a16:creationId xmlns:a16="http://schemas.microsoft.com/office/drawing/2014/main" id="{C8ED7E37-F505-2213-C683-8EEB6050B7ED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7430106" y="2314060"/>
            <a:ext cx="914400" cy="914400"/>
          </a:xfrm>
          <a:prstGeom prst="rect">
            <a:avLst/>
          </a:prstGeom>
        </p:spPr>
      </p:pic>
      <p:pic>
        <p:nvPicPr>
          <p:cNvPr id="37" name="Graphic 36" descr="Quill outline">
            <a:extLst>
              <a:ext uri="{FF2B5EF4-FFF2-40B4-BE49-F238E27FC236}">
                <a16:creationId xmlns:a16="http://schemas.microsoft.com/office/drawing/2014/main" id="{66A45CBD-612E-FBD6-E450-04A0DE0F8302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5212155" y="2314060"/>
            <a:ext cx="914400" cy="914400"/>
          </a:xfrm>
          <a:prstGeom prst="rect">
            <a:avLst/>
          </a:prstGeom>
        </p:spPr>
      </p:pic>
      <p:pic>
        <p:nvPicPr>
          <p:cNvPr id="39" name="Graphic 38" descr="Internet outline">
            <a:extLst>
              <a:ext uri="{FF2B5EF4-FFF2-40B4-BE49-F238E27FC236}">
                <a16:creationId xmlns:a16="http://schemas.microsoft.com/office/drawing/2014/main" id="{BF611D16-6C19-11D1-54E6-0BA6E8155416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2994205" y="231406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550016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raphic 24" descr="Information outline">
            <a:extLst>
              <a:ext uri="{FF2B5EF4-FFF2-40B4-BE49-F238E27FC236}">
                <a16:creationId xmlns:a16="http://schemas.microsoft.com/office/drawing/2014/main" id="{2CB4AE51-CB6A-798D-4491-76043D8D70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43527" y="579663"/>
            <a:ext cx="6456947" cy="6456947"/>
          </a:xfrm>
          <a:prstGeom prst="rect">
            <a:avLst/>
          </a:prstGeom>
        </p:spPr>
      </p:pic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D1DFB5EB-95A0-4A61-B600-2CA507C795C7}"/>
              </a:ext>
            </a:extLst>
          </p:cNvPr>
          <p:cNvSpPr/>
          <p:nvPr/>
        </p:nvSpPr>
        <p:spPr>
          <a:xfrm>
            <a:off x="479503" y="1184609"/>
            <a:ext cx="3735658" cy="1583714"/>
          </a:xfrm>
          <a:prstGeom prst="roundRect">
            <a:avLst/>
          </a:prstGeom>
          <a:solidFill>
            <a:srgbClr val="B9DBF5"/>
          </a:solidFill>
          <a:ln w="28575">
            <a:solidFill>
              <a:srgbClr val="38BE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Century Gothic" panose="020B0502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Oxfordshire's new </a:t>
            </a:r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careers platform</a:t>
            </a:r>
            <a:r>
              <a:rPr lang="en-GB" sz="1600" dirty="0">
                <a:solidFill>
                  <a:schemeClr val="tx1"/>
                </a:solidFill>
                <a:latin typeface="Century Gothic" panose="020B0502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, </a:t>
            </a:r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  <a:ea typeface="Helvetica Neue" panose="02000503000000020004" pitchFamily="2" charset="0"/>
                <a:cs typeface="Arial" panose="020B0604020202020204" pitchFamily="34" charset="0"/>
                <a:hlinkClick r:id="rId5"/>
              </a:rPr>
              <a:t>Find Your Future</a:t>
            </a:r>
            <a:r>
              <a:rPr lang="en-GB" sz="1600" dirty="0">
                <a:solidFill>
                  <a:schemeClr val="tx1"/>
                </a:solidFill>
                <a:latin typeface="Century Gothic" panose="020B0502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, is the </a:t>
            </a:r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next step </a:t>
            </a:r>
            <a:r>
              <a:rPr lang="en-GB" sz="1600" dirty="0">
                <a:solidFill>
                  <a:schemeClr val="tx1"/>
                </a:solidFill>
                <a:latin typeface="Century Gothic" panose="020B0502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for you to find out more and </a:t>
            </a:r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plan your future </a:t>
            </a:r>
            <a:r>
              <a:rPr lang="en-GB" sz="1600" dirty="0">
                <a:solidFill>
                  <a:schemeClr val="tx1"/>
                </a:solidFill>
                <a:latin typeface="Century Gothic" panose="020B0502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here in Oxfordshire.   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10BA375E-3337-430B-8A9C-E44B2E9726A8}"/>
              </a:ext>
            </a:extLst>
          </p:cNvPr>
          <p:cNvSpPr/>
          <p:nvPr/>
        </p:nvSpPr>
        <p:spPr>
          <a:xfrm>
            <a:off x="5330284" y="4760039"/>
            <a:ext cx="3334214" cy="1793186"/>
          </a:xfrm>
          <a:prstGeom prst="roundRect">
            <a:avLst/>
          </a:prstGeom>
          <a:solidFill>
            <a:srgbClr val="B9DBF5"/>
          </a:solidFill>
          <a:ln w="28575">
            <a:solidFill>
              <a:srgbClr val="2622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There is a guide on </a:t>
            </a:r>
            <a:r>
              <a:rPr lang="en-GB" sz="16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  <a:hlinkClick r:id="rId6"/>
              </a:rPr>
              <a:t>Find Your Future</a:t>
            </a:r>
            <a:r>
              <a:rPr lang="en-GB" sz="16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for students and parents to explore </a:t>
            </a:r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Your Fabulous Future in Oxfordshire. </a:t>
            </a:r>
            <a:r>
              <a:rPr lang="en-GB" sz="16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Take time to </a:t>
            </a:r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get excited </a:t>
            </a:r>
            <a:r>
              <a:rPr lang="en-GB" sz="16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and</a:t>
            </a:r>
            <a:r>
              <a:rPr lang="en-GB" sz="1600" b="1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make plans!</a:t>
            </a:r>
          </a:p>
        </p:txBody>
      </p:sp>
      <p:sp>
        <p:nvSpPr>
          <p:cNvPr id="15" name="Shape 114">
            <a:extLst>
              <a:ext uri="{FF2B5EF4-FFF2-40B4-BE49-F238E27FC236}">
                <a16:creationId xmlns:a16="http://schemas.microsoft.com/office/drawing/2014/main" id="{B826E480-9D2D-4565-824B-87C1121E9D97}"/>
              </a:ext>
            </a:extLst>
          </p:cNvPr>
          <p:cNvSpPr/>
          <p:nvPr/>
        </p:nvSpPr>
        <p:spPr>
          <a:xfrm>
            <a:off x="780384" y="196548"/>
            <a:ext cx="8001569" cy="5386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en-GB" sz="2400" b="1" dirty="0">
                <a:latin typeface="Century Gothic" panose="020B0502020202020204" pitchFamily="34" charset="0"/>
                <a:ea typeface="Helvetica Neue" panose="02000503000000020004" pitchFamily="2" charset="0"/>
                <a:cs typeface="Arial" panose="020B0604020202020204" pitchFamily="34" charset="0"/>
                <a:sym typeface="Lato"/>
              </a:rPr>
              <a:t>Finding help &amp; information</a:t>
            </a:r>
          </a:p>
        </p:txBody>
      </p:sp>
      <p:pic>
        <p:nvPicPr>
          <p:cNvPr id="19" name="Picture 18" descr="Logo&#10;&#10;Description automatically generated">
            <a:extLst>
              <a:ext uri="{FF2B5EF4-FFF2-40B4-BE49-F238E27FC236}">
                <a16:creationId xmlns:a16="http://schemas.microsoft.com/office/drawing/2014/main" id="{3D2CAFAF-3058-4F21-96AE-CC7792036AB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95819" y="-138689"/>
            <a:ext cx="2556336" cy="1202097"/>
          </a:xfrm>
          <a:prstGeom prst="rect">
            <a:avLst/>
          </a:prstGeom>
        </p:spPr>
      </p:pic>
      <p:sp>
        <p:nvSpPr>
          <p:cNvPr id="21" name="Pentagon 20">
            <a:extLst>
              <a:ext uri="{FF2B5EF4-FFF2-40B4-BE49-F238E27FC236}">
                <a16:creationId xmlns:a16="http://schemas.microsoft.com/office/drawing/2014/main" id="{FADEB494-AAD6-4796-93DC-90C2AFCD4CC8}"/>
              </a:ext>
            </a:extLst>
          </p:cNvPr>
          <p:cNvSpPr/>
          <p:nvPr/>
        </p:nvSpPr>
        <p:spPr>
          <a:xfrm>
            <a:off x="-9800" y="199516"/>
            <a:ext cx="758663" cy="538608"/>
          </a:xfrm>
          <a:prstGeom prst="homePlate">
            <a:avLst/>
          </a:prstGeom>
          <a:solidFill>
            <a:srgbClr val="26226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>
              <a:solidFill>
                <a:schemeClr val="bg1"/>
              </a:solidFill>
              <a:latin typeface="Century Gothic" panose="020B0502020202020204" pitchFamily="34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pic>
        <p:nvPicPr>
          <p:cNvPr id="23" name="Graphic 22" descr="Badge Question Mark with solid fill">
            <a:extLst>
              <a:ext uri="{FF2B5EF4-FFF2-40B4-BE49-F238E27FC236}">
                <a16:creationId xmlns:a16="http://schemas.microsoft.com/office/drawing/2014/main" id="{3C5736E4-4053-4B53-B521-90790C751EF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0" y="193055"/>
            <a:ext cx="538608" cy="538608"/>
          </a:xfrm>
          <a:prstGeom prst="rect">
            <a:avLst/>
          </a:prstGeom>
        </p:spPr>
      </p:pic>
      <p:pic>
        <p:nvPicPr>
          <p:cNvPr id="7" name="Picture 6">
            <a:hlinkClick r:id="rId6"/>
            <a:extLst>
              <a:ext uri="{FF2B5EF4-FFF2-40B4-BE49-F238E27FC236}">
                <a16:creationId xmlns:a16="http://schemas.microsoft.com/office/drawing/2014/main" id="{70AD0AFD-2C89-478F-8CE0-2A5D3AC0727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9503" y="3250390"/>
            <a:ext cx="4566367" cy="330283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Picture 8">
            <a:hlinkClick r:id="rId5"/>
            <a:extLst>
              <a:ext uri="{FF2B5EF4-FFF2-40B4-BE49-F238E27FC236}">
                <a16:creationId xmlns:a16="http://schemas.microsoft.com/office/drawing/2014/main" id="{2B21D9E2-AA8A-472C-A3FB-4717C145073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56623" y="1047974"/>
            <a:ext cx="4107874" cy="185698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C9F464E1-6A0E-3659-74CD-3C0AFE161D24}"/>
              </a:ext>
            </a:extLst>
          </p:cNvPr>
          <p:cNvGrpSpPr/>
          <p:nvPr/>
        </p:nvGrpSpPr>
        <p:grpSpPr>
          <a:xfrm>
            <a:off x="5330284" y="3429000"/>
            <a:ext cx="3334214" cy="1083577"/>
            <a:chOff x="5452945" y="3588783"/>
            <a:chExt cx="3049801" cy="1083577"/>
          </a:xfrm>
          <a:solidFill>
            <a:srgbClr val="F2C704"/>
          </a:solidFill>
        </p:grpSpPr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C0660AFD-474C-432E-BE96-AAE992816169}"/>
                </a:ext>
              </a:extLst>
            </p:cNvPr>
            <p:cNvSpPr/>
            <p:nvPr/>
          </p:nvSpPr>
          <p:spPr>
            <a:xfrm>
              <a:off x="5452945" y="3588783"/>
              <a:ext cx="3049801" cy="1083577"/>
            </a:xfrm>
            <a:prstGeom prst="roundRect">
              <a:avLst/>
            </a:prstGeom>
            <a:grpFill/>
            <a:ln w="28575">
              <a:solidFill>
                <a:srgbClr val="38BEAB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Navigate your way around the platform by clicking on        	Find Your Future.</a:t>
              </a:r>
            </a:p>
          </p:txBody>
        </p:sp>
        <p:pic>
          <p:nvPicPr>
            <p:cNvPr id="12" name="Graphic 11" descr="Magnifying glass with solid fill">
              <a:extLst>
                <a:ext uri="{FF2B5EF4-FFF2-40B4-BE49-F238E27FC236}">
                  <a16:creationId xmlns:a16="http://schemas.microsoft.com/office/drawing/2014/main" id="{29480CE8-3196-43D6-A8F2-E2E014D978F8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6099052" y="4213826"/>
              <a:ext cx="337226" cy="337226"/>
            </a:xfrm>
            <a:prstGeom prst="rect">
              <a:avLst/>
            </a:prstGeom>
          </p:spPr>
        </p:pic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4B888D2C-B18B-5D09-6499-45B58DB2D062}"/>
              </a:ext>
            </a:extLst>
          </p:cNvPr>
          <p:cNvSpPr txBox="1"/>
          <p:nvPr/>
        </p:nvSpPr>
        <p:spPr>
          <a:xfrm>
            <a:off x="0" y="6640248"/>
            <a:ext cx="26985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©</a:t>
            </a:r>
            <a:r>
              <a:rPr lang="en-GB" sz="8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VotesforSchools</a:t>
            </a:r>
            <a:r>
              <a:rPr lang="en-GB" sz="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8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267223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7834</TotalTime>
  <Words>809</Words>
  <Application>Microsoft Office PowerPoint</Application>
  <PresentationFormat>On-screen Show (4:3)</PresentationFormat>
  <Paragraphs>100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inherit</vt:lpstr>
      <vt:lpstr>Office Theme</vt:lpstr>
      <vt:lpstr>Finding Their Future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Jude Hadfield</dc:creator>
  <cp:lastModifiedBy>Lara</cp:lastModifiedBy>
  <cp:revision>65</cp:revision>
  <dcterms:created xsi:type="dcterms:W3CDTF">2021-01-18T09:44:21Z</dcterms:created>
  <dcterms:modified xsi:type="dcterms:W3CDTF">2023-01-30T14:21:54Z</dcterms:modified>
</cp:coreProperties>
</file>