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7" r:id="rId2"/>
    <p:sldId id="346" r:id="rId3"/>
    <p:sldId id="347" r:id="rId4"/>
    <p:sldId id="348" r:id="rId5"/>
    <p:sldId id="34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CFA"/>
    <a:srgbClr val="D7F5EF"/>
    <a:srgbClr val="F2C704"/>
    <a:srgbClr val="FDE891"/>
    <a:srgbClr val="8EC0D6"/>
    <a:srgbClr val="262262"/>
    <a:srgbClr val="47BEB3"/>
    <a:srgbClr val="C2D2EC"/>
    <a:srgbClr val="B6DAF2"/>
    <a:srgbClr val="38BE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84799" autoAdjust="0"/>
  </p:normalViewPr>
  <p:slideViewPr>
    <p:cSldViewPr snapToGrid="0">
      <p:cViewPr varScale="1">
        <p:scale>
          <a:sx n="69" d="100"/>
          <a:sy n="69" d="100"/>
        </p:scale>
        <p:origin x="17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37E32-F93B-4BB2-8776-7FC0F5CFD7A1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81B7C-BC5E-4E16-B045-EB0A45CAA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43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" name="Google Shape;2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" name="Google Shape;2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5470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E8983-6ADB-074C-82EC-D9C11D0FB6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86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Images</a:t>
            </a:r>
          </a:p>
          <a:p>
            <a:r>
              <a:rPr lang="en-GB" b="0" dirty="0"/>
              <a:t>1) https://www.oxfordshirelep.com/findyourfuture</a:t>
            </a:r>
          </a:p>
          <a:p>
            <a:endParaRPr lang="en-GB" b="1" dirty="0"/>
          </a:p>
          <a:p>
            <a:r>
              <a:rPr lang="en-GB" b="1" dirty="0"/>
              <a:t>References</a:t>
            </a:r>
          </a:p>
          <a:p>
            <a:pPr marL="228600" indent="-228600">
              <a:buAutoNum type="arabicParenR"/>
            </a:pPr>
            <a:r>
              <a:rPr lang="en-GB" b="0" dirty="0"/>
              <a:t>https://www.ralspace.stfc.ac.uk/Pages/Careers.aspx</a:t>
            </a:r>
          </a:p>
          <a:p>
            <a:pPr marL="228600" indent="-228600">
              <a:buAutoNum type="arabicParenR"/>
            </a:pPr>
            <a:r>
              <a:rPr lang="en-GB" b="0" dirty="0"/>
              <a:t>https://www.ralspace.stfc.ac.uk/Pages/Career-Profiles-.aspx</a:t>
            </a:r>
          </a:p>
          <a:p>
            <a:pPr marL="228600" indent="-228600">
              <a:buAutoNum type="arabicParenR"/>
            </a:pPr>
            <a:endParaRPr lang="en-GB" b="0" dirty="0"/>
          </a:p>
          <a:p>
            <a:pPr marL="228600" indent="-228600">
              <a:buAutoNum type="arabicParenR"/>
            </a:pPr>
            <a:endParaRPr lang="en-GB" b="0" dirty="0"/>
          </a:p>
          <a:p>
            <a:pPr marL="228600" indent="-228600">
              <a:buAutoNum type="arabicParenR"/>
            </a:pPr>
            <a:endParaRPr lang="en-GB" b="0" dirty="0"/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81B7C-BC5E-4E16-B045-EB0A45CAAF6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871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Images</a:t>
            </a:r>
            <a:endParaRPr lang="en-GB" b="0" dirty="0"/>
          </a:p>
          <a:p>
            <a:pPr marL="228600" indent="-228600">
              <a:buAutoNum type="arabicParenR"/>
            </a:pPr>
            <a:r>
              <a:rPr lang="en-GB" b="0" dirty="0"/>
              <a:t>https://www.oxfordshirelep.com/findyourfuture</a:t>
            </a:r>
          </a:p>
          <a:p>
            <a:endParaRPr lang="en-GB" b="1" dirty="0"/>
          </a:p>
          <a:p>
            <a:r>
              <a:rPr lang="en-GB" b="1" dirty="0"/>
              <a:t>References </a:t>
            </a:r>
          </a:p>
          <a:p>
            <a:pPr marL="228600" indent="-228600">
              <a:buAutoNum type="arabicParenR"/>
            </a:pPr>
            <a:r>
              <a:rPr lang="en-GB" b="0" dirty="0"/>
              <a:t>https://www.oxfordshirelep.com/findyourfuture</a:t>
            </a:r>
          </a:p>
          <a:p>
            <a:pPr marL="228600" indent="-228600">
              <a:buAutoNum type="arabicParenR"/>
            </a:pPr>
            <a:r>
              <a:rPr lang="en-GB" b="0" dirty="0"/>
              <a:t>https://www.oxfordshirelep.com/sites/default/files/uploads/FindYourFutureParentsGuide.pdf</a:t>
            </a:r>
          </a:p>
          <a:p>
            <a:pPr marL="228600" indent="-228600">
              <a:buAutoNum type="arabicParenR"/>
            </a:pPr>
            <a:endParaRPr lang="en-GB" b="0" dirty="0"/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81B7C-BC5E-4E16-B045-EB0A45CAAF6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33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5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E37B4-C914-4A0A-8672-17E7229AD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640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8274-0ADB-BF4D-B139-79D1AA726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205386"/>
            <a:ext cx="8172450" cy="13255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5E091-208E-974F-B374-EB2FF4E06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2817342"/>
            <a:ext cx="8172450" cy="33596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4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8BEAB">
                <a:alpha val="50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Oxlep</a:t>
            </a:r>
            <a:r>
              <a:rPr lang="en-US" dirty="0"/>
              <a:t> career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19944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xfordshirelep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alspace.stfc.ac.uk/Pages/Career-Profiles-.aspx" TargetMode="External"/><Relationship Id="rId3" Type="http://schemas.openxmlformats.org/officeDocument/2006/relationships/image" Target="../media/image9.png"/><Relationship Id="rId7" Type="http://schemas.openxmlformats.org/officeDocument/2006/relationships/image" Target="../media/image13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sv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0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xfordshirelep.com/sites/default/files/uploads/FindYourFutureParentsGuide.pdf" TargetMode="External"/><Relationship Id="rId11" Type="http://schemas.openxmlformats.org/officeDocument/2006/relationships/image" Target="../media/image18.jpeg"/><Relationship Id="rId5" Type="http://schemas.openxmlformats.org/officeDocument/2006/relationships/hyperlink" Target="https://www.oxfordshirelep.com/findyourfuture" TargetMode="External"/><Relationship Id="rId10" Type="http://schemas.openxmlformats.org/officeDocument/2006/relationships/image" Target="../media/image17.png"/><Relationship Id="rId4" Type="http://schemas.openxmlformats.org/officeDocument/2006/relationships/image" Target="../media/image10.svg"/><Relationship Id="rId9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5950-7C2C-44B2-953E-4B0AFE1C3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52" y="2801547"/>
            <a:ext cx="7954296" cy="1063408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Finding Their Future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B4DB1CB0-0F1A-473E-9669-A5F6938A8A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4658" y="0"/>
            <a:ext cx="3932421" cy="1849190"/>
          </a:xfrm>
          <a:prstGeom prst="rect">
            <a:avLst/>
          </a:prstGeom>
        </p:spPr>
      </p:pic>
      <p:pic>
        <p:nvPicPr>
          <p:cNvPr id="6" name="Picture 5" descr="Qr code&#10;&#10;Description automatically generated with low confidence">
            <a:extLst>
              <a:ext uri="{FF2B5EF4-FFF2-40B4-BE49-F238E27FC236}">
                <a16:creationId xmlns:a16="http://schemas.microsoft.com/office/drawing/2014/main" id="{312A97FA-7AF5-4E61-AE93-C4AB5CE1EE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3827" y="5367377"/>
            <a:ext cx="2534085" cy="1027811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7D7AFF9-661A-425C-9026-4D80A2733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088" y="5123124"/>
            <a:ext cx="1516318" cy="1516318"/>
          </a:xfrm>
          <a:prstGeom prst="ellipse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0BA2C01-D5EB-4CB0-856F-6D99861C9305}"/>
              </a:ext>
            </a:extLst>
          </p:cNvPr>
          <p:cNvSpPr txBox="1">
            <a:spLocks/>
          </p:cNvSpPr>
          <p:nvPr/>
        </p:nvSpPr>
        <p:spPr>
          <a:xfrm>
            <a:off x="594852" y="3821290"/>
            <a:ext cx="7954296" cy="529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i="1" dirty="0">
                <a:latin typeface="Century Gothic" panose="020B0502020202020204" pitchFamily="34" charset="0"/>
                <a:cs typeface="Arial" panose="020B0604020202020204" pitchFamily="34" charset="0"/>
              </a:rPr>
              <a:t>In association with </a:t>
            </a:r>
            <a:r>
              <a:rPr lang="en-GB" sz="2000" i="1" dirty="0" err="1">
                <a:latin typeface="Century Gothic" panose="020B0502020202020204" pitchFamily="34" charset="0"/>
                <a:cs typeface="Arial" panose="020B0604020202020204" pitchFamily="34" charset="0"/>
              </a:rPr>
              <a:t>VotesforSchools</a:t>
            </a:r>
            <a:r>
              <a:rPr lang="en-GB" sz="2000" i="1" dirty="0">
                <a:latin typeface="Century Gothic" panose="020B0502020202020204" pitchFamily="34" charset="0"/>
                <a:cs typeface="Arial" panose="020B0604020202020204" pitchFamily="34" charset="0"/>
              </a:rPr>
              <a:t>  </a:t>
            </a:r>
            <a:endParaRPr lang="en-GB" i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B42D98-65DD-4328-889F-D28BF9EEF5A8}"/>
              </a:ext>
            </a:extLst>
          </p:cNvPr>
          <p:cNvSpPr txBox="1"/>
          <p:nvPr/>
        </p:nvSpPr>
        <p:spPr>
          <a:xfrm>
            <a:off x="0" y="6640248"/>
            <a:ext cx="2698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</a:t>
            </a:r>
            <a:r>
              <a:rPr lang="en-GB" sz="8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VotesforSchools</a:t>
            </a:r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8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</a:t>
            </a:r>
          </a:p>
          <a:p>
            <a:endParaRPr lang="en-GB" sz="800" dirty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22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2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95819" y="-138689"/>
            <a:ext cx="2556336" cy="120209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6FF76B1-14B3-DA01-4A85-95E79F58F6DE}"/>
              </a:ext>
            </a:extLst>
          </p:cNvPr>
          <p:cNvSpPr txBox="1"/>
          <p:nvPr/>
        </p:nvSpPr>
        <p:spPr>
          <a:xfrm>
            <a:off x="0" y="6640248"/>
            <a:ext cx="2698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</a:t>
            </a:r>
            <a:r>
              <a:rPr lang="en-GB" sz="8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VotesforSchools</a:t>
            </a:r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8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</a:t>
            </a:r>
          </a:p>
          <a:p>
            <a:endParaRPr lang="en-GB" sz="800" dirty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oogle Shape;30;p2">
            <a:extLst>
              <a:ext uri="{FF2B5EF4-FFF2-40B4-BE49-F238E27FC236}">
                <a16:creationId xmlns:a16="http://schemas.microsoft.com/office/drawing/2014/main" id="{796B5D63-23C7-260C-1896-81C7086C3D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7165380"/>
              </p:ext>
            </p:extLst>
          </p:nvPr>
        </p:nvGraphicFramePr>
        <p:xfrm>
          <a:off x="231515" y="1077063"/>
          <a:ext cx="8680950" cy="4895988"/>
        </p:xfrm>
        <a:graphic>
          <a:graphicData uri="http://schemas.openxmlformats.org/drawingml/2006/table">
            <a:tbl>
              <a:tblPr bandRow="1">
                <a:noFill/>
              </a:tblPr>
              <a:tblGrid>
                <a:gridCol w="92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5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214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2150" marR="32150" marT="0" marB="0" anchor="ctr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2150" marR="32150" marT="50300" marB="50300" anchor="ctr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2150" marR="32150" marT="50300" marB="50300" anchor="ctr">
                    <a:solidFill>
                      <a:srgbClr val="F2C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4 mins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1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A fabulous future in Oxfordshire?</a:t>
                      </a:r>
                      <a:endParaRPr sz="1100" b="1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Whole class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50300" marB="5030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Students watch the Oxfordshire WOW Show film to introduce the lesson.  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50300" marB="5030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2-3 mins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1. Opportunities in Oxfordshire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Whole class</a:t>
                      </a:r>
                      <a:endParaRPr sz="1100" b="0" u="none" strike="noStrike" cap="none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2150" marR="32150" marT="50300" marB="5030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Students are asked to think about their future here in Oxfordshire.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50300" marB="5030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2-3 mins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2. What’s in your area?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Individual/Pair</a:t>
                      </a:r>
                      <a:endParaRPr sz="1100" b="0" u="none" strike="noStrike" cap="none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2150" marR="32150" marT="50300" marB="5030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Students talk to a partner about opportunities in Oxfordshire for their future career.  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50300" marB="5030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5 mins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1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3. Meet RAL Space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Pair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Students learn more about RAL Space and their work in the space industry, including watching a short film. 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216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5-8 mins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4. The science of thermal engineering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dirty="0">
                          <a:latin typeface="Century Gothic" panose="020B0502020202020204" pitchFamily="34" charset="0"/>
                        </a:rPr>
                        <a:t>Pair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Students learn about conduction, convection and radiation and their impact on instruments that are used in space. 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14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2-3 mins</a:t>
                      </a:r>
                      <a:endParaRPr sz="1100" b="1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5. Why is this important for space?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Whole class</a:t>
                      </a:r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Students think about the heat and cold of space and why instruments need to be protected from the range of temperatures there. 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5-6 mins</a:t>
                      </a:r>
                      <a:endParaRPr sz="1100" b="1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6. Protecting the temperature of instruments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dirty="0">
                          <a:latin typeface="Century Gothic" panose="020B0502020202020204" pitchFamily="34" charset="0"/>
                        </a:rPr>
                        <a:t>Whole class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Students learn about Multi-Layer Insulation (MLI), how it is made and how it is used to protect instruments</a:t>
                      </a:r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010208"/>
                  </a:ext>
                </a:extLst>
              </a:tr>
              <a:tr h="4201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10-15 mins</a:t>
                      </a:r>
                    </a:p>
                  </a:txBody>
                  <a:tcPr marL="91450" marR="91450" marT="45725" marB="45725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7. Now it’s your turn!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Whole class</a:t>
                      </a:r>
                      <a:endParaRPr sz="11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Students now design their own space blankets based on an experiment involving ice cubes, foil and netting.  See slide 18 for the required apparatus and method. </a:t>
                      </a:r>
                      <a:endParaRPr sz="11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371013"/>
                  </a:ext>
                </a:extLst>
              </a:tr>
              <a:tr h="508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50" marR="91450" marT="45725" marB="45725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Finding help &amp; information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Whole class</a:t>
                      </a:r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Students have the opportunity to find out more about where they will find more information to help them build their future. </a:t>
                      </a:r>
                      <a:endParaRPr sz="11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696870"/>
                  </a:ext>
                </a:extLst>
              </a:tr>
            </a:tbl>
          </a:graphicData>
        </a:graphic>
      </p:graphicFrame>
      <p:pic>
        <p:nvPicPr>
          <p:cNvPr id="11" name="Google Shape;31;p2" descr="Teacher">
            <a:extLst>
              <a:ext uri="{FF2B5EF4-FFF2-40B4-BE49-F238E27FC236}">
                <a16:creationId xmlns:a16="http://schemas.microsoft.com/office/drawing/2014/main" id="{399E5A22-BB48-E824-127B-58C1A38A33C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59923" y="111049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32;p2" descr="Users">
            <a:extLst>
              <a:ext uri="{FF2B5EF4-FFF2-40B4-BE49-F238E27FC236}">
                <a16:creationId xmlns:a16="http://schemas.microsoft.com/office/drawing/2014/main" id="{CFD79380-E7B6-25C9-E22C-8EBB1AB90F64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65014" y="111049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33;p2" descr="Stopwatch 75%">
            <a:extLst>
              <a:ext uri="{FF2B5EF4-FFF2-40B4-BE49-F238E27FC236}">
                <a16:creationId xmlns:a16="http://schemas.microsoft.com/office/drawing/2014/main" id="{14012CB6-138B-F944-145D-FE3AE0237724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5956" y="111049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34;p2" descr="Route (Two Pins With A Path)">
            <a:extLst>
              <a:ext uri="{FF2B5EF4-FFF2-40B4-BE49-F238E27FC236}">
                <a16:creationId xmlns:a16="http://schemas.microsoft.com/office/drawing/2014/main" id="{14C884F1-0CCE-DB1A-5DB5-F1F21277134E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637730" y="1110490"/>
            <a:ext cx="648000" cy="6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35;p2">
            <a:extLst>
              <a:ext uri="{FF2B5EF4-FFF2-40B4-BE49-F238E27FC236}">
                <a16:creationId xmlns:a16="http://schemas.microsoft.com/office/drawing/2014/main" id="{F07322C4-44EA-5366-4B52-1B7A32E3F126}"/>
              </a:ext>
            </a:extLst>
          </p:cNvPr>
          <p:cNvSpPr txBox="1"/>
          <p:nvPr/>
        </p:nvSpPr>
        <p:spPr>
          <a:xfrm>
            <a:off x="231515" y="150045"/>
            <a:ext cx="6734515" cy="900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2600" b="1" dirty="0"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Lesson Plan</a:t>
            </a:r>
            <a:endParaRPr sz="2600" dirty="0">
              <a:latin typeface="Century Gothic" panose="020B0502020202020204" pitchFamily="34" charset="0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2600" dirty="0"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Lesson Duration: 30-45 minutes</a:t>
            </a:r>
            <a:endParaRPr sz="2600" dirty="0">
              <a:latin typeface="Century Gothic" panose="020B0502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1BED7C7-CFF4-F5F7-A9E2-7DAA2F2AC528}"/>
              </a:ext>
            </a:extLst>
          </p:cNvPr>
          <p:cNvSpPr/>
          <p:nvPr/>
        </p:nvSpPr>
        <p:spPr>
          <a:xfrm>
            <a:off x="550924" y="6124695"/>
            <a:ext cx="8042152" cy="429020"/>
          </a:xfrm>
          <a:prstGeom prst="roundRect">
            <a:avLst/>
          </a:prstGeom>
          <a:solidFill>
            <a:srgbClr val="262262"/>
          </a:solidFill>
          <a:ln w="28575">
            <a:solidFill>
              <a:srgbClr val="C2D2E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To take the session further, why not conduct the final experiment using different materials to create the blankets?</a:t>
            </a:r>
            <a:endParaRPr lang="en-GB" sz="1100" dirty="0">
              <a:solidFill>
                <a:schemeClr val="bg1"/>
              </a:solidFill>
              <a:latin typeface="Century Gothic" panose="020B0502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58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629C25-24C9-F158-2C3A-868292B59AF5}"/>
              </a:ext>
            </a:extLst>
          </p:cNvPr>
          <p:cNvSpPr txBox="1"/>
          <p:nvPr/>
        </p:nvSpPr>
        <p:spPr>
          <a:xfrm>
            <a:off x="0" y="6640248"/>
            <a:ext cx="2698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</a:t>
            </a:r>
            <a:r>
              <a:rPr lang="en-GB" sz="8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VotesforSchools</a:t>
            </a:r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8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</a:t>
            </a:r>
          </a:p>
          <a:p>
            <a:endParaRPr lang="en-GB" sz="800" dirty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025C4C-F686-983D-4029-5CADABE7096B}"/>
              </a:ext>
            </a:extLst>
          </p:cNvPr>
          <p:cNvSpPr txBox="1"/>
          <p:nvPr/>
        </p:nvSpPr>
        <p:spPr>
          <a:xfrm>
            <a:off x="428342" y="751536"/>
            <a:ext cx="8287316" cy="57554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The following lesson has been prepared for minimum teacher preparation time. Each slide has information and a discussion or activity for learners.</a:t>
            </a: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Film clips are uploaded through </a:t>
            </a:r>
            <a:r>
              <a:rPr lang="en-GB" sz="1600" dirty="0" err="1">
                <a:latin typeface="Century Gothic" panose="020B0502020202020204" pitchFamily="34" charset="0"/>
              </a:rPr>
              <a:t>SafeShare</a:t>
            </a:r>
            <a:r>
              <a:rPr lang="en-GB" sz="1600" dirty="0">
                <a:latin typeface="Century Gothic" panose="020B0502020202020204" pitchFamily="34" charset="0"/>
              </a:rPr>
              <a:t> TV, meaning they can be played directly from the link on the slide without adverts or using YouTube. Timings are displayed in the box alongside the linked image.  </a:t>
            </a: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Please view the lesson in “Slide Show” mode in PowerPoint. This is to ensure animations are displayed in the correct order, including any answers.</a:t>
            </a: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All links and references are in the “Notes” section under the slide should you need any further information.</a:t>
            </a: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At the end of the lesson, there are further help and support links if you would like to go further in a particular area or wish to find out more about opportunities in Oxfordshire or with the employer featured.  </a:t>
            </a: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This lesson is one in a series, created through the pairing of an Oxfordshire school with an Oxfordshire employer. If you would like to find out more, contact the </a:t>
            </a:r>
            <a:r>
              <a:rPr lang="en-GB" sz="1600" dirty="0">
                <a:latin typeface="Century Gothic" panose="020B0502020202020204" pitchFamily="34" charset="0"/>
                <a:hlinkClick r:id="rId3"/>
              </a:rPr>
              <a:t>Oxfordshire Local Enterprise Partnership</a:t>
            </a:r>
            <a:r>
              <a:rPr lang="en-GB" sz="1600" dirty="0"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As this lesson has an emphasis on maths, specifically nets of shapes, it would best sit alongside a maths unit covering this content.  </a:t>
            </a:r>
          </a:p>
        </p:txBody>
      </p:sp>
      <p:sp>
        <p:nvSpPr>
          <p:cNvPr id="5" name="Shape 114">
            <a:extLst>
              <a:ext uri="{FF2B5EF4-FFF2-40B4-BE49-F238E27FC236}">
                <a16:creationId xmlns:a16="http://schemas.microsoft.com/office/drawing/2014/main" id="{D487D9EA-C9DC-64A9-837C-0D630CE5A188}"/>
              </a:ext>
            </a:extLst>
          </p:cNvPr>
          <p:cNvSpPr/>
          <p:nvPr/>
        </p:nvSpPr>
        <p:spPr>
          <a:xfrm>
            <a:off x="231515" y="196548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Using the resources</a:t>
            </a:r>
          </a:p>
        </p:txBody>
      </p:sp>
    </p:spTree>
    <p:extLst>
      <p:ext uri="{BB962C8B-B14F-4D97-AF65-F5344CB8AC3E}">
        <p14:creationId xmlns:p14="http://schemas.microsoft.com/office/powerpoint/2010/main" val="2417980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phic 21" descr="Information outline">
            <a:extLst>
              <a:ext uri="{FF2B5EF4-FFF2-40B4-BE49-F238E27FC236}">
                <a16:creationId xmlns:a16="http://schemas.microsoft.com/office/drawing/2014/main" id="{313AE633-8C45-12FB-6951-84F8F9BBC7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43527" y="579663"/>
            <a:ext cx="6456947" cy="6456947"/>
          </a:xfrm>
          <a:prstGeom prst="rect">
            <a:avLst/>
          </a:prstGeom>
        </p:spPr>
      </p:pic>
      <p:sp>
        <p:nvSpPr>
          <p:cNvPr id="15" name="Shape 114">
            <a:extLst>
              <a:ext uri="{FF2B5EF4-FFF2-40B4-BE49-F238E27FC236}">
                <a16:creationId xmlns:a16="http://schemas.microsoft.com/office/drawing/2014/main" id="{B826E480-9D2D-4565-824B-87C1121E9D97}"/>
              </a:ext>
            </a:extLst>
          </p:cNvPr>
          <p:cNvSpPr/>
          <p:nvPr/>
        </p:nvSpPr>
        <p:spPr>
          <a:xfrm>
            <a:off x="780384" y="196548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Finding help &amp; information</a:t>
            </a:r>
          </a:p>
        </p:txBody>
      </p:sp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3D2CAFAF-3058-4F21-96AE-CC7792036A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5819" y="-138689"/>
            <a:ext cx="2556336" cy="1202097"/>
          </a:xfrm>
          <a:prstGeom prst="rect">
            <a:avLst/>
          </a:prstGeom>
        </p:spPr>
      </p:pic>
      <p:sp>
        <p:nvSpPr>
          <p:cNvPr id="21" name="Pentagon 20">
            <a:extLst>
              <a:ext uri="{FF2B5EF4-FFF2-40B4-BE49-F238E27FC236}">
                <a16:creationId xmlns:a16="http://schemas.microsoft.com/office/drawing/2014/main" id="{FADEB494-AAD6-4796-93DC-90C2AFCD4CC8}"/>
              </a:ext>
            </a:extLst>
          </p:cNvPr>
          <p:cNvSpPr/>
          <p:nvPr/>
        </p:nvSpPr>
        <p:spPr>
          <a:xfrm>
            <a:off x="-9800" y="199516"/>
            <a:ext cx="758663" cy="538608"/>
          </a:xfrm>
          <a:prstGeom prst="homePlate">
            <a:avLst/>
          </a:prstGeom>
          <a:solidFill>
            <a:srgbClr val="26226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23" name="Graphic 22" descr="Badge Question Mark with solid fill">
            <a:extLst>
              <a:ext uri="{FF2B5EF4-FFF2-40B4-BE49-F238E27FC236}">
                <a16:creationId xmlns:a16="http://schemas.microsoft.com/office/drawing/2014/main" id="{3C5736E4-4053-4B53-B521-90790C751E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193055"/>
            <a:ext cx="538608" cy="538608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D5A91E6-4120-A6A9-47F7-D3056A2433CF}"/>
              </a:ext>
            </a:extLst>
          </p:cNvPr>
          <p:cNvSpPr/>
          <p:nvPr/>
        </p:nvSpPr>
        <p:spPr>
          <a:xfrm>
            <a:off x="378672" y="1164983"/>
            <a:ext cx="8386655" cy="1544021"/>
          </a:xfrm>
          <a:prstGeom prst="roundRect">
            <a:avLst/>
          </a:prstGeom>
          <a:solidFill>
            <a:srgbClr val="B9DBF5"/>
          </a:solidFill>
          <a:ln w="28575">
            <a:solidFill>
              <a:srgbClr val="38BE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333333"/>
                </a:solidFill>
                <a:latin typeface="Century Gothic" panose="020B0502020202020204" pitchFamily="34" charset="0"/>
              </a:rPr>
              <a:t>RAL Space</a:t>
            </a:r>
            <a:r>
              <a:rPr lang="en-GB" sz="1600" b="1" i="0" dirty="0">
                <a:solidFill>
                  <a:srgbClr val="333333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en-GB" sz="1600" b="0" i="0" dirty="0">
                <a:solidFill>
                  <a:srgbClr val="333333"/>
                </a:solidFill>
                <a:effectLst/>
                <a:latin typeface="Century Gothic" panose="020B0502020202020204" pitchFamily="34" charset="0"/>
              </a:rPr>
              <a:t>employ over </a:t>
            </a:r>
            <a:r>
              <a:rPr lang="en-GB" sz="1600" b="1" i="0" dirty="0">
                <a:solidFill>
                  <a:srgbClr val="333333"/>
                </a:solidFill>
                <a:effectLst/>
                <a:latin typeface="Century Gothic" panose="020B0502020202020204" pitchFamily="34" charset="0"/>
              </a:rPr>
              <a:t>335​ exper</a:t>
            </a:r>
            <a:r>
              <a:rPr lang="en-GB" sz="1600" b="1" dirty="0">
                <a:solidFill>
                  <a:srgbClr val="333333"/>
                </a:solidFill>
                <a:latin typeface="Century Gothic" panose="020B0502020202020204" pitchFamily="34" charset="0"/>
              </a:rPr>
              <a:t>t staff</a:t>
            </a:r>
            <a:r>
              <a:rPr lang="en-GB" sz="1600" dirty="0">
                <a:solidFill>
                  <a:srgbClr val="333333"/>
                </a:solidFill>
                <a:latin typeface="Century Gothic" panose="020B0502020202020204" pitchFamily="34" charset="0"/>
              </a:rPr>
              <a:t>. They are based in the </a:t>
            </a:r>
            <a:r>
              <a:rPr lang="en-GB" sz="1600" b="1" dirty="0">
                <a:solidFill>
                  <a:srgbClr val="333333"/>
                </a:solidFill>
                <a:latin typeface="Century Gothic" panose="020B0502020202020204" pitchFamily="34" charset="0"/>
              </a:rPr>
              <a:t>Harwell Space Cluster</a:t>
            </a:r>
            <a:r>
              <a:rPr lang="en-GB" sz="1600" dirty="0">
                <a:solidFill>
                  <a:srgbClr val="333333"/>
                </a:solidFill>
                <a:latin typeface="Century Gothic" panose="020B0502020202020204" pitchFamily="34" charset="0"/>
              </a:rPr>
              <a:t> and in the </a:t>
            </a:r>
            <a:r>
              <a:rPr lang="en-GB" sz="1600" b="1" dirty="0">
                <a:solidFill>
                  <a:srgbClr val="333333"/>
                </a:solidFill>
                <a:latin typeface="Century Gothic" panose="020B0502020202020204" pitchFamily="34" charset="0"/>
              </a:rPr>
              <a:t>Chilbolton Observatory</a:t>
            </a:r>
            <a:r>
              <a:rPr lang="en-GB" sz="1600" dirty="0">
                <a:solidFill>
                  <a:srgbClr val="333333"/>
                </a:solidFill>
                <a:latin typeface="Century Gothic" panose="020B0502020202020204" pitchFamily="34" charset="0"/>
              </a:rPr>
              <a:t>. The Team is made up of </a:t>
            </a:r>
            <a:r>
              <a:rPr lang="en-GB" sz="1600" b="1" dirty="0">
                <a:solidFill>
                  <a:srgbClr val="333333"/>
                </a:solidFill>
                <a:latin typeface="Century Gothic" panose="020B0502020202020204" pitchFamily="34" charset="0"/>
              </a:rPr>
              <a:t>scientists</a:t>
            </a:r>
            <a:r>
              <a:rPr lang="en-GB" sz="1600" dirty="0">
                <a:solidFill>
                  <a:srgbClr val="333333"/>
                </a:solidFill>
                <a:latin typeface="Century Gothic" panose="020B0502020202020204" pitchFamily="34" charset="0"/>
              </a:rPr>
              <a:t>, </a:t>
            </a:r>
            <a:r>
              <a:rPr lang="en-GB" sz="1600" b="1" dirty="0">
                <a:solidFill>
                  <a:srgbClr val="333333"/>
                </a:solidFill>
                <a:latin typeface="Century Gothic" panose="020B0502020202020204" pitchFamily="34" charset="0"/>
              </a:rPr>
              <a:t>engineers</a:t>
            </a:r>
            <a:r>
              <a:rPr lang="en-GB" sz="1600" dirty="0">
                <a:solidFill>
                  <a:srgbClr val="333333"/>
                </a:solidFill>
                <a:latin typeface="Century Gothic" panose="020B0502020202020204" pitchFamily="34" charset="0"/>
              </a:rPr>
              <a:t> and </a:t>
            </a:r>
            <a:r>
              <a:rPr lang="en-GB" sz="1600" b="1" dirty="0">
                <a:solidFill>
                  <a:srgbClr val="333333"/>
                </a:solidFill>
                <a:latin typeface="Century Gothic" panose="020B0502020202020204" pitchFamily="34" charset="0"/>
              </a:rPr>
              <a:t>professionals</a:t>
            </a:r>
            <a:r>
              <a:rPr lang="en-GB" sz="1600" dirty="0">
                <a:solidFill>
                  <a:srgbClr val="333333"/>
                </a:solidFill>
                <a:latin typeface="Century Gothic" panose="020B0502020202020204" pitchFamily="34" charset="0"/>
              </a:rPr>
              <a:t>. They all </a:t>
            </a:r>
            <a:r>
              <a:rPr lang="en-GB" sz="1600" b="1" dirty="0">
                <a:solidFill>
                  <a:srgbClr val="333333"/>
                </a:solidFill>
                <a:latin typeface="Century Gothic" panose="020B0502020202020204" pitchFamily="34" charset="0"/>
              </a:rPr>
              <a:t>work together </a:t>
            </a:r>
            <a:r>
              <a:rPr lang="en-GB" sz="1600" dirty="0">
                <a:solidFill>
                  <a:srgbClr val="333333"/>
                </a:solidFill>
                <a:latin typeface="Century Gothic" panose="020B0502020202020204" pitchFamily="34" charset="0"/>
              </a:rPr>
              <a:t>to make their missions &amp; projects a success! For more information, see </a:t>
            </a:r>
            <a:r>
              <a:rPr lang="en-GB" sz="1600" b="1" dirty="0">
                <a:solidFill>
                  <a:srgbClr val="333333"/>
                </a:solidFill>
                <a:latin typeface="Century Gothic" panose="020B0502020202020204" pitchFamily="34" charset="0"/>
              </a:rPr>
              <a:t>slide 20 </a:t>
            </a:r>
            <a:r>
              <a:rPr lang="en-GB" sz="1600" dirty="0">
                <a:solidFill>
                  <a:srgbClr val="333333"/>
                </a:solidFill>
                <a:latin typeface="Century Gothic" panose="020B0502020202020204" pitchFamily="34" charset="0"/>
              </a:rPr>
              <a:t>of the lesson or visit the </a:t>
            </a:r>
            <a:r>
              <a:rPr lang="en-GB" sz="1600" b="1" dirty="0">
                <a:solidFill>
                  <a:srgbClr val="333333"/>
                </a:solidFill>
                <a:latin typeface="Century Gothic" panose="020B0502020202020204" pitchFamily="34" charset="0"/>
              </a:rPr>
              <a:t>links</a:t>
            </a:r>
            <a:r>
              <a:rPr lang="en-GB" sz="1600" dirty="0">
                <a:solidFill>
                  <a:srgbClr val="333333"/>
                </a:solidFill>
                <a:latin typeface="Century Gothic" panose="020B0502020202020204" pitchFamily="34" charset="0"/>
              </a:rPr>
              <a:t> outlined below.</a:t>
            </a:r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3D31825-E963-61BE-1CCF-A494C40C8FF9}"/>
              </a:ext>
            </a:extLst>
          </p:cNvPr>
          <p:cNvSpPr/>
          <p:nvPr/>
        </p:nvSpPr>
        <p:spPr>
          <a:xfrm>
            <a:off x="5099707" y="3765971"/>
            <a:ext cx="3665620" cy="1202097"/>
          </a:xfrm>
          <a:prstGeom prst="roundRect">
            <a:avLst/>
          </a:prstGeom>
          <a:solidFill>
            <a:srgbClr val="F2C704"/>
          </a:solidFill>
          <a:ln w="28575">
            <a:solidFill>
              <a:srgbClr val="38BEA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Navigate your way around the website and watch short clips of career opportunities 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A59F02-4EA9-7F34-4CA9-3CAA03FEA89B}"/>
              </a:ext>
            </a:extLst>
          </p:cNvPr>
          <p:cNvSpPr txBox="1"/>
          <p:nvPr/>
        </p:nvSpPr>
        <p:spPr>
          <a:xfrm>
            <a:off x="0" y="6640248"/>
            <a:ext cx="2698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</a:t>
            </a:r>
            <a:r>
              <a:rPr lang="en-GB" sz="8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VotesforSchools</a:t>
            </a:r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8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</a:t>
            </a:r>
          </a:p>
          <a:p>
            <a:endParaRPr lang="en-GB" sz="800" dirty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600B164-813E-D87B-1147-47EAB8195693}"/>
              </a:ext>
            </a:extLst>
          </p:cNvPr>
          <p:cNvSpPr/>
          <p:nvPr/>
        </p:nvSpPr>
        <p:spPr>
          <a:xfrm>
            <a:off x="378672" y="6025034"/>
            <a:ext cx="8401209" cy="494132"/>
          </a:xfrm>
          <a:prstGeom prst="roundRect">
            <a:avLst/>
          </a:prstGeom>
          <a:solidFill>
            <a:srgbClr val="262262"/>
          </a:solidFill>
          <a:ln w="28575">
            <a:solidFill>
              <a:srgbClr val="C2D2E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Head to the next slide to discover more about Find Your Future!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F80570-DC4B-1D76-254D-D989E362270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237152">
            <a:off x="476632" y="3120992"/>
            <a:ext cx="2027454" cy="1250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84B07C0-8EAB-583D-20B3-FD850516DB8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524782">
            <a:off x="2608220" y="3227532"/>
            <a:ext cx="2027454" cy="1250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C4829D4-ABD2-82FD-F23B-2E18BBF3508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43526" y="4470653"/>
            <a:ext cx="2027454" cy="1250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8526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raphic 24" descr="Information outline">
            <a:extLst>
              <a:ext uri="{FF2B5EF4-FFF2-40B4-BE49-F238E27FC236}">
                <a16:creationId xmlns:a16="http://schemas.microsoft.com/office/drawing/2014/main" id="{2CB4AE51-CB6A-798D-4491-76043D8D70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43527" y="579663"/>
            <a:ext cx="6456947" cy="6456947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1DFB5EB-95A0-4A61-B600-2CA507C795C7}"/>
              </a:ext>
            </a:extLst>
          </p:cNvPr>
          <p:cNvSpPr/>
          <p:nvPr/>
        </p:nvSpPr>
        <p:spPr>
          <a:xfrm>
            <a:off x="479503" y="1184609"/>
            <a:ext cx="3735658" cy="1583714"/>
          </a:xfrm>
          <a:prstGeom prst="roundRect">
            <a:avLst/>
          </a:prstGeom>
          <a:solidFill>
            <a:srgbClr val="B9DBF5"/>
          </a:solidFill>
          <a:ln w="28575">
            <a:solidFill>
              <a:srgbClr val="38BE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Oxfordshire's new 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careers platform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  <a:hlinkClick r:id="rId5"/>
              </a:rPr>
              <a:t>Find Your Future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is the 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next step 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for you to find out more and 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plan your future 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here in Oxfordshire.   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0BA375E-3337-430B-8A9C-E44B2E9726A8}"/>
              </a:ext>
            </a:extLst>
          </p:cNvPr>
          <p:cNvSpPr/>
          <p:nvPr/>
        </p:nvSpPr>
        <p:spPr>
          <a:xfrm>
            <a:off x="5330284" y="4760039"/>
            <a:ext cx="3334214" cy="1793186"/>
          </a:xfrm>
          <a:prstGeom prst="roundRect">
            <a:avLst/>
          </a:prstGeom>
          <a:solidFill>
            <a:srgbClr val="B9DBF5"/>
          </a:solidFill>
          <a:ln w="28575">
            <a:solidFill>
              <a:srgbClr val="262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There is a guide on </a:t>
            </a:r>
            <a:r>
              <a:rPr lang="en-GB" sz="16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  <a:hlinkClick r:id="rId6"/>
              </a:rPr>
              <a:t>Find Your Future</a:t>
            </a:r>
            <a:r>
              <a:rPr lang="en-GB" sz="16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 students and parents to explore 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Your Fabulous Future in Oxfordshire. 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Take time to 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get excited 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and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make plans!</a:t>
            </a:r>
          </a:p>
        </p:txBody>
      </p:sp>
      <p:sp>
        <p:nvSpPr>
          <p:cNvPr id="15" name="Shape 114">
            <a:extLst>
              <a:ext uri="{FF2B5EF4-FFF2-40B4-BE49-F238E27FC236}">
                <a16:creationId xmlns:a16="http://schemas.microsoft.com/office/drawing/2014/main" id="{B826E480-9D2D-4565-824B-87C1121E9D97}"/>
              </a:ext>
            </a:extLst>
          </p:cNvPr>
          <p:cNvSpPr/>
          <p:nvPr/>
        </p:nvSpPr>
        <p:spPr>
          <a:xfrm>
            <a:off x="780384" y="196548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Finding help &amp; information</a:t>
            </a:r>
          </a:p>
        </p:txBody>
      </p:sp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3D2CAFAF-3058-4F21-96AE-CC7792036AB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5819" y="-138689"/>
            <a:ext cx="2556336" cy="1202097"/>
          </a:xfrm>
          <a:prstGeom prst="rect">
            <a:avLst/>
          </a:prstGeom>
        </p:spPr>
      </p:pic>
      <p:sp>
        <p:nvSpPr>
          <p:cNvPr id="21" name="Pentagon 20">
            <a:extLst>
              <a:ext uri="{FF2B5EF4-FFF2-40B4-BE49-F238E27FC236}">
                <a16:creationId xmlns:a16="http://schemas.microsoft.com/office/drawing/2014/main" id="{FADEB494-AAD6-4796-93DC-90C2AFCD4CC8}"/>
              </a:ext>
            </a:extLst>
          </p:cNvPr>
          <p:cNvSpPr/>
          <p:nvPr/>
        </p:nvSpPr>
        <p:spPr>
          <a:xfrm>
            <a:off x="-9800" y="199516"/>
            <a:ext cx="758663" cy="538608"/>
          </a:xfrm>
          <a:prstGeom prst="homePlate">
            <a:avLst/>
          </a:prstGeom>
          <a:solidFill>
            <a:srgbClr val="26226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23" name="Graphic 22" descr="Badge Question Mark with solid fill">
            <a:extLst>
              <a:ext uri="{FF2B5EF4-FFF2-40B4-BE49-F238E27FC236}">
                <a16:creationId xmlns:a16="http://schemas.microsoft.com/office/drawing/2014/main" id="{3C5736E4-4053-4B53-B521-90790C751EF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0" y="193055"/>
            <a:ext cx="538608" cy="538608"/>
          </a:xfrm>
          <a:prstGeom prst="rect">
            <a:avLst/>
          </a:prstGeom>
        </p:spPr>
      </p:pic>
      <p:pic>
        <p:nvPicPr>
          <p:cNvPr id="7" name="Picture 6">
            <a:hlinkClick r:id="rId6"/>
            <a:extLst>
              <a:ext uri="{FF2B5EF4-FFF2-40B4-BE49-F238E27FC236}">
                <a16:creationId xmlns:a16="http://schemas.microsoft.com/office/drawing/2014/main" id="{70AD0AFD-2C89-478F-8CE0-2A5D3AC0727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503" y="3250390"/>
            <a:ext cx="4566367" cy="33028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>
            <a:hlinkClick r:id="rId5"/>
            <a:extLst>
              <a:ext uri="{FF2B5EF4-FFF2-40B4-BE49-F238E27FC236}">
                <a16:creationId xmlns:a16="http://schemas.microsoft.com/office/drawing/2014/main" id="{2B21D9E2-AA8A-472C-A3FB-4717C145073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6623" y="1047974"/>
            <a:ext cx="4107874" cy="18569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C9F464E1-6A0E-3659-74CD-3C0AFE161D24}"/>
              </a:ext>
            </a:extLst>
          </p:cNvPr>
          <p:cNvGrpSpPr/>
          <p:nvPr/>
        </p:nvGrpSpPr>
        <p:grpSpPr>
          <a:xfrm>
            <a:off x="5330284" y="3429000"/>
            <a:ext cx="3334214" cy="1083577"/>
            <a:chOff x="5452945" y="3588783"/>
            <a:chExt cx="3049801" cy="1083577"/>
          </a:xfrm>
          <a:solidFill>
            <a:srgbClr val="F2C704"/>
          </a:solidFill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C0660AFD-474C-432E-BE96-AAE992816169}"/>
                </a:ext>
              </a:extLst>
            </p:cNvPr>
            <p:cNvSpPr/>
            <p:nvPr/>
          </p:nvSpPr>
          <p:spPr>
            <a:xfrm>
              <a:off x="5452945" y="3588783"/>
              <a:ext cx="3049801" cy="1083577"/>
            </a:xfrm>
            <a:prstGeom prst="roundRect">
              <a:avLst/>
            </a:prstGeom>
            <a:grpFill/>
            <a:ln w="28575">
              <a:solidFill>
                <a:srgbClr val="38BEAB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Navigate your way around the platform by clicking on        	Find Your Future.</a:t>
              </a:r>
            </a:p>
          </p:txBody>
        </p:sp>
        <p:pic>
          <p:nvPicPr>
            <p:cNvPr id="12" name="Graphic 11" descr="Magnifying glass with solid fill">
              <a:extLst>
                <a:ext uri="{FF2B5EF4-FFF2-40B4-BE49-F238E27FC236}">
                  <a16:creationId xmlns:a16="http://schemas.microsoft.com/office/drawing/2014/main" id="{29480CE8-3196-43D6-A8F2-E2E014D978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099052" y="4213826"/>
              <a:ext cx="337226" cy="337226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9FBEB48-1F07-9DF2-ECFD-BFC854540931}"/>
              </a:ext>
            </a:extLst>
          </p:cNvPr>
          <p:cNvSpPr txBox="1"/>
          <p:nvPr/>
        </p:nvSpPr>
        <p:spPr>
          <a:xfrm>
            <a:off x="0" y="6640248"/>
            <a:ext cx="2698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</a:t>
            </a:r>
            <a:r>
              <a:rPr lang="en-GB" sz="8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VotesforSchools</a:t>
            </a:r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8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</a:t>
            </a:r>
          </a:p>
          <a:p>
            <a:endParaRPr lang="en-GB" sz="800" dirty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83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7800</TotalTime>
  <Words>792</Words>
  <Application>Microsoft Office PowerPoint</Application>
  <PresentationFormat>On-screen Show (4:3)</PresentationFormat>
  <Paragraphs>86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Office Theme</vt:lpstr>
      <vt:lpstr>Finding Their Future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Jude Hadfield</dc:creator>
  <cp:lastModifiedBy>Lara</cp:lastModifiedBy>
  <cp:revision>62</cp:revision>
  <dcterms:created xsi:type="dcterms:W3CDTF">2021-01-18T09:44:21Z</dcterms:created>
  <dcterms:modified xsi:type="dcterms:W3CDTF">2023-01-30T14:21:32Z</dcterms:modified>
</cp:coreProperties>
</file>