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7" r:id="rId2"/>
    <p:sldId id="346" r:id="rId3"/>
    <p:sldId id="347" r:id="rId4"/>
    <p:sldId id="348" r:id="rId5"/>
    <p:sldId id="34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CFA"/>
    <a:srgbClr val="D7F5EF"/>
    <a:srgbClr val="F2C704"/>
    <a:srgbClr val="FDE891"/>
    <a:srgbClr val="8EC0D6"/>
    <a:srgbClr val="262262"/>
    <a:srgbClr val="47BEB3"/>
    <a:srgbClr val="C2D2EC"/>
    <a:srgbClr val="B6DAF2"/>
    <a:srgbClr val="38B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84799" autoAdjust="0"/>
  </p:normalViewPr>
  <p:slideViewPr>
    <p:cSldViewPr snapToGrid="0">
      <p:cViewPr varScale="1">
        <p:scale>
          <a:sx n="69" d="100"/>
          <a:sy n="69" d="100"/>
        </p:scale>
        <p:origin x="17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5470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E8983-6ADB-074C-82EC-D9C11D0FB6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8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Images</a:t>
            </a:r>
          </a:p>
          <a:p>
            <a:r>
              <a:rPr lang="en-GB" b="0" dirty="0"/>
              <a:t>1) https://www.oxfordshirelep.com/findyourfuture</a:t>
            </a:r>
          </a:p>
          <a:p>
            <a:endParaRPr lang="en-GB" b="1" dirty="0"/>
          </a:p>
          <a:p>
            <a:r>
              <a:rPr lang="en-GB" b="1" dirty="0"/>
              <a:t>References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https://www.ralspace.stfc.ac.uk/Pages/Careers.aspx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https://www.ralspace.stfc.ac.uk/Pages/Career-Profiles-.aspx</a:t>
            </a:r>
          </a:p>
          <a:p>
            <a:pPr marL="228600" indent="-228600">
              <a:buAutoNum type="arabicParenR"/>
            </a:pPr>
            <a:endParaRPr lang="en-GB" b="0" dirty="0"/>
          </a:p>
          <a:p>
            <a:pPr marL="228600" indent="-228600">
              <a:buAutoNum type="arabicParenR"/>
            </a:pPr>
            <a:endParaRPr lang="en-GB" b="0" dirty="0"/>
          </a:p>
          <a:p>
            <a:pPr marL="228600" indent="-228600">
              <a:buAutoNum type="arabicParenR"/>
            </a:pPr>
            <a:endParaRPr lang="en-GB" b="0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71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Images</a:t>
            </a:r>
            <a:endParaRPr lang="en-GB" b="0" dirty="0"/>
          </a:p>
          <a:p>
            <a:pPr marL="228600" indent="-228600">
              <a:buAutoNum type="arabicParenR"/>
            </a:pPr>
            <a:r>
              <a:rPr lang="en-GB" b="0" dirty="0"/>
              <a:t>https://www.oxfordshirelep.com/findyourfuture</a:t>
            </a:r>
          </a:p>
          <a:p>
            <a:endParaRPr lang="en-GB" b="1" dirty="0"/>
          </a:p>
          <a:p>
            <a:r>
              <a:rPr lang="en-GB" b="1" dirty="0"/>
              <a:t>References 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https://www.oxfordshirelep.com/findyourfuture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https://www.oxfordshirelep.com/sites/default/files/uploads/FindYourFutureParentsGuide.pdf</a:t>
            </a:r>
          </a:p>
          <a:p>
            <a:pPr marL="228600" indent="-228600">
              <a:buAutoNum type="arabicParenR"/>
            </a:pPr>
            <a:endParaRPr lang="en-GB" b="0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3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8274-0ADB-BF4D-B139-79D1AA72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205386"/>
            <a:ext cx="817245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E091-208E-974F-B374-EB2FF4E0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817342"/>
            <a:ext cx="8172450" cy="33596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4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ordshirele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lspace.stfc.ac.uk/Pages/Career-Profiles-.aspx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sv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0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shirelep.com/sites/default/files/uploads/FindYourFutureParentsGuide.pdf" TargetMode="External"/><Relationship Id="rId11" Type="http://schemas.openxmlformats.org/officeDocument/2006/relationships/image" Target="../media/image18.jpeg"/><Relationship Id="rId5" Type="http://schemas.openxmlformats.org/officeDocument/2006/relationships/hyperlink" Target="https://www.oxfordshirelep.com/findyourfuture" TargetMode="External"/><Relationship Id="rId10" Type="http://schemas.openxmlformats.org/officeDocument/2006/relationships/image" Target="../media/image17.png"/><Relationship Id="rId4" Type="http://schemas.openxmlformats.org/officeDocument/2006/relationships/image" Target="../media/image10.sv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5950-7C2C-44B2-953E-4B0AFE1C3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52" y="2801547"/>
            <a:ext cx="7954296" cy="10634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Finding Their Future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4658" y="0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312A97FA-7AF5-4E61-AE93-C4AB5CE1EE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827" y="5367377"/>
            <a:ext cx="2534085" cy="1027811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7D7AFF9-661A-425C-9026-4D80A2733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0BA2C01-D5EB-4CB0-856F-6D99861C9305}"/>
              </a:ext>
            </a:extLst>
          </p:cNvPr>
          <p:cNvSpPr txBox="1">
            <a:spLocks/>
          </p:cNvSpPr>
          <p:nvPr/>
        </p:nvSpPr>
        <p:spPr>
          <a:xfrm>
            <a:off x="594852" y="3821290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i="1" dirty="0">
                <a:latin typeface="Century Gothic" panose="020B0502020202020204" pitchFamily="34" charset="0"/>
                <a:cs typeface="Arial" panose="020B0604020202020204" pitchFamily="34" charset="0"/>
              </a:rPr>
              <a:t>In association with </a:t>
            </a:r>
            <a:r>
              <a:rPr lang="en-GB" sz="2000" i="1" dirty="0" err="1">
                <a:latin typeface="Century Gothic" panose="020B0502020202020204" pitchFamily="34" charset="0"/>
                <a:cs typeface="Arial" panose="020B0604020202020204" pitchFamily="34" charset="0"/>
              </a:rPr>
              <a:t>VotesforSchools</a:t>
            </a:r>
            <a:r>
              <a:rPr lang="en-GB" sz="2000" i="1" dirty="0">
                <a:latin typeface="Century Gothic" panose="020B0502020202020204" pitchFamily="34" charset="0"/>
                <a:cs typeface="Arial" panose="020B0604020202020204" pitchFamily="34" charset="0"/>
              </a:rPr>
              <a:t>  </a:t>
            </a:r>
            <a:endParaRPr lang="en-GB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B42D98-65DD-4328-889F-D28BF9EEF5A8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2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5819" y="-138689"/>
            <a:ext cx="2556336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FF76B1-14B3-DA01-4A85-95E79F58F6DE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oogle Shape;30;p2">
            <a:extLst>
              <a:ext uri="{FF2B5EF4-FFF2-40B4-BE49-F238E27FC236}">
                <a16:creationId xmlns:a16="http://schemas.microsoft.com/office/drawing/2014/main" id="{796B5D63-23C7-260C-1896-81C7086C3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165380"/>
              </p:ext>
            </p:extLst>
          </p:nvPr>
        </p:nvGraphicFramePr>
        <p:xfrm>
          <a:off x="231515" y="1077063"/>
          <a:ext cx="8680950" cy="4895988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92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5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14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4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 fabulous future in Oxfordshire?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watch the Oxfordshire WOW Show film to introduce the lesson. 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1. Opportunities in Oxfordshire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are asked to think about their future here in Oxfordshire.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2. What’s in your area?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Individual/Pair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talk to a partner about opportunities in Oxfordshire for their future career. 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5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3. Meet RAL Space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Pair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learn more about RAL Space and their work in the space industry, including watching a short film.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21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5-8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4. The science of thermal engineering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Pair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learn about conduction, convection and radiation and their impact on instruments that are used in space.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14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2-3 mins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5. Why is this important for space?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think about the heat and cold of space and why instruments need to be protected from the range of temperatures there. 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5-6 mins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6. Protecting the temperature of instruments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learn about Multi-Layer Insulation (MLI), how it is made and how it is used to protect instruments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10208"/>
                  </a:ext>
                </a:extLst>
              </a:tr>
              <a:tr h="420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10-15 mins</a:t>
                      </a: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7. Now it’s your turn!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now design their own space blankets based on an experiment involving ice cubes, foil and netting.  See slide 18 for the required apparatus and method. 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371013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Finding help &amp; information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have the opportunity to find out more about where they will find more information to help them build their future. 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696870"/>
                  </a:ext>
                </a:extLst>
              </a:tr>
            </a:tbl>
          </a:graphicData>
        </a:graphic>
      </p:graphicFrame>
      <p:pic>
        <p:nvPicPr>
          <p:cNvPr id="11" name="Google Shape;31;p2" descr="Teacher">
            <a:extLst>
              <a:ext uri="{FF2B5EF4-FFF2-40B4-BE49-F238E27FC236}">
                <a16:creationId xmlns:a16="http://schemas.microsoft.com/office/drawing/2014/main" id="{399E5A22-BB48-E824-127B-58C1A38A33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9923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32;p2" descr="Users">
            <a:extLst>
              <a:ext uri="{FF2B5EF4-FFF2-40B4-BE49-F238E27FC236}">
                <a16:creationId xmlns:a16="http://schemas.microsoft.com/office/drawing/2014/main" id="{CFD79380-E7B6-25C9-E22C-8EBB1AB90F64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65014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33;p2" descr="Stopwatch 75%">
            <a:extLst>
              <a:ext uri="{FF2B5EF4-FFF2-40B4-BE49-F238E27FC236}">
                <a16:creationId xmlns:a16="http://schemas.microsoft.com/office/drawing/2014/main" id="{14012CB6-138B-F944-145D-FE3AE0237724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56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34;p2" descr="Route (Two Pins With A Path)">
            <a:extLst>
              <a:ext uri="{FF2B5EF4-FFF2-40B4-BE49-F238E27FC236}">
                <a16:creationId xmlns:a16="http://schemas.microsoft.com/office/drawing/2014/main" id="{14C884F1-0CCE-DB1A-5DB5-F1F21277134E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37730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35;p2">
            <a:extLst>
              <a:ext uri="{FF2B5EF4-FFF2-40B4-BE49-F238E27FC236}">
                <a16:creationId xmlns:a16="http://schemas.microsoft.com/office/drawing/2014/main" id="{F07322C4-44EA-5366-4B52-1B7A32E3F126}"/>
              </a:ext>
            </a:extLst>
          </p:cNvPr>
          <p:cNvSpPr txBox="1"/>
          <p:nvPr/>
        </p:nvSpPr>
        <p:spPr>
          <a:xfrm>
            <a:off x="231515" y="150045"/>
            <a:ext cx="6734515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Lesson Plan</a:t>
            </a:r>
            <a:endParaRPr sz="2600" dirty="0">
              <a:latin typeface="Century Gothic" panose="020B050202020202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Lesson Duration: 30-45 minutes</a:t>
            </a:r>
            <a:endParaRPr sz="2600" dirty="0">
              <a:latin typeface="Century Gothic" panose="020B0502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1BED7C7-CFF4-F5F7-A9E2-7DAA2F2AC528}"/>
              </a:ext>
            </a:extLst>
          </p:cNvPr>
          <p:cNvSpPr/>
          <p:nvPr/>
        </p:nvSpPr>
        <p:spPr>
          <a:xfrm>
            <a:off x="550924" y="6124695"/>
            <a:ext cx="8042152" cy="429020"/>
          </a:xfrm>
          <a:prstGeom prst="roundRect">
            <a:avLst/>
          </a:prstGeom>
          <a:solidFill>
            <a:srgbClr val="262262"/>
          </a:solidFill>
          <a:ln w="28575">
            <a:solidFill>
              <a:srgbClr val="C2D2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To take the session further, why not conduct the final experiment using different materials to create the blankets?</a:t>
            </a:r>
            <a:endParaRPr lang="en-GB" sz="1100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8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629C25-24C9-F158-2C3A-868292B59AF5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025C4C-F686-983D-4029-5CADABE7096B}"/>
              </a:ext>
            </a:extLst>
          </p:cNvPr>
          <p:cNvSpPr txBox="1"/>
          <p:nvPr/>
        </p:nvSpPr>
        <p:spPr>
          <a:xfrm>
            <a:off x="428342" y="751536"/>
            <a:ext cx="8287316" cy="57554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The following lesson has been prepared for minimum teacher preparation time. Each slide has information and a discussion or activity for learners.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Film clips are uploaded through </a:t>
            </a:r>
            <a:r>
              <a:rPr lang="en-GB" sz="1600" dirty="0" err="1">
                <a:latin typeface="Century Gothic" panose="020B0502020202020204" pitchFamily="34" charset="0"/>
              </a:rPr>
              <a:t>SafeShare</a:t>
            </a:r>
            <a:r>
              <a:rPr lang="en-GB" sz="1600" dirty="0">
                <a:latin typeface="Century Gothic" panose="020B0502020202020204" pitchFamily="34" charset="0"/>
              </a:rPr>
              <a:t> TV, meaning they can be played directly from the link on the slide without adverts or using YouTube. Timings are displayed in the box alongside the linked image.  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Please view the lesson in “Slide Show” mode in PowerPoint. This is to ensure animations are displayed in the correct order, including any answers.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All links and references are in the “Notes” section under the slide should you need any further information.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At the end of the lesson, there are further help and support links if you would like to go further in a particular area or wish to find out more about opportunities in Oxfordshire or with the employer featured.  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This lesson is one in a series, created through the pairing of an Oxfordshire school with an Oxfordshire employer. If you would like to find out more, contact the </a:t>
            </a:r>
            <a:r>
              <a:rPr lang="en-GB" sz="1600" dirty="0">
                <a:latin typeface="Century Gothic" panose="020B0502020202020204" pitchFamily="34" charset="0"/>
                <a:hlinkClick r:id="rId3"/>
              </a:rPr>
              <a:t>Oxfordshire Local Enterprise Partnership</a:t>
            </a:r>
            <a:r>
              <a:rPr lang="en-GB" sz="1600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As this lesson has an emphasis on maths, specifically nets of shapes, it would best sit alongside a maths unit covering this content.  </a:t>
            </a:r>
          </a:p>
        </p:txBody>
      </p:sp>
      <p:sp>
        <p:nvSpPr>
          <p:cNvPr id="5" name="Shape 114">
            <a:extLst>
              <a:ext uri="{FF2B5EF4-FFF2-40B4-BE49-F238E27FC236}">
                <a16:creationId xmlns:a16="http://schemas.microsoft.com/office/drawing/2014/main" id="{D487D9EA-C9DC-64A9-837C-0D630CE5A188}"/>
              </a:ext>
            </a:extLst>
          </p:cNvPr>
          <p:cNvSpPr/>
          <p:nvPr/>
        </p:nvSpPr>
        <p:spPr>
          <a:xfrm>
            <a:off x="231515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Using the resources</a:t>
            </a:r>
          </a:p>
        </p:txBody>
      </p:sp>
    </p:spTree>
    <p:extLst>
      <p:ext uri="{BB962C8B-B14F-4D97-AF65-F5344CB8AC3E}">
        <p14:creationId xmlns:p14="http://schemas.microsoft.com/office/powerpoint/2010/main" val="241798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phic 21" descr="Information outline">
            <a:extLst>
              <a:ext uri="{FF2B5EF4-FFF2-40B4-BE49-F238E27FC236}">
                <a16:creationId xmlns:a16="http://schemas.microsoft.com/office/drawing/2014/main" id="{313AE633-8C45-12FB-6951-84F8F9BBC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3527" y="579663"/>
            <a:ext cx="6456947" cy="6456947"/>
          </a:xfrm>
          <a:prstGeom prst="rect">
            <a:avLst/>
          </a:prstGeom>
        </p:spPr>
      </p:pic>
      <p:sp>
        <p:nvSpPr>
          <p:cNvPr id="15" name="Shape 114">
            <a:extLst>
              <a:ext uri="{FF2B5EF4-FFF2-40B4-BE49-F238E27FC236}">
                <a16:creationId xmlns:a16="http://schemas.microsoft.com/office/drawing/2014/main" id="{B826E480-9D2D-4565-824B-87C1121E9D97}"/>
              </a:ext>
            </a:extLst>
          </p:cNvPr>
          <p:cNvSpPr/>
          <p:nvPr/>
        </p:nvSpPr>
        <p:spPr>
          <a:xfrm>
            <a:off x="780384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Finding help &amp; information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3D2CAFAF-3058-4F21-96AE-CC7792036A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21" name="Pentagon 20">
            <a:extLst>
              <a:ext uri="{FF2B5EF4-FFF2-40B4-BE49-F238E27FC236}">
                <a16:creationId xmlns:a16="http://schemas.microsoft.com/office/drawing/2014/main" id="{FADEB494-AAD6-4796-93DC-90C2AFCD4CC8}"/>
              </a:ext>
            </a:extLst>
          </p:cNvPr>
          <p:cNvSpPr/>
          <p:nvPr/>
        </p:nvSpPr>
        <p:spPr>
          <a:xfrm>
            <a:off x="-9800" y="199516"/>
            <a:ext cx="758663" cy="538608"/>
          </a:xfrm>
          <a:prstGeom prst="homePlate">
            <a:avLst/>
          </a:prstGeom>
          <a:solidFill>
            <a:srgbClr val="2622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Graphic 22" descr="Badge Question Mark with solid fill">
            <a:extLst>
              <a:ext uri="{FF2B5EF4-FFF2-40B4-BE49-F238E27FC236}">
                <a16:creationId xmlns:a16="http://schemas.microsoft.com/office/drawing/2014/main" id="{3C5736E4-4053-4B53-B521-90790C751E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193055"/>
            <a:ext cx="538608" cy="538608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D5A91E6-4120-A6A9-47F7-D3056A2433CF}"/>
              </a:ext>
            </a:extLst>
          </p:cNvPr>
          <p:cNvSpPr/>
          <p:nvPr/>
        </p:nvSpPr>
        <p:spPr>
          <a:xfrm>
            <a:off x="378672" y="1164983"/>
            <a:ext cx="8386655" cy="1544021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RAL Space</a:t>
            </a:r>
            <a:r>
              <a:rPr lang="en-GB" sz="1600" b="1" i="0" dirty="0">
                <a:solidFill>
                  <a:srgbClr val="333333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n-GB" sz="1600" b="0" i="0" dirty="0">
                <a:solidFill>
                  <a:srgbClr val="333333"/>
                </a:solidFill>
                <a:effectLst/>
                <a:latin typeface="Century Gothic" panose="020B0502020202020204" pitchFamily="34" charset="0"/>
              </a:rPr>
              <a:t>employ over </a:t>
            </a:r>
            <a:r>
              <a:rPr lang="en-GB" sz="1600" b="1" i="0" dirty="0">
                <a:solidFill>
                  <a:srgbClr val="333333"/>
                </a:solidFill>
                <a:effectLst/>
                <a:latin typeface="Century Gothic" panose="020B0502020202020204" pitchFamily="34" charset="0"/>
              </a:rPr>
              <a:t>335​ exper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t staff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. They are based in the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Harwell Space Cluster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 and in the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Chilbolton Observatory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. The Team is made up of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scientists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,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engineers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 and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professionals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. They all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work together 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to make their missions &amp; projects a success! For more information, see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slide 20 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of the lesson or visit the </a:t>
            </a:r>
            <a:r>
              <a:rPr lang="en-GB" sz="1600" b="1" dirty="0">
                <a:solidFill>
                  <a:srgbClr val="333333"/>
                </a:solidFill>
                <a:latin typeface="Century Gothic" panose="020B0502020202020204" pitchFamily="34" charset="0"/>
              </a:rPr>
              <a:t>links</a:t>
            </a:r>
            <a:r>
              <a:rPr lang="en-GB" sz="1600" dirty="0">
                <a:solidFill>
                  <a:srgbClr val="333333"/>
                </a:solidFill>
                <a:latin typeface="Century Gothic" panose="020B0502020202020204" pitchFamily="34" charset="0"/>
              </a:rPr>
              <a:t> outlined below.</a:t>
            </a:r>
            <a:endParaRPr lang="en-GB" sz="1600" dirty="0">
              <a:solidFill>
                <a:schemeClr val="tx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3D31825-E963-61BE-1CCF-A494C40C8FF9}"/>
              </a:ext>
            </a:extLst>
          </p:cNvPr>
          <p:cNvSpPr/>
          <p:nvPr/>
        </p:nvSpPr>
        <p:spPr>
          <a:xfrm>
            <a:off x="5099707" y="3765971"/>
            <a:ext cx="3665620" cy="1202097"/>
          </a:xfrm>
          <a:prstGeom prst="roundRect">
            <a:avLst/>
          </a:prstGeom>
          <a:solidFill>
            <a:srgbClr val="F2C704"/>
          </a:solidFill>
          <a:ln w="28575">
            <a:solidFill>
              <a:srgbClr val="38BEA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Navigate your way around the website and watch short clips of career opportunities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A59F02-4EA9-7F34-4CA9-3CAA03FEA89B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600B164-813E-D87B-1147-47EAB8195693}"/>
              </a:ext>
            </a:extLst>
          </p:cNvPr>
          <p:cNvSpPr/>
          <p:nvPr/>
        </p:nvSpPr>
        <p:spPr>
          <a:xfrm>
            <a:off x="378672" y="6025034"/>
            <a:ext cx="8401209" cy="494132"/>
          </a:xfrm>
          <a:prstGeom prst="roundRect">
            <a:avLst/>
          </a:prstGeom>
          <a:solidFill>
            <a:srgbClr val="262262"/>
          </a:solidFill>
          <a:ln w="28575">
            <a:solidFill>
              <a:srgbClr val="C2D2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Head to the next slide to discover more about Find Your Future!</a:t>
            </a:r>
            <a:endParaRPr lang="en-GB" sz="1600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F80570-DC4B-1D76-254D-D989E36227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237152">
            <a:off x="476632" y="3120992"/>
            <a:ext cx="2027454" cy="1250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4B07C0-8EAB-583D-20B3-FD850516DB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24782">
            <a:off x="2608220" y="3227532"/>
            <a:ext cx="2027454" cy="1250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4829D4-ABD2-82FD-F23B-2E18BBF3508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43526" y="4470653"/>
            <a:ext cx="2027454" cy="1250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526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24" descr="Information outline">
            <a:extLst>
              <a:ext uri="{FF2B5EF4-FFF2-40B4-BE49-F238E27FC236}">
                <a16:creationId xmlns:a16="http://schemas.microsoft.com/office/drawing/2014/main" id="{2CB4AE51-CB6A-798D-4491-76043D8D70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3527" y="579663"/>
            <a:ext cx="6456947" cy="6456947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DFB5EB-95A0-4A61-B600-2CA507C795C7}"/>
              </a:ext>
            </a:extLst>
          </p:cNvPr>
          <p:cNvSpPr/>
          <p:nvPr/>
        </p:nvSpPr>
        <p:spPr>
          <a:xfrm>
            <a:off x="479503" y="1184609"/>
            <a:ext cx="3735658" cy="158371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Oxfordshire's new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careers platform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hlinkClick r:id="rId5"/>
              </a:rPr>
              <a:t>Find Your Future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is the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next step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for you to find out more and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plan your future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here in Oxfordshire.  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0BA375E-3337-430B-8A9C-E44B2E9726A8}"/>
              </a:ext>
            </a:extLst>
          </p:cNvPr>
          <p:cNvSpPr/>
          <p:nvPr/>
        </p:nvSpPr>
        <p:spPr>
          <a:xfrm>
            <a:off x="5330284" y="4760039"/>
            <a:ext cx="3334214" cy="1793186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262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There is a guide on </a:t>
            </a:r>
            <a:r>
              <a:rPr lang="en-GB" sz="16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6"/>
              </a:rPr>
              <a:t>Find Your Future</a:t>
            </a:r>
            <a:r>
              <a:rPr lang="en-GB" sz="16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 students and parents to explore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Your Fabulous Future in Oxfordshire.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Take time to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get excited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and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make plans!</a:t>
            </a:r>
          </a:p>
        </p:txBody>
      </p:sp>
      <p:sp>
        <p:nvSpPr>
          <p:cNvPr id="15" name="Shape 114">
            <a:extLst>
              <a:ext uri="{FF2B5EF4-FFF2-40B4-BE49-F238E27FC236}">
                <a16:creationId xmlns:a16="http://schemas.microsoft.com/office/drawing/2014/main" id="{B826E480-9D2D-4565-824B-87C1121E9D97}"/>
              </a:ext>
            </a:extLst>
          </p:cNvPr>
          <p:cNvSpPr/>
          <p:nvPr/>
        </p:nvSpPr>
        <p:spPr>
          <a:xfrm>
            <a:off x="780384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Finding help &amp; information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3D2CAFAF-3058-4F21-96AE-CC7792036A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21" name="Pentagon 20">
            <a:extLst>
              <a:ext uri="{FF2B5EF4-FFF2-40B4-BE49-F238E27FC236}">
                <a16:creationId xmlns:a16="http://schemas.microsoft.com/office/drawing/2014/main" id="{FADEB494-AAD6-4796-93DC-90C2AFCD4CC8}"/>
              </a:ext>
            </a:extLst>
          </p:cNvPr>
          <p:cNvSpPr/>
          <p:nvPr/>
        </p:nvSpPr>
        <p:spPr>
          <a:xfrm>
            <a:off x="-9800" y="199516"/>
            <a:ext cx="758663" cy="538608"/>
          </a:xfrm>
          <a:prstGeom prst="homePlate">
            <a:avLst/>
          </a:prstGeom>
          <a:solidFill>
            <a:srgbClr val="2622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Graphic 22" descr="Badge Question Mark with solid fill">
            <a:extLst>
              <a:ext uri="{FF2B5EF4-FFF2-40B4-BE49-F238E27FC236}">
                <a16:creationId xmlns:a16="http://schemas.microsoft.com/office/drawing/2014/main" id="{3C5736E4-4053-4B53-B521-90790C751E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193055"/>
            <a:ext cx="538608" cy="538608"/>
          </a:xfrm>
          <a:prstGeom prst="rect">
            <a:avLst/>
          </a:prstGeom>
        </p:spPr>
      </p:pic>
      <p:pic>
        <p:nvPicPr>
          <p:cNvPr id="7" name="Picture 6">
            <a:hlinkClick r:id="rId6"/>
            <a:extLst>
              <a:ext uri="{FF2B5EF4-FFF2-40B4-BE49-F238E27FC236}">
                <a16:creationId xmlns:a16="http://schemas.microsoft.com/office/drawing/2014/main" id="{70AD0AFD-2C89-478F-8CE0-2A5D3AC0727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503" y="3250390"/>
            <a:ext cx="4566367" cy="33028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hlinkClick r:id="rId5"/>
            <a:extLst>
              <a:ext uri="{FF2B5EF4-FFF2-40B4-BE49-F238E27FC236}">
                <a16:creationId xmlns:a16="http://schemas.microsoft.com/office/drawing/2014/main" id="{2B21D9E2-AA8A-472C-A3FB-4717C14507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6623" y="1047974"/>
            <a:ext cx="4107874" cy="18569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9F464E1-6A0E-3659-74CD-3C0AFE161D24}"/>
              </a:ext>
            </a:extLst>
          </p:cNvPr>
          <p:cNvGrpSpPr/>
          <p:nvPr/>
        </p:nvGrpSpPr>
        <p:grpSpPr>
          <a:xfrm>
            <a:off x="5330284" y="3429000"/>
            <a:ext cx="3334214" cy="1083577"/>
            <a:chOff x="5452945" y="3588783"/>
            <a:chExt cx="3049801" cy="1083577"/>
          </a:xfrm>
          <a:solidFill>
            <a:srgbClr val="F2C704"/>
          </a:solidFill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0660AFD-474C-432E-BE96-AAE992816169}"/>
                </a:ext>
              </a:extLst>
            </p:cNvPr>
            <p:cNvSpPr/>
            <p:nvPr/>
          </p:nvSpPr>
          <p:spPr>
            <a:xfrm>
              <a:off x="5452945" y="3588783"/>
              <a:ext cx="3049801" cy="1083577"/>
            </a:xfrm>
            <a:prstGeom prst="roundRect">
              <a:avLst/>
            </a:prstGeom>
            <a:grpFill/>
            <a:ln w="28575">
              <a:solidFill>
                <a:srgbClr val="38BEAB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Navigate your way around the platform by clicking on        	Find Your Future.</a:t>
              </a:r>
            </a:p>
          </p:txBody>
        </p:sp>
        <p:pic>
          <p:nvPicPr>
            <p:cNvPr id="12" name="Graphic 11" descr="Magnifying glass with solid fill">
              <a:extLst>
                <a:ext uri="{FF2B5EF4-FFF2-40B4-BE49-F238E27FC236}">
                  <a16:creationId xmlns:a16="http://schemas.microsoft.com/office/drawing/2014/main" id="{29480CE8-3196-43D6-A8F2-E2E014D978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099052" y="4213826"/>
              <a:ext cx="337226" cy="337226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9FBEB48-1F07-9DF2-ECFD-BFC854540931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3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7800</TotalTime>
  <Words>792</Words>
  <Application>Microsoft Office PowerPoint</Application>
  <PresentationFormat>On-screen Show (4:3)</PresentationFormat>
  <Paragraphs>86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Office Theme</vt:lpstr>
      <vt:lpstr>Finding Their Future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62</cp:revision>
  <dcterms:created xsi:type="dcterms:W3CDTF">2021-01-18T09:44:21Z</dcterms:created>
  <dcterms:modified xsi:type="dcterms:W3CDTF">2023-01-30T14:21:32Z</dcterms:modified>
</cp:coreProperties>
</file>