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9" r:id="rId2"/>
    <p:sldId id="292" r:id="rId3"/>
    <p:sldId id="312" r:id="rId4"/>
    <p:sldId id="311" r:id="rId5"/>
    <p:sldId id="267" r:id="rId6"/>
    <p:sldId id="266" r:id="rId7"/>
    <p:sldId id="278" r:id="rId8"/>
    <p:sldId id="293" r:id="rId9"/>
    <p:sldId id="304" r:id="rId10"/>
    <p:sldId id="313" r:id="rId11"/>
    <p:sldId id="297" r:id="rId12"/>
    <p:sldId id="298" r:id="rId13"/>
    <p:sldId id="314" r:id="rId14"/>
    <p:sldId id="315" r:id="rId15"/>
    <p:sldId id="309" r:id="rId16"/>
    <p:sldId id="280" r:id="rId17"/>
    <p:sldId id="308" r:id="rId18"/>
    <p:sldId id="307" r:id="rId19"/>
    <p:sldId id="294" r:id="rId20"/>
    <p:sldId id="316" r:id="rId21"/>
    <p:sldId id="31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3F3"/>
    <a:srgbClr val="262262"/>
    <a:srgbClr val="38BEAB"/>
    <a:srgbClr val="97DAD4"/>
    <a:srgbClr val="B9DBF5"/>
    <a:srgbClr val="F2C704"/>
    <a:srgbClr val="7194D3"/>
    <a:srgbClr val="D7F1EF"/>
    <a:srgbClr val="A8D2F2"/>
    <a:srgbClr val="91C7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669" autoAdjust="0"/>
  </p:normalViewPr>
  <p:slideViewPr>
    <p:cSldViewPr snapToGrid="0">
      <p:cViewPr varScale="1">
        <p:scale>
          <a:sx n="66" d="100"/>
          <a:sy n="66" d="100"/>
        </p:scale>
        <p:origin x="18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37E32-F93B-4BB2-8776-7FC0F5CFD7A1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81B7C-BC5E-4E16-B045-EB0A45CAA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43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i="0" u="none" strike="noStrike" baseline="0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601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pPr marL="0" indent="0"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311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iStock</a:t>
            </a:r>
          </a:p>
          <a:p>
            <a:endParaRPr lang="en-GB" b="1" dirty="0"/>
          </a:p>
          <a:p>
            <a:pPr marL="228600" indent="-228600">
              <a:buAutoNum type="arabicParenR"/>
            </a:pPr>
            <a:endParaRPr lang="en-GB" b="0" dirty="0"/>
          </a:p>
          <a:p>
            <a:pPr marL="228600" indent="-228600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81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References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1) Push Start Marketing</a:t>
            </a:r>
          </a:p>
          <a:p>
            <a:endParaRPr lang="en-GB" b="1" dirty="0"/>
          </a:p>
          <a:p>
            <a:endParaRPr lang="en-GB" b="1" dirty="0"/>
          </a:p>
          <a:p>
            <a:pPr marL="228600" indent="-228600">
              <a:buAutoNum type="arabicParenR"/>
            </a:pPr>
            <a:endParaRPr lang="en-GB" b="0" dirty="0"/>
          </a:p>
          <a:p>
            <a:pPr marL="228600" indent="-228600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209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Images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b="0" dirty="0"/>
              <a:t>Microsoft Office 365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https://dictionary.cambridge.org/dictionary/english/manufacture</a:t>
            </a:r>
          </a:p>
          <a:p>
            <a:endParaRPr lang="en-GB" b="1" dirty="0"/>
          </a:p>
          <a:p>
            <a:endParaRPr lang="en-GB" b="1" dirty="0"/>
          </a:p>
          <a:p>
            <a:pPr marL="228600" indent="-228600">
              <a:buAutoNum type="arabicParenR"/>
            </a:pPr>
            <a:endParaRPr lang="en-GB" b="0" dirty="0"/>
          </a:p>
          <a:p>
            <a:endParaRPr lang="en-GB" b="1" dirty="0"/>
          </a:p>
          <a:p>
            <a:pPr marL="228600" indent="-228600">
              <a:buAutoNum type="arabicParenR"/>
            </a:pPr>
            <a:endParaRPr lang="en-GB" b="0" dirty="0"/>
          </a:p>
          <a:p>
            <a:pPr marL="228600" indent="-228600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73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YouTube Video Link: </a:t>
            </a:r>
            <a:r>
              <a:rPr lang="en-GB" b="0" dirty="0"/>
              <a:t>https://www.youtube.com/watch?v=Fnuvmd8ggfU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SafeShare</a:t>
            </a:r>
            <a:r>
              <a:rPr lang="en-GB" b="1" dirty="0"/>
              <a:t> Video Link: </a:t>
            </a:r>
            <a:r>
              <a:rPr lang="en-GB" b="0" dirty="0"/>
              <a:t>https://safeshare.tv/x/ss63bad2a6cafd4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r>
              <a:rPr lang="en-GB" b="1" dirty="0"/>
              <a:t>Images</a:t>
            </a:r>
          </a:p>
          <a:p>
            <a:r>
              <a:rPr lang="en-GB" b="0" dirty="0"/>
              <a:t>1) </a:t>
            </a:r>
            <a:r>
              <a:rPr lang="en-GB" b="0" dirty="0" err="1"/>
              <a:t>OxLEP</a:t>
            </a:r>
            <a:r>
              <a:rPr lang="en-GB" b="0" dirty="0"/>
              <a:t> Project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b="0" dirty="0"/>
              <a:t>https://www.bbc.co.uk/bitesize/topics/zt7xk2p/articles/z247tv4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b="1" dirty="0"/>
          </a:p>
          <a:p>
            <a:pPr marL="228600" indent="-228600">
              <a:buAutoNum type="arabicParenR"/>
            </a:pPr>
            <a:endParaRPr lang="en-GB" b="0" dirty="0"/>
          </a:p>
          <a:p>
            <a:endParaRPr lang="en-GB" b="1" dirty="0"/>
          </a:p>
          <a:p>
            <a:pPr marL="228600" indent="-228600">
              <a:buAutoNum type="arabicParenR"/>
            </a:pPr>
            <a:endParaRPr lang="en-GB" b="0" dirty="0"/>
          </a:p>
          <a:p>
            <a:pPr marL="228600" indent="-228600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32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pPr marL="228600" indent="-228600">
              <a:buAutoNum type="arabicParenR"/>
            </a:pPr>
            <a:r>
              <a:rPr lang="en-GB" b="0" dirty="0"/>
              <a:t>iStock</a:t>
            </a:r>
          </a:p>
          <a:p>
            <a:pPr marL="228600" indent="-228600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893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 err="1"/>
              <a:t>OxLEP</a:t>
            </a:r>
            <a:r>
              <a:rPr lang="en-GB" b="0" dirty="0"/>
              <a:t>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339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 err="1"/>
              <a:t>OxLEP</a:t>
            </a:r>
            <a:r>
              <a:rPr lang="en-GB" b="0" dirty="0"/>
              <a:t> Project</a:t>
            </a:r>
          </a:p>
          <a:p>
            <a:endParaRPr lang="en-GB" b="1" dirty="0"/>
          </a:p>
          <a:p>
            <a:pPr marL="228600" indent="-228600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062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https://www.pushstartmarketing.co.uk/marketing-strategy-consultancy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https://www.pushstartmarketing.co.uk/websites-and-webcopy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https://www.pushstartmarketing.co.uk/magazines-for-town-councils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b="0" dirty="0"/>
              <a:t>https://www.pushstartmarketing.co.uk/retained-marketing-support</a:t>
            </a:r>
          </a:p>
          <a:p>
            <a:pPr marL="228600" indent="-228600">
              <a:buAutoNum type="arabicParenR"/>
            </a:pPr>
            <a:r>
              <a:rPr lang="en-GB" b="0" dirty="0"/>
              <a:t>https://nationalcareers.service.gov.uk/job-profiles/packaging-technologist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https://www.iom3.org/group/packaging-group.html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b="0" dirty="0"/>
              <a:t>https://www.oxfordshirelep.com/findyourfuture</a:t>
            </a:r>
            <a:endParaRPr lang="en-GB" b="0" i="0" dirty="0">
              <a:solidFill>
                <a:srgbClr val="333333"/>
              </a:solidFill>
              <a:effectLst/>
              <a:latin typeface="inherit"/>
            </a:endParaRPr>
          </a:p>
          <a:p>
            <a:pPr marL="228600" indent="-228600">
              <a:buAutoNum type="arabicParenR"/>
            </a:pPr>
            <a:endParaRPr lang="en-GB" b="0" i="0" dirty="0">
              <a:solidFill>
                <a:srgbClr val="333333"/>
              </a:solidFill>
              <a:effectLst/>
              <a:latin typeface="inherit"/>
            </a:endParaRPr>
          </a:p>
          <a:p>
            <a:pPr marL="228600" indent="-228600">
              <a:buAutoNum type="arabicParenR"/>
            </a:pPr>
            <a:endParaRPr lang="en-GB" b="0" i="0" dirty="0">
              <a:solidFill>
                <a:srgbClr val="333333"/>
              </a:solidFill>
              <a:effectLst/>
              <a:latin typeface="inherit"/>
            </a:endParaRPr>
          </a:p>
          <a:p>
            <a:pPr marL="228600" indent="-228600">
              <a:buAutoNum type="arabicParenR"/>
            </a:pPr>
            <a:endParaRPr lang="en-GB" b="0" i="0" dirty="0">
              <a:solidFill>
                <a:srgbClr val="333333"/>
              </a:solidFill>
              <a:effectLst/>
              <a:latin typeface="inherit"/>
            </a:endParaRPr>
          </a:p>
          <a:p>
            <a:pPr marL="228600" indent="-228600">
              <a:buAutoNum type="arabicParenR"/>
            </a:pPr>
            <a:endParaRPr lang="en-GB" b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497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b="0" dirty="0"/>
          </a:p>
          <a:p>
            <a:pPr marL="228600" indent="-228600">
              <a:buAutoNum type="arabicParenR"/>
            </a:pPr>
            <a:r>
              <a:rPr lang="en-GB" b="0" dirty="0"/>
              <a:t>https://www.oxfordshirelep.com/findyourfuture</a:t>
            </a:r>
          </a:p>
          <a:p>
            <a:endParaRPr lang="en-GB" b="1" dirty="0"/>
          </a:p>
          <a:p>
            <a:r>
              <a:rPr lang="en-GB" b="1" dirty="0"/>
              <a:t>References 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https://www.oxfordshirelep.com/findyourfuture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https://www.oxfordshirelep.com/sites/default/files/uploads/FindYourFutureParentsGuide.pdf</a:t>
            </a:r>
          </a:p>
          <a:p>
            <a:pPr marL="228600" indent="-228600">
              <a:buAutoNum type="arabicParenR"/>
            </a:pPr>
            <a:endParaRPr lang="en-GB" b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335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i="0" u="none" strike="noStrike" baseline="0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543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YouTube Video Link: </a:t>
            </a:r>
            <a:r>
              <a:rPr lang="en-GB" b="0" dirty="0"/>
              <a:t>https://www.youtube.com/channel/UCXDSgY0E_aACHXcSqX14YNg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SafeShare</a:t>
            </a:r>
            <a:r>
              <a:rPr lang="en-GB" b="1" dirty="0"/>
              <a:t> Video Link: </a:t>
            </a:r>
            <a:r>
              <a:rPr lang="en-GB" b="0" dirty="0"/>
              <a:t>https://safeshare.tv/x/sualeIxU3F4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indent="0">
              <a:buNone/>
            </a:pPr>
            <a:r>
              <a:rPr lang="en-GB" sz="1200" b="1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Images</a:t>
            </a:r>
          </a:p>
          <a:p>
            <a:pPr marL="228600" indent="-228600">
              <a:buAutoNum type="arabicParenR"/>
            </a:pPr>
            <a:r>
              <a:rPr lang="en-GB" sz="12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Via video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360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iStock</a:t>
            </a:r>
          </a:p>
          <a:p>
            <a:pPr marL="228600" indent="-228600">
              <a:buAutoNum type="arabicParenR"/>
            </a:pPr>
            <a:r>
              <a:rPr lang="en-GB" b="0" dirty="0" err="1"/>
              <a:t>OxLEP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926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Images</a:t>
            </a:r>
            <a:endParaRPr lang="en-GB" dirty="0"/>
          </a:p>
          <a:p>
            <a:pPr marL="228600" indent="-228600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dirty="0"/>
              <a:t>https://www.oxfordshirelep.com/sites/default/files/uploads/OxLEPLMIReportAugust2020.pdf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285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Courtesy of Lucy Lavers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https://www.pushstartmarketing.co.uk/</a:t>
            </a:r>
          </a:p>
          <a:p>
            <a:endParaRPr lang="en-GB" b="0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https://www.pushstartmarketing.co.uk/</a:t>
            </a:r>
          </a:p>
          <a:p>
            <a:pPr marL="228600" indent="-228600">
              <a:buAutoNum type="arabicParenR"/>
            </a:pPr>
            <a:r>
              <a:rPr lang="en-GB" b="0" dirty="0"/>
              <a:t>https://dictionary.cambridge.org/dictionary/english/marketing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https://www.cim.co.uk/qualifications/get-into-marketing/</a:t>
            </a:r>
          </a:p>
          <a:p>
            <a:pPr marL="228600" indent="-228600">
              <a:buAutoNum type="arabicParenR"/>
            </a:pPr>
            <a:endParaRPr lang="en-GB" b="0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943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You Tube Video Link: </a:t>
            </a:r>
            <a:r>
              <a:rPr lang="en-GB" b="0" dirty="0"/>
              <a:t>https://www.youtube.com/watch?v=XWPAJZ21tBE</a:t>
            </a:r>
          </a:p>
          <a:p>
            <a:r>
              <a:rPr lang="en-GB" b="1" dirty="0"/>
              <a:t>SafeShare TV Video Link: </a:t>
            </a:r>
            <a:r>
              <a:rPr lang="en-GB" b="0" dirty="0"/>
              <a:t>https://safeshare.tv/x/XWPAJZ21tBE</a:t>
            </a:r>
          </a:p>
          <a:p>
            <a:endParaRPr lang="en-GB" b="1" dirty="0"/>
          </a:p>
          <a:p>
            <a:r>
              <a:rPr lang="en-GB" b="1" dirty="0"/>
              <a:t>Images</a:t>
            </a:r>
            <a:endParaRPr lang="en-GB" b="0" dirty="0"/>
          </a:p>
          <a:p>
            <a:pPr marL="228600" indent="-228600">
              <a:buAutoNum type="arabicParenR"/>
            </a:pPr>
            <a:r>
              <a:rPr lang="en-GB" b="0" dirty="0"/>
              <a:t>Via video</a:t>
            </a:r>
          </a:p>
          <a:p>
            <a:endParaRPr lang="en-GB" b="1" dirty="0"/>
          </a:p>
          <a:p>
            <a:r>
              <a:rPr lang="en-GB" b="1" dirty="0"/>
              <a:t>References:</a:t>
            </a:r>
          </a:p>
          <a:p>
            <a:pPr marL="228600" indent="-228600">
              <a:buAutoNum type="arabicParenR"/>
            </a:pPr>
            <a:r>
              <a:rPr lang="en-GB" b="0" dirty="0"/>
              <a:t>https://dictionary.cambridge.org/dictionary/english/marketing</a:t>
            </a:r>
          </a:p>
          <a:p>
            <a:pPr marL="228600" indent="-228600">
              <a:buAutoNum type="arabicParenR"/>
            </a:pPr>
            <a:endParaRPr lang="en-GB" b="1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603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https://dictionary.cambridge.org/dictionary/english/product</a:t>
            </a:r>
          </a:p>
          <a:p>
            <a:pPr marL="228600" indent="-228600">
              <a:buAutoNum type="arabicParenR"/>
            </a:pPr>
            <a:endParaRPr lang="en-GB" b="1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938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20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855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E37B4-C914-4A0A-8672-17E7229AD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640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BEAB">
                <a:alpha val="50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3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Oxlep</a:t>
            </a:r>
            <a:r>
              <a:rPr lang="en-US" dirty="0"/>
              <a:t> career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19944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hyperlink" Target="https://safeshare.tv/x/ss63bad2a6cafd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35.sv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9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4.png"/><Relationship Id="rId4" Type="http://schemas.openxmlformats.org/officeDocument/2006/relationships/image" Target="../media/image40.svg"/><Relationship Id="rId9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nationalcareers.service.gov.uk/job-profiles/packaging-technologist" TargetMode="External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26" Type="http://schemas.openxmlformats.org/officeDocument/2006/relationships/image" Target="../media/image62.svg"/><Relationship Id="rId3" Type="http://schemas.openxmlformats.org/officeDocument/2006/relationships/image" Target="../media/image45.png"/><Relationship Id="rId21" Type="http://schemas.openxmlformats.org/officeDocument/2006/relationships/image" Target="../media/image57.png"/><Relationship Id="rId7" Type="http://schemas.openxmlformats.org/officeDocument/2006/relationships/image" Target="../media/image48.svg"/><Relationship Id="rId12" Type="http://schemas.openxmlformats.org/officeDocument/2006/relationships/hyperlink" Target="https://www.pushstartmarketing.co.uk/magazines-for-town-councils" TargetMode="External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hyperlink" Target="https://www.pushstartmarketing.co.uk/retained-marketing-support" TargetMode="External"/><Relationship Id="rId24" Type="http://schemas.openxmlformats.org/officeDocument/2006/relationships/image" Target="../media/image60.svg"/><Relationship Id="rId5" Type="http://schemas.openxmlformats.org/officeDocument/2006/relationships/image" Target="../media/image4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10" Type="http://schemas.openxmlformats.org/officeDocument/2006/relationships/hyperlink" Target="https://www.pushstartmarketing.co.uk/websites-and-webcopy" TargetMode="External"/><Relationship Id="rId19" Type="http://schemas.openxmlformats.org/officeDocument/2006/relationships/image" Target="../media/image55.png"/><Relationship Id="rId4" Type="http://schemas.openxmlformats.org/officeDocument/2006/relationships/image" Target="../media/image46.svg"/><Relationship Id="rId9" Type="http://schemas.openxmlformats.org/officeDocument/2006/relationships/hyperlink" Target="https://www.pushstartmarketing.co.uk/marketing-strategy-consultancy" TargetMode="External"/><Relationship Id="rId14" Type="http://schemas.openxmlformats.org/officeDocument/2006/relationships/image" Target="../media/image50.svg"/><Relationship Id="rId22" Type="http://schemas.openxmlformats.org/officeDocument/2006/relationships/image" Target="../media/image5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6.svg"/><Relationship Id="rId3" Type="http://schemas.openxmlformats.org/officeDocument/2006/relationships/image" Target="../media/image45.png"/><Relationship Id="rId7" Type="http://schemas.openxmlformats.org/officeDocument/2006/relationships/image" Target="../media/image4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xfordshirelep.com/sites/default/files/uploads/FindYourFutureParentsGuide.pdf" TargetMode="External"/><Relationship Id="rId11" Type="http://schemas.openxmlformats.org/officeDocument/2006/relationships/image" Target="../media/image64.jpeg"/><Relationship Id="rId5" Type="http://schemas.openxmlformats.org/officeDocument/2006/relationships/hyperlink" Target="https://www.oxfordshirelep.com/findyourfuture" TargetMode="External"/><Relationship Id="rId10" Type="http://schemas.openxmlformats.org/officeDocument/2006/relationships/image" Target="../media/image63.png"/><Relationship Id="rId4" Type="http://schemas.openxmlformats.org/officeDocument/2006/relationships/image" Target="../media/image46.svg"/><Relationship Id="rId9" Type="http://schemas.openxmlformats.org/officeDocument/2006/relationships/image" Target="../media/image4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hyperlink" Target="https://safeshare.tv/x/sualeIxU3F4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afeshare.tv/x/528251568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5.jpeg"/><Relationship Id="rId5" Type="http://schemas.openxmlformats.org/officeDocument/2006/relationships/image" Target="../media/image10.jpeg"/><Relationship Id="rId10" Type="http://schemas.openxmlformats.org/officeDocument/2006/relationships/image" Target="../media/image14.jpeg"/><Relationship Id="rId4" Type="http://schemas.openxmlformats.org/officeDocument/2006/relationships/image" Target="../media/image9.sv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23.svg"/><Relationship Id="rId4" Type="http://schemas.openxmlformats.org/officeDocument/2006/relationships/image" Target="../media/image18.sv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4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ushstartmarketing.co.uk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s://safeshare.tv/x/XWPAJZ21tBE" TargetMode="Externa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5950-7C2C-44B2-953E-4B0AFE1C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52" y="2801547"/>
            <a:ext cx="7954296" cy="1063408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Finding Their Future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4DB1CB0-0F1A-473E-9669-A5F6938A8A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658" y="0"/>
            <a:ext cx="3932421" cy="1849190"/>
          </a:xfrm>
          <a:prstGeom prst="rect">
            <a:avLst/>
          </a:prstGeom>
        </p:spPr>
      </p:pic>
      <p:pic>
        <p:nvPicPr>
          <p:cNvPr id="6" name="Picture 5" descr="Qr code&#10;&#10;Description automatically generated with low confidence">
            <a:extLst>
              <a:ext uri="{FF2B5EF4-FFF2-40B4-BE49-F238E27FC236}">
                <a16:creationId xmlns:a16="http://schemas.microsoft.com/office/drawing/2014/main" id="{312A97FA-7AF5-4E61-AE93-C4AB5CE1EE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27" y="5367377"/>
            <a:ext cx="2534085" cy="102781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7D7AFF9-661A-425C-9026-4D80A2733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88" y="5123124"/>
            <a:ext cx="1516318" cy="1516318"/>
          </a:xfrm>
          <a:prstGeom prst="ellipse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0BA2C01-D5EB-4CB0-856F-6D99861C9305}"/>
              </a:ext>
            </a:extLst>
          </p:cNvPr>
          <p:cNvSpPr txBox="1">
            <a:spLocks/>
          </p:cNvSpPr>
          <p:nvPr/>
        </p:nvSpPr>
        <p:spPr>
          <a:xfrm>
            <a:off x="594852" y="3821290"/>
            <a:ext cx="7954296" cy="529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In association with </a:t>
            </a:r>
            <a:r>
              <a:rPr lang="en-GB" sz="2000" i="1" dirty="0" err="1">
                <a:latin typeface="Century Gothic" panose="020B0502020202020204" pitchFamily="34" charset="0"/>
                <a:cs typeface="Arial" panose="020B0604020202020204" pitchFamily="34" charset="0"/>
              </a:rPr>
              <a:t>VotesforSchools</a:t>
            </a:r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endParaRPr lang="en-GB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B42D98-65DD-4328-889F-D28BF9EEF5A8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72330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F71444-7055-2149-09E2-3D7A7D4F10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6153"/>
            <a:ext cx="9144000" cy="5859539"/>
          </a:xfrm>
          <a:prstGeom prst="rect">
            <a:avLst/>
          </a:prstGeom>
        </p:spPr>
      </p:pic>
      <p:sp>
        <p:nvSpPr>
          <p:cNvPr id="28" name="Pentagon 20">
            <a:extLst>
              <a:ext uri="{FF2B5EF4-FFF2-40B4-BE49-F238E27FC236}">
                <a16:creationId xmlns:a16="http://schemas.microsoft.com/office/drawing/2014/main" id="{F0EAE338-09EF-4CBE-85D6-0E4C1ABF6FB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</a:p>
        </p:txBody>
      </p:sp>
      <p:sp>
        <p:nvSpPr>
          <p:cNvPr id="12" name="Shape 114">
            <a:extLst>
              <a:ext uri="{FF2B5EF4-FFF2-40B4-BE49-F238E27FC236}">
                <a16:creationId xmlns:a16="http://schemas.microsoft.com/office/drawing/2014/main" id="{7EF04094-1937-4EE7-870E-32CE4EBBFB33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Creating a product 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C47A6E-A031-4D89-9CC6-4821BC9E6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C2ECB07-C5A7-96FD-639D-57BD8CBAA5AE}"/>
              </a:ext>
            </a:extLst>
          </p:cNvPr>
          <p:cNvSpPr/>
          <p:nvPr/>
        </p:nvSpPr>
        <p:spPr>
          <a:xfrm>
            <a:off x="322285" y="1321437"/>
            <a:ext cx="8499431" cy="95724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Designers work backwards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so think of what you want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final shape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to be and then work out how you are going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create that as a net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(Designers often use software to do this part!)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882436-FC31-B156-A0E0-5FE5EE1C1DC7}"/>
              </a:ext>
            </a:extLst>
          </p:cNvPr>
          <p:cNvSpPr/>
          <p:nvPr/>
        </p:nvSpPr>
        <p:spPr>
          <a:xfrm>
            <a:off x="322285" y="4252146"/>
            <a:ext cx="3123442" cy="103566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Consider the environment: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how could you reduce plastic and/or waste?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61B7C0-8DE6-4321-FF27-5325A2EA25CD}"/>
              </a:ext>
            </a:extLst>
          </p:cNvPr>
          <p:cNvSpPr/>
          <p:nvPr/>
        </p:nvSpPr>
        <p:spPr>
          <a:xfrm>
            <a:off x="322284" y="2655691"/>
            <a:ext cx="3123441" cy="121944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Have you thought about how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keep the egg safe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How will your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design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protect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the egg?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921F0A-6CA5-98BA-D009-10EED8C104C3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2B14E78-39D8-A82D-D347-AF67B5992F4B}"/>
              </a:ext>
            </a:extLst>
          </p:cNvPr>
          <p:cNvSpPr/>
          <p:nvPr/>
        </p:nvSpPr>
        <p:spPr>
          <a:xfrm>
            <a:off x="322285" y="5664820"/>
            <a:ext cx="8499431" cy="76018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Make sure there is space on your box for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logo and key information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like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ingredients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nutritional values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97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56912E-A53F-B33C-873C-6E0740BAB9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6153"/>
            <a:ext cx="9144000" cy="58595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8035FF-1F92-A9A7-8123-B75957A851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8" r="-728"/>
          <a:stretch/>
        </p:blipFill>
        <p:spPr>
          <a:xfrm>
            <a:off x="0" y="993185"/>
            <a:ext cx="9211048" cy="5864815"/>
          </a:xfrm>
          <a:prstGeom prst="rect">
            <a:avLst/>
          </a:prstGeom>
        </p:spPr>
      </p:pic>
      <p:sp>
        <p:nvSpPr>
          <p:cNvPr id="28" name="Pentagon 20">
            <a:extLst>
              <a:ext uri="{FF2B5EF4-FFF2-40B4-BE49-F238E27FC236}">
                <a16:creationId xmlns:a16="http://schemas.microsoft.com/office/drawing/2014/main" id="{F0EAE338-09EF-4CBE-85D6-0E4C1ABF6FB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6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F53AFBD-DF81-4D40-A2B3-22D04F4B8BF2}"/>
              </a:ext>
            </a:extLst>
          </p:cNvPr>
          <p:cNvSpPr/>
          <p:nvPr/>
        </p:nvSpPr>
        <p:spPr>
          <a:xfrm>
            <a:off x="369531" y="5849147"/>
            <a:ext cx="3343825" cy="73092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Consider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age, interests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and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current trends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12" name="Shape 114">
            <a:extLst>
              <a:ext uri="{FF2B5EF4-FFF2-40B4-BE49-F238E27FC236}">
                <a16:creationId xmlns:a16="http://schemas.microsoft.com/office/drawing/2014/main" id="{7EF04094-1937-4EE7-870E-32CE4EBBFB33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Knowing your audience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C47A6E-A031-4D89-9CC6-4821BC9E6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7852F20-9D6A-480F-B05C-17AD995607BF}"/>
              </a:ext>
            </a:extLst>
          </p:cNvPr>
          <p:cNvSpPr/>
          <p:nvPr/>
        </p:nvSpPr>
        <p:spPr>
          <a:xfrm>
            <a:off x="6824545" y="3429000"/>
            <a:ext cx="1949923" cy="273762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When you are creating packaging it is really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important to know who your audience is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Who are you selling your product to?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90058A-B39A-2C12-15F6-CDDBB69578C9}"/>
              </a:ext>
            </a:extLst>
          </p:cNvPr>
          <p:cNvSpPr/>
          <p:nvPr/>
        </p:nvSpPr>
        <p:spPr>
          <a:xfrm>
            <a:off x="256380" y="1218508"/>
            <a:ext cx="5366758" cy="1022888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Discussion (3-4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does packaging change to appeal to different people? Think of some examples.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4E0309A-D689-3CF9-702B-E5B2BC5EAF16}"/>
              </a:ext>
            </a:extLst>
          </p:cNvPr>
          <p:cNvSpPr/>
          <p:nvPr/>
        </p:nvSpPr>
        <p:spPr>
          <a:xfrm>
            <a:off x="324430" y="4304371"/>
            <a:ext cx="2374166" cy="128971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will influence your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colours, text, graphics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and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marketing strategy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8E46CB-BD60-681F-DD2A-3C7C2B7AFBBA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414524391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3CAED3-D76E-88DF-9B3B-C0EDEFB610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" r="1"/>
          <a:stretch/>
        </p:blipFill>
        <p:spPr>
          <a:xfrm>
            <a:off x="-9800" y="994258"/>
            <a:ext cx="9153800" cy="5863741"/>
          </a:xfrm>
          <a:prstGeom prst="rect">
            <a:avLst/>
          </a:prstGeom>
        </p:spPr>
      </p:pic>
      <p:sp>
        <p:nvSpPr>
          <p:cNvPr id="28" name="Pentagon 20">
            <a:extLst>
              <a:ext uri="{FF2B5EF4-FFF2-40B4-BE49-F238E27FC236}">
                <a16:creationId xmlns:a16="http://schemas.microsoft.com/office/drawing/2014/main" id="{F0EAE338-09EF-4CBE-85D6-0E4C1ABF6FB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7</a:t>
            </a:r>
          </a:p>
        </p:txBody>
      </p:sp>
      <p:sp>
        <p:nvSpPr>
          <p:cNvPr id="12" name="Shape 114">
            <a:extLst>
              <a:ext uri="{FF2B5EF4-FFF2-40B4-BE49-F238E27FC236}">
                <a16:creationId xmlns:a16="http://schemas.microsoft.com/office/drawing/2014/main" id="{7EF04094-1937-4EE7-870E-32CE4EBBFB33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A career in package design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C47A6E-A031-4D89-9CC6-4821BC9E6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90058A-B39A-2C12-15F6-CDDBB69578C9}"/>
              </a:ext>
            </a:extLst>
          </p:cNvPr>
          <p:cNvSpPr/>
          <p:nvPr/>
        </p:nvSpPr>
        <p:spPr>
          <a:xfrm>
            <a:off x="3256156" y="1218508"/>
            <a:ext cx="5631464" cy="1022888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Discussion (3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When you think of successful brands, who comes to mind and why? Consider things like logos and adverts.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256E62-AD12-65CA-ECA8-F86CE2291AD5}"/>
              </a:ext>
            </a:extLst>
          </p:cNvPr>
          <p:cNvSpPr/>
          <p:nvPr/>
        </p:nvSpPr>
        <p:spPr>
          <a:xfrm>
            <a:off x="245228" y="2497530"/>
            <a:ext cx="3700664" cy="122732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Just for today, you are going to have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career in Design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! Head to the next slide to read some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top tips from a Package Designer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16B67A-5D5E-186B-1D39-00259021690D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425989476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B8E62F-6BCC-03C1-4492-C8EB9E5E66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94" r="1"/>
          <a:stretch/>
        </p:blipFill>
        <p:spPr>
          <a:xfrm>
            <a:off x="-9800" y="994258"/>
            <a:ext cx="9153800" cy="5863741"/>
          </a:xfrm>
          <a:prstGeom prst="rect">
            <a:avLst/>
          </a:prstGeom>
        </p:spPr>
      </p:pic>
      <p:sp>
        <p:nvSpPr>
          <p:cNvPr id="28" name="Pentagon 20">
            <a:extLst>
              <a:ext uri="{FF2B5EF4-FFF2-40B4-BE49-F238E27FC236}">
                <a16:creationId xmlns:a16="http://schemas.microsoft.com/office/drawing/2014/main" id="{F0EAE338-09EF-4CBE-85D6-0E4C1ABF6FB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7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C47A6E-A031-4D89-9CC6-4821BC9E6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7852F20-9D6A-480F-B05C-17AD995607BF}"/>
              </a:ext>
            </a:extLst>
          </p:cNvPr>
          <p:cNvSpPr/>
          <p:nvPr/>
        </p:nvSpPr>
        <p:spPr>
          <a:xfrm>
            <a:off x="892098" y="4728121"/>
            <a:ext cx="8018827" cy="69331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Make sure it’s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creative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and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eye-catching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!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A33A027-D6E3-4FD0-A28E-F1031BBB273A}"/>
              </a:ext>
            </a:extLst>
          </p:cNvPr>
          <p:cNvSpPr/>
          <p:nvPr/>
        </p:nvSpPr>
        <p:spPr>
          <a:xfrm>
            <a:off x="892098" y="2972254"/>
            <a:ext cx="8018827" cy="69331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reduce plastic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use a cardboard "blister pack"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protect the goods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AF6FD6-3BC9-9A1E-8DBB-A1F186F9F429}"/>
              </a:ext>
            </a:extLst>
          </p:cNvPr>
          <p:cNvSpPr/>
          <p:nvPr/>
        </p:nvSpPr>
        <p:spPr>
          <a:xfrm>
            <a:off x="233075" y="3851986"/>
            <a:ext cx="8018827" cy="68971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Leave "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communication space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" on your packaging for things like the brand name, ingredients and contact information.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CD67ED-A18B-8F0B-F3EA-92C8E264B9C5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830E2A-1FB7-C6C5-E42E-575993FEF767}"/>
              </a:ext>
            </a:extLst>
          </p:cNvPr>
          <p:cNvSpPr/>
          <p:nvPr/>
        </p:nvSpPr>
        <p:spPr>
          <a:xfrm>
            <a:off x="892099" y="5607855"/>
            <a:ext cx="7359804" cy="959839"/>
          </a:xfrm>
          <a:prstGeom prst="roundRect">
            <a:avLst/>
          </a:prstGeom>
          <a:solidFill>
            <a:srgbClr val="262262"/>
          </a:solidFill>
          <a:ln w="28575">
            <a:solidFill>
              <a:srgbClr val="C2D2E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Challenge: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What kinds of packaging would be the best for the environment and would successfully reduce waste?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B3902D-E665-88F0-0E77-0779C60646D0}"/>
              </a:ext>
            </a:extLst>
          </p:cNvPr>
          <p:cNvSpPr/>
          <p:nvPr/>
        </p:nvSpPr>
        <p:spPr>
          <a:xfrm>
            <a:off x="233075" y="2092522"/>
            <a:ext cx="8018827" cy="69331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 packaging can't just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look good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it also has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protect what's inside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especially if it’s an egg!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647CF1F-A2D0-BB4B-8F37-3BC91713AFBE}"/>
              </a:ext>
            </a:extLst>
          </p:cNvPr>
          <p:cNvSpPr/>
          <p:nvPr/>
        </p:nvSpPr>
        <p:spPr>
          <a:xfrm>
            <a:off x="892098" y="1212790"/>
            <a:ext cx="8018827" cy="69331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Make a 3D prototype first, then "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reverse engineer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" it, to create a single 2D net. 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8594E8-C5C8-A39F-5995-842F5881DAF8}"/>
              </a:ext>
            </a:extLst>
          </p:cNvPr>
          <p:cNvGrpSpPr/>
          <p:nvPr/>
        </p:nvGrpSpPr>
        <p:grpSpPr>
          <a:xfrm>
            <a:off x="8334480" y="1962422"/>
            <a:ext cx="574428" cy="947266"/>
            <a:chOff x="-1449752" y="1661635"/>
            <a:chExt cx="574428" cy="94726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83F37E6-8A9A-DF0A-87E0-2C24F12D6E97}"/>
                </a:ext>
              </a:extLst>
            </p:cNvPr>
            <p:cNvSpPr txBox="1"/>
            <p:nvPr/>
          </p:nvSpPr>
          <p:spPr>
            <a:xfrm>
              <a:off x="-1449752" y="1661635"/>
              <a:ext cx="54373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0" b="1" dirty="0">
                  <a:solidFill>
                    <a:srgbClr val="B9DBF5"/>
                  </a:solidFill>
                  <a:latin typeface="Century Gothic" panose="020B0502020202020204" pitchFamily="34" charset="0"/>
                </a:rPr>
                <a:t>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EB88BCE-4905-BDF8-4EB6-A0D017F02712}"/>
                </a:ext>
              </a:extLst>
            </p:cNvPr>
            <p:cNvSpPr txBox="1"/>
            <p:nvPr/>
          </p:nvSpPr>
          <p:spPr>
            <a:xfrm>
              <a:off x="-1419063" y="1747127"/>
              <a:ext cx="54373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0" b="1" dirty="0">
                  <a:solidFill>
                    <a:srgbClr val="38BEAB"/>
                  </a:solidFill>
                  <a:latin typeface="Century Gothic" panose="020B0502020202020204" pitchFamily="34" charset="0"/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34B441-1BC1-B8EC-B966-B2B998FBFA9F}"/>
              </a:ext>
            </a:extLst>
          </p:cNvPr>
          <p:cNvGrpSpPr/>
          <p:nvPr/>
        </p:nvGrpSpPr>
        <p:grpSpPr>
          <a:xfrm>
            <a:off x="204403" y="2845276"/>
            <a:ext cx="574428" cy="947266"/>
            <a:chOff x="-1449752" y="1661635"/>
            <a:chExt cx="574428" cy="94726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F52F44-8CD7-4794-F067-8E0CC3578DC8}"/>
                </a:ext>
              </a:extLst>
            </p:cNvPr>
            <p:cNvSpPr txBox="1"/>
            <p:nvPr/>
          </p:nvSpPr>
          <p:spPr>
            <a:xfrm>
              <a:off x="-1449752" y="1661635"/>
              <a:ext cx="54373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0" b="1" dirty="0">
                  <a:solidFill>
                    <a:srgbClr val="B9DBF5"/>
                  </a:solidFill>
                  <a:latin typeface="Century Gothic" panose="020B0502020202020204" pitchFamily="34" charset="0"/>
                </a:rPr>
                <a:t>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79DD41-C52A-7B3A-D88F-273C78348138}"/>
                </a:ext>
              </a:extLst>
            </p:cNvPr>
            <p:cNvSpPr txBox="1"/>
            <p:nvPr/>
          </p:nvSpPr>
          <p:spPr>
            <a:xfrm>
              <a:off x="-1419063" y="1747127"/>
              <a:ext cx="54373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0" b="1" dirty="0">
                  <a:solidFill>
                    <a:srgbClr val="262262"/>
                  </a:solidFill>
                  <a:latin typeface="Century Gothic" panose="020B0502020202020204" pitchFamily="34" charset="0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04D4CCB-2251-B691-BE08-FCC8F9A3B1A3}"/>
              </a:ext>
            </a:extLst>
          </p:cNvPr>
          <p:cNvGrpSpPr/>
          <p:nvPr/>
        </p:nvGrpSpPr>
        <p:grpSpPr>
          <a:xfrm>
            <a:off x="8334480" y="3723210"/>
            <a:ext cx="574428" cy="947266"/>
            <a:chOff x="-1449752" y="1661635"/>
            <a:chExt cx="574428" cy="94726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B2C90B-3A76-0598-5532-ED212197A0DF}"/>
                </a:ext>
              </a:extLst>
            </p:cNvPr>
            <p:cNvSpPr txBox="1"/>
            <p:nvPr/>
          </p:nvSpPr>
          <p:spPr>
            <a:xfrm>
              <a:off x="-1449752" y="1661635"/>
              <a:ext cx="54373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0" b="1" dirty="0">
                  <a:solidFill>
                    <a:srgbClr val="B9DBF5"/>
                  </a:solidFill>
                  <a:latin typeface="Century Gothic" panose="020B0502020202020204" pitchFamily="34" charset="0"/>
                </a:rPr>
                <a:t>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7F3720E-A692-DF4D-9810-8E5B46B14CE5}"/>
                </a:ext>
              </a:extLst>
            </p:cNvPr>
            <p:cNvSpPr txBox="1"/>
            <p:nvPr/>
          </p:nvSpPr>
          <p:spPr>
            <a:xfrm>
              <a:off x="-1419063" y="1747127"/>
              <a:ext cx="54373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0" b="1" dirty="0">
                  <a:solidFill>
                    <a:srgbClr val="38BEAB"/>
                  </a:solidFill>
                  <a:latin typeface="Century Gothic" panose="020B0502020202020204" pitchFamily="34" charset="0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29A543D-99E9-5DA4-D303-1FE473DC737B}"/>
              </a:ext>
            </a:extLst>
          </p:cNvPr>
          <p:cNvGrpSpPr/>
          <p:nvPr/>
        </p:nvGrpSpPr>
        <p:grpSpPr>
          <a:xfrm>
            <a:off x="207168" y="4601144"/>
            <a:ext cx="574428" cy="947266"/>
            <a:chOff x="-1449752" y="1661635"/>
            <a:chExt cx="574428" cy="94726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A14970-0DFD-C6A6-E666-29F7EAF8117B}"/>
                </a:ext>
              </a:extLst>
            </p:cNvPr>
            <p:cNvSpPr txBox="1"/>
            <p:nvPr/>
          </p:nvSpPr>
          <p:spPr>
            <a:xfrm>
              <a:off x="-1449752" y="1661635"/>
              <a:ext cx="54373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0" b="1" dirty="0">
                  <a:solidFill>
                    <a:srgbClr val="B9DBF5"/>
                  </a:solidFill>
                  <a:latin typeface="Century Gothic" panose="020B0502020202020204" pitchFamily="34" charset="0"/>
                </a:rPr>
                <a:t>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9BED850-B75B-33C0-DC6F-6F30A84BD896}"/>
                </a:ext>
              </a:extLst>
            </p:cNvPr>
            <p:cNvSpPr txBox="1"/>
            <p:nvPr/>
          </p:nvSpPr>
          <p:spPr>
            <a:xfrm>
              <a:off x="-1419063" y="1747127"/>
              <a:ext cx="54373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0" b="1" dirty="0">
                  <a:solidFill>
                    <a:srgbClr val="262262"/>
                  </a:solidFill>
                  <a:latin typeface="Century Gothic" panose="020B0502020202020204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A2FAF7-EB3C-2155-8896-1C4356C1E28B}"/>
              </a:ext>
            </a:extLst>
          </p:cNvPr>
          <p:cNvGrpSpPr/>
          <p:nvPr/>
        </p:nvGrpSpPr>
        <p:grpSpPr>
          <a:xfrm>
            <a:off x="204403" y="1085812"/>
            <a:ext cx="574428" cy="947266"/>
            <a:chOff x="-1449752" y="1661635"/>
            <a:chExt cx="574428" cy="94726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475F1F-3F15-9502-26AC-101E3C4FFAFF}"/>
                </a:ext>
              </a:extLst>
            </p:cNvPr>
            <p:cNvSpPr txBox="1"/>
            <p:nvPr/>
          </p:nvSpPr>
          <p:spPr>
            <a:xfrm>
              <a:off x="-1449752" y="1661635"/>
              <a:ext cx="54373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0" b="1" dirty="0">
                  <a:solidFill>
                    <a:srgbClr val="B9DBF5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70B2516-6764-C5F0-CD61-135928F57C30}"/>
                </a:ext>
              </a:extLst>
            </p:cNvPr>
            <p:cNvSpPr txBox="1"/>
            <p:nvPr/>
          </p:nvSpPr>
          <p:spPr>
            <a:xfrm>
              <a:off x="-1419063" y="1747127"/>
              <a:ext cx="54373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0" b="1" dirty="0">
                  <a:solidFill>
                    <a:srgbClr val="262262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</p:grpSp>
      <p:sp>
        <p:nvSpPr>
          <p:cNvPr id="6" name="Shape 114">
            <a:extLst>
              <a:ext uri="{FF2B5EF4-FFF2-40B4-BE49-F238E27FC236}">
                <a16:creationId xmlns:a16="http://schemas.microsoft.com/office/drawing/2014/main" id="{11045154-177C-9945-29B3-E411F2671509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A career in package design</a:t>
            </a:r>
          </a:p>
        </p:txBody>
      </p:sp>
    </p:spTree>
    <p:extLst>
      <p:ext uri="{BB962C8B-B14F-4D97-AF65-F5344CB8AC3E}">
        <p14:creationId xmlns:p14="http://schemas.microsoft.com/office/powerpoint/2010/main" val="17094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" grpId="0" animBg="1"/>
      <p:bldP spid="7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Yellow tape measure on white table">
            <a:extLst>
              <a:ext uri="{FF2B5EF4-FFF2-40B4-BE49-F238E27FC236}">
                <a16:creationId xmlns:a16="http://schemas.microsoft.com/office/drawing/2014/main" id="{B5254AAE-6DCE-C6B6-023D-44E4C1ADF2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"/>
          <a:stretch/>
        </p:blipFill>
        <p:spPr>
          <a:xfrm>
            <a:off x="-9802" y="991289"/>
            <a:ext cx="9153802" cy="5866711"/>
          </a:xfrm>
          <a:prstGeom prst="rect">
            <a:avLst/>
          </a:prstGeom>
        </p:spPr>
      </p:pic>
      <p:sp>
        <p:nvSpPr>
          <p:cNvPr id="28" name="Pentagon 20">
            <a:extLst>
              <a:ext uri="{FF2B5EF4-FFF2-40B4-BE49-F238E27FC236}">
                <a16:creationId xmlns:a16="http://schemas.microsoft.com/office/drawing/2014/main" id="{F0EAE338-09EF-4CBE-85D6-0E4C1ABF6FB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8</a:t>
            </a:r>
          </a:p>
        </p:txBody>
      </p:sp>
      <p:sp>
        <p:nvSpPr>
          <p:cNvPr id="12" name="Shape 114">
            <a:extLst>
              <a:ext uri="{FF2B5EF4-FFF2-40B4-BE49-F238E27FC236}">
                <a16:creationId xmlns:a16="http://schemas.microsoft.com/office/drawing/2014/main" id="{7EF04094-1937-4EE7-870E-32CE4EBBFB33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The maths of packaging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C47A6E-A031-4D89-9CC6-4821BC9E6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48056C-1FEF-440C-A018-705E63ECA501}"/>
              </a:ext>
            </a:extLst>
          </p:cNvPr>
          <p:cNvSpPr/>
          <p:nvPr/>
        </p:nvSpPr>
        <p:spPr>
          <a:xfrm>
            <a:off x="748863" y="3395646"/>
            <a:ext cx="5072074" cy="880296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Definition: Manufacturing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Making a product, often in a factory.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C5A4687-18EC-639B-5BCF-14091A18E4FC}"/>
              </a:ext>
            </a:extLst>
          </p:cNvPr>
          <p:cNvSpPr/>
          <p:nvPr/>
        </p:nvSpPr>
        <p:spPr>
          <a:xfrm>
            <a:off x="780384" y="4671910"/>
            <a:ext cx="5809987" cy="69331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The measurements must be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accurate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2D589F-FC48-8614-64D4-DB55291176E9}"/>
              </a:ext>
            </a:extLst>
          </p:cNvPr>
          <p:cNvSpPr/>
          <p:nvPr/>
        </p:nvSpPr>
        <p:spPr>
          <a:xfrm>
            <a:off x="748863" y="5761188"/>
            <a:ext cx="6644589" cy="69331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 packaging must be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cost-effective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to produce. 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8DFDA0-9094-9D1E-AF21-3120572056AA}"/>
              </a:ext>
            </a:extLst>
          </p:cNvPr>
          <p:cNvSpPr/>
          <p:nvPr/>
        </p:nvSpPr>
        <p:spPr>
          <a:xfrm>
            <a:off x="748864" y="1875179"/>
            <a:ext cx="4324942" cy="1124499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Discussion (2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 do you think is important when manufacturing packaging for products?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8FD128-5C23-F167-990C-B06A11A27486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42717750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 descr="Pyramid Shape outline">
            <a:extLst>
              <a:ext uri="{FF2B5EF4-FFF2-40B4-BE49-F238E27FC236}">
                <a16:creationId xmlns:a16="http://schemas.microsoft.com/office/drawing/2014/main" id="{3E639121-1D4B-34B4-5296-C24490907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9298" y="553530"/>
            <a:ext cx="6456946" cy="6456946"/>
          </a:xfrm>
          <a:prstGeom prst="rect">
            <a:avLst/>
          </a:prstGeom>
        </p:spPr>
      </p:pic>
      <p:sp>
        <p:nvSpPr>
          <p:cNvPr id="28" name="Pentagon 20">
            <a:extLst>
              <a:ext uri="{FF2B5EF4-FFF2-40B4-BE49-F238E27FC236}">
                <a16:creationId xmlns:a16="http://schemas.microsoft.com/office/drawing/2014/main" id="{F0EAE338-09EF-4CBE-85D6-0E4C1ABF6FB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8</a:t>
            </a:r>
          </a:p>
        </p:txBody>
      </p:sp>
      <p:sp>
        <p:nvSpPr>
          <p:cNvPr id="12" name="Shape 114">
            <a:extLst>
              <a:ext uri="{FF2B5EF4-FFF2-40B4-BE49-F238E27FC236}">
                <a16:creationId xmlns:a16="http://schemas.microsoft.com/office/drawing/2014/main" id="{7EF04094-1937-4EE7-870E-32CE4EBBFB33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The maths of packaging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C47A6E-A031-4D89-9CC6-4821BC9E6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48056C-1FEF-440C-A018-705E63ECA501}"/>
              </a:ext>
            </a:extLst>
          </p:cNvPr>
          <p:cNvSpPr/>
          <p:nvPr/>
        </p:nvSpPr>
        <p:spPr>
          <a:xfrm>
            <a:off x="966553" y="2251662"/>
            <a:ext cx="3681680" cy="1177338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Definition: Net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A flat shape that, when cut out, will fold into a 3D shape</a:t>
            </a: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.  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  <a:sym typeface="Lato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8DFDA0-9094-9D1E-AF21-3120572056AA}"/>
              </a:ext>
            </a:extLst>
          </p:cNvPr>
          <p:cNvSpPr/>
          <p:nvPr/>
        </p:nvSpPr>
        <p:spPr>
          <a:xfrm>
            <a:off x="341205" y="1004737"/>
            <a:ext cx="4932377" cy="980312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Discussion (2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 is the net of a shape? Do you know how to make one?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2838CC6-1E3C-89D9-ECF3-CC8FF9AD20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96115">
            <a:off x="5701007" y="1070171"/>
            <a:ext cx="1557329" cy="2349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F81804-E31B-0F9B-A7F6-E62B53168A3E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8D3F436-C757-BE01-3A8C-A4792BCF9C03}"/>
              </a:ext>
            </a:extLst>
          </p:cNvPr>
          <p:cNvSpPr/>
          <p:nvPr/>
        </p:nvSpPr>
        <p:spPr>
          <a:xfrm>
            <a:off x="5754028" y="4693860"/>
            <a:ext cx="3048765" cy="870750"/>
          </a:xfrm>
          <a:prstGeom prst="roundRect">
            <a:avLst/>
          </a:prstGeom>
          <a:solidFill>
            <a:srgbClr val="262262"/>
          </a:solidFill>
          <a:ln w="28575">
            <a:solidFill>
              <a:srgbClr val="DAE3F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Click on the image to find out more about nets. 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899254-A6CE-5BC7-CF93-7438EC994DFC}"/>
              </a:ext>
            </a:extLst>
          </p:cNvPr>
          <p:cNvGrpSpPr/>
          <p:nvPr/>
        </p:nvGrpSpPr>
        <p:grpSpPr>
          <a:xfrm>
            <a:off x="341205" y="3710884"/>
            <a:ext cx="4932379" cy="2836705"/>
            <a:chOff x="341205" y="3429000"/>
            <a:chExt cx="5422511" cy="3118589"/>
          </a:xfrm>
        </p:grpSpPr>
        <p:pic>
          <p:nvPicPr>
            <p:cNvPr id="11" name="Picture 10">
              <a:hlinkClick r:id="rId7"/>
              <a:extLst>
                <a:ext uri="{FF2B5EF4-FFF2-40B4-BE49-F238E27FC236}">
                  <a16:creationId xmlns:a16="http://schemas.microsoft.com/office/drawing/2014/main" id="{6A1B6AD4-B13B-E5B0-8A88-563E0D6342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024" r="4024"/>
            <a:stretch/>
          </p:blipFill>
          <p:spPr>
            <a:xfrm>
              <a:off x="341205" y="3507186"/>
              <a:ext cx="5422511" cy="2962215"/>
            </a:xfrm>
            <a:prstGeom prst="roundRect">
              <a:avLst/>
            </a:prstGeom>
          </p:spPr>
        </p:pic>
        <p:sp>
          <p:nvSpPr>
            <p:cNvPr id="16" name="Freeform: Shape 15">
              <a:hlinkClick r:id="rId7"/>
              <a:extLst>
                <a:ext uri="{FF2B5EF4-FFF2-40B4-BE49-F238E27FC236}">
                  <a16:creationId xmlns:a16="http://schemas.microsoft.com/office/drawing/2014/main" id="{0F784974-5644-CB28-2B2A-F9D5ADAB99D4}"/>
                </a:ext>
              </a:extLst>
            </p:cNvPr>
            <p:cNvSpPr/>
            <p:nvPr/>
          </p:nvSpPr>
          <p:spPr>
            <a:xfrm>
              <a:off x="341205" y="3429000"/>
              <a:ext cx="5422510" cy="3118589"/>
            </a:xfrm>
            <a:custGeom>
              <a:avLst/>
              <a:gdLst>
                <a:gd name="connsiteX0" fmla="*/ 985647 w 6620398"/>
                <a:gd name="connsiteY0" fmla="*/ 296608 h 4505927"/>
                <a:gd name="connsiteX1" fmla="*/ 333516 w 6620398"/>
                <a:gd name="connsiteY1" fmla="*/ 948739 h 4505927"/>
                <a:gd name="connsiteX2" fmla="*/ 333516 w 6620398"/>
                <a:gd name="connsiteY2" fmla="*/ 3557187 h 4505927"/>
                <a:gd name="connsiteX3" fmla="*/ 985647 w 6620398"/>
                <a:gd name="connsiteY3" fmla="*/ 4209318 h 4505927"/>
                <a:gd name="connsiteX4" fmla="*/ 5634750 w 6620398"/>
                <a:gd name="connsiteY4" fmla="*/ 4209318 h 4505927"/>
                <a:gd name="connsiteX5" fmla="*/ 6286881 w 6620398"/>
                <a:gd name="connsiteY5" fmla="*/ 3557187 h 4505927"/>
                <a:gd name="connsiteX6" fmla="*/ 6286881 w 6620398"/>
                <a:gd name="connsiteY6" fmla="*/ 948739 h 4505927"/>
                <a:gd name="connsiteX7" fmla="*/ 5634750 w 6620398"/>
                <a:gd name="connsiteY7" fmla="*/ 296608 h 4505927"/>
                <a:gd name="connsiteX8" fmla="*/ 751003 w 6620398"/>
                <a:gd name="connsiteY8" fmla="*/ 0 h 4505927"/>
                <a:gd name="connsiteX9" fmla="*/ 5869395 w 6620398"/>
                <a:gd name="connsiteY9" fmla="*/ 0 h 4505927"/>
                <a:gd name="connsiteX10" fmla="*/ 6620398 w 6620398"/>
                <a:gd name="connsiteY10" fmla="*/ 751003 h 4505927"/>
                <a:gd name="connsiteX11" fmla="*/ 6620398 w 6620398"/>
                <a:gd name="connsiteY11" fmla="*/ 3754924 h 4505927"/>
                <a:gd name="connsiteX12" fmla="*/ 5869395 w 6620398"/>
                <a:gd name="connsiteY12" fmla="*/ 4505927 h 4505927"/>
                <a:gd name="connsiteX13" fmla="*/ 751003 w 6620398"/>
                <a:gd name="connsiteY13" fmla="*/ 4505927 h 4505927"/>
                <a:gd name="connsiteX14" fmla="*/ 0 w 6620398"/>
                <a:gd name="connsiteY14" fmla="*/ 3754924 h 4505927"/>
                <a:gd name="connsiteX15" fmla="*/ 0 w 6620398"/>
                <a:gd name="connsiteY15" fmla="*/ 751003 h 4505927"/>
                <a:gd name="connsiteX16" fmla="*/ 751003 w 6620398"/>
                <a:gd name="connsiteY16" fmla="*/ 0 h 450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20398" h="4505927">
                  <a:moveTo>
                    <a:pt x="985647" y="296608"/>
                  </a:moveTo>
                  <a:cubicBezTo>
                    <a:pt x="625485" y="296608"/>
                    <a:pt x="333516" y="588577"/>
                    <a:pt x="333516" y="948739"/>
                  </a:cubicBezTo>
                  <a:lnTo>
                    <a:pt x="333516" y="3557187"/>
                  </a:lnTo>
                  <a:cubicBezTo>
                    <a:pt x="333516" y="3917349"/>
                    <a:pt x="625485" y="4209318"/>
                    <a:pt x="985647" y="4209318"/>
                  </a:cubicBezTo>
                  <a:lnTo>
                    <a:pt x="5634750" y="4209318"/>
                  </a:lnTo>
                  <a:cubicBezTo>
                    <a:pt x="5994912" y="4209318"/>
                    <a:pt x="6286881" y="3917349"/>
                    <a:pt x="6286881" y="3557187"/>
                  </a:cubicBezTo>
                  <a:lnTo>
                    <a:pt x="6286881" y="948739"/>
                  </a:lnTo>
                  <a:cubicBezTo>
                    <a:pt x="6286881" y="588577"/>
                    <a:pt x="5994912" y="296608"/>
                    <a:pt x="5634750" y="296608"/>
                  </a:cubicBezTo>
                  <a:close/>
                  <a:moveTo>
                    <a:pt x="751003" y="0"/>
                  </a:moveTo>
                  <a:lnTo>
                    <a:pt x="5869395" y="0"/>
                  </a:lnTo>
                  <a:cubicBezTo>
                    <a:pt x="6284163" y="0"/>
                    <a:pt x="6620398" y="336235"/>
                    <a:pt x="6620398" y="751003"/>
                  </a:cubicBezTo>
                  <a:lnTo>
                    <a:pt x="6620398" y="3754924"/>
                  </a:lnTo>
                  <a:cubicBezTo>
                    <a:pt x="6620398" y="4169692"/>
                    <a:pt x="6284163" y="4505927"/>
                    <a:pt x="5869395" y="4505927"/>
                  </a:cubicBezTo>
                  <a:lnTo>
                    <a:pt x="751003" y="4505927"/>
                  </a:lnTo>
                  <a:cubicBezTo>
                    <a:pt x="336235" y="4505927"/>
                    <a:pt x="0" y="4169692"/>
                    <a:pt x="0" y="3754924"/>
                  </a:cubicBezTo>
                  <a:lnTo>
                    <a:pt x="0" y="751003"/>
                  </a:lnTo>
                  <a:cubicBezTo>
                    <a:pt x="0" y="336235"/>
                    <a:pt x="336235" y="0"/>
                    <a:pt x="75100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9" name="Rectangle: Rounded Corners 8">
            <a:hlinkClick r:id="rId7"/>
            <a:extLst>
              <a:ext uri="{FF2B5EF4-FFF2-40B4-BE49-F238E27FC236}">
                <a16:creationId xmlns:a16="http://schemas.microsoft.com/office/drawing/2014/main" id="{B7C0067F-8181-64C5-E493-DA259B440DC9}"/>
              </a:ext>
            </a:extLst>
          </p:cNvPr>
          <p:cNvSpPr/>
          <p:nvPr/>
        </p:nvSpPr>
        <p:spPr>
          <a:xfrm>
            <a:off x="4022885" y="4050081"/>
            <a:ext cx="758283" cy="538608"/>
          </a:xfrm>
          <a:prstGeom prst="roundRect">
            <a:avLst/>
          </a:prstGeom>
          <a:solidFill>
            <a:srgbClr val="262262"/>
          </a:solidFill>
          <a:ln w="28575">
            <a:solidFill>
              <a:srgbClr val="DAE3F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0:00-0:44</a:t>
            </a:r>
            <a:endParaRPr lang="en-GB" sz="1600" dirty="0">
              <a:solidFill>
                <a:schemeClr val="bg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B8240246-2B24-69B5-3D0F-5CCF33CFB1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69"/>
          <a:stretch/>
        </p:blipFill>
        <p:spPr bwMode="auto">
          <a:xfrm rot="411485">
            <a:off x="7099401" y="1254332"/>
            <a:ext cx="1593422" cy="1937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754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 descr="Illustrator outline">
            <a:extLst>
              <a:ext uri="{FF2B5EF4-FFF2-40B4-BE49-F238E27FC236}">
                <a16:creationId xmlns:a16="http://schemas.microsoft.com/office/drawing/2014/main" id="{15644442-473B-CE6E-6705-B47CAEFE4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2695" y="636820"/>
            <a:ext cx="6456946" cy="6456946"/>
          </a:xfrm>
          <a:prstGeom prst="rect">
            <a:avLst/>
          </a:prstGeom>
        </p:spPr>
      </p:pic>
      <p:sp>
        <p:nvSpPr>
          <p:cNvPr id="29" name="Pentagon 20">
            <a:extLst>
              <a:ext uri="{FF2B5EF4-FFF2-40B4-BE49-F238E27FC236}">
                <a16:creationId xmlns:a16="http://schemas.microsoft.com/office/drawing/2014/main" id="{F76B2CDD-EEB3-4E28-AA60-3756A566B445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9</a:t>
            </a:r>
          </a:p>
        </p:txBody>
      </p:sp>
      <p:sp>
        <p:nvSpPr>
          <p:cNvPr id="12" name="Shape 114">
            <a:extLst>
              <a:ext uri="{FF2B5EF4-FFF2-40B4-BE49-F238E27FC236}">
                <a16:creationId xmlns:a16="http://schemas.microsoft.com/office/drawing/2014/main" id="{87DB6B46-8E99-4098-9960-602C15599F06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Now it’s your turn!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3D0B450-FB19-4A70-AF79-CB81575586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8920E0-606B-8D46-7AF8-BF2E4B1DD565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293577-E1DE-DAB4-1CD8-495333251F08}"/>
              </a:ext>
            </a:extLst>
          </p:cNvPr>
          <p:cNvSpPr/>
          <p:nvPr/>
        </p:nvSpPr>
        <p:spPr>
          <a:xfrm>
            <a:off x="365788" y="2106590"/>
            <a:ext cx="5144333" cy="2402705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Individual activity (15-20 mins)</a:t>
            </a:r>
          </a:p>
          <a:p>
            <a:pPr algn="ctr"/>
            <a:r>
              <a:rPr lang="en-GB" alt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Your task is to design your own net for an Easter Egg box. Follow these steps as you go:</a:t>
            </a:r>
          </a:p>
          <a:p>
            <a:pPr marL="342900" indent="-342900" algn="ctr">
              <a:buAutoNum type="arabicParenR"/>
            </a:pPr>
            <a:r>
              <a:rPr lang="en-GB" alt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Draw a plan for the net and the logo on a piece of paper.</a:t>
            </a:r>
          </a:p>
          <a:p>
            <a:pPr marL="342900" indent="-342900" algn="ctr">
              <a:buAutoNum type="arabicParenR"/>
            </a:pPr>
            <a:r>
              <a:rPr lang="en-GB" alt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Copy your plan neatly onto your A3 card (there is only 1 piece of card per pair!).</a:t>
            </a:r>
          </a:p>
          <a:p>
            <a:pPr marL="342900" indent="-342900" algn="ctr">
              <a:buAutoNum type="arabicParenR"/>
            </a:pPr>
            <a:r>
              <a:rPr lang="en-GB" alt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Work out the total surface area of your box.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62E969-4D24-93CF-3D1E-5CB8E8C1A947}"/>
              </a:ext>
            </a:extLst>
          </p:cNvPr>
          <p:cNvSpPr/>
          <p:nvPr/>
        </p:nvSpPr>
        <p:spPr>
          <a:xfrm>
            <a:off x="365789" y="1001769"/>
            <a:ext cx="5144333" cy="76012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Now you know more about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packaging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marketing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it’s your turn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FAA248-A254-5785-B991-0DCFFF1AAB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47929">
            <a:off x="6002078" y="1075860"/>
            <a:ext cx="2071405" cy="1327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631959-8BC0-75E2-510B-EBD374068C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8" r="-728"/>
          <a:stretch/>
        </p:blipFill>
        <p:spPr>
          <a:xfrm rot="552925">
            <a:off x="6612951" y="2379556"/>
            <a:ext cx="2084718" cy="1327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024B8D-6291-4169-AA47-279ACD9D44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4" r="1"/>
          <a:stretch/>
        </p:blipFill>
        <p:spPr>
          <a:xfrm rot="21347929">
            <a:off x="6002077" y="3683253"/>
            <a:ext cx="2072141" cy="1327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Yellow tape measure on white table">
            <a:extLst>
              <a:ext uri="{FF2B5EF4-FFF2-40B4-BE49-F238E27FC236}">
                <a16:creationId xmlns:a16="http://schemas.microsoft.com/office/drawing/2014/main" id="{AD44E45A-6836-01A6-30E6-686236A079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"/>
          <a:stretch/>
        </p:blipFill>
        <p:spPr>
          <a:xfrm rot="552925">
            <a:off x="6788740" y="4986951"/>
            <a:ext cx="2071092" cy="1327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B2B381-A80F-36F7-C4EE-4EEBEC6AB70C}"/>
              </a:ext>
            </a:extLst>
          </p:cNvPr>
          <p:cNvSpPr/>
          <p:nvPr/>
        </p:nvSpPr>
        <p:spPr>
          <a:xfrm>
            <a:off x="368464" y="4853992"/>
            <a:ext cx="5144333" cy="161760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16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Success Criteria: </a:t>
            </a:r>
          </a:p>
          <a:p>
            <a:pPr marL="285750" indent="-285750" algn="ctr">
              <a:buClr>
                <a:srgbClr val="262262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Make sure your box is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big enough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indent="-285750" algn="ctr">
              <a:buClr>
                <a:srgbClr val="262262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Consider all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key points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made about marketing and packaging design.</a:t>
            </a:r>
          </a:p>
          <a:p>
            <a:pPr marL="285750" indent="-285750" algn="ctr">
              <a:buClr>
                <a:srgbClr val="262262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Be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creative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: design something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eye-catching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1253175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Illustrator outline">
            <a:extLst>
              <a:ext uri="{FF2B5EF4-FFF2-40B4-BE49-F238E27FC236}">
                <a16:creationId xmlns:a16="http://schemas.microsoft.com/office/drawing/2014/main" id="{41B12414-317F-0D5C-FEF4-D01362537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2695" y="636820"/>
            <a:ext cx="6456946" cy="64569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0A613C-0155-4786-C601-4350CB687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27270">
            <a:off x="493466" y="2649432"/>
            <a:ext cx="2757651" cy="3676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Pentagon 20">
            <a:extLst>
              <a:ext uri="{FF2B5EF4-FFF2-40B4-BE49-F238E27FC236}">
                <a16:creationId xmlns:a16="http://schemas.microsoft.com/office/drawing/2014/main" id="{F76B2CDD-EEB3-4E28-AA60-3756A566B445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9</a:t>
            </a:r>
          </a:p>
        </p:txBody>
      </p:sp>
      <p:sp>
        <p:nvSpPr>
          <p:cNvPr id="12" name="Shape 114">
            <a:extLst>
              <a:ext uri="{FF2B5EF4-FFF2-40B4-BE49-F238E27FC236}">
                <a16:creationId xmlns:a16="http://schemas.microsoft.com/office/drawing/2014/main" id="{87DB6B46-8E99-4098-9960-602C15599F06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Now it’s your turn!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3D0B450-FB19-4A70-AF79-CB81575586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pic>
        <p:nvPicPr>
          <p:cNvPr id="8" name="Picture 7" descr="A picture containing text, table, indoor&#10;&#10;Description automatically generated">
            <a:extLst>
              <a:ext uri="{FF2B5EF4-FFF2-40B4-BE49-F238E27FC236}">
                <a16:creationId xmlns:a16="http://schemas.microsoft.com/office/drawing/2014/main" id="{3EC43960-3B3D-2B39-EFE3-31F3F81FCA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37"/>
          <a:stretch/>
        </p:blipFill>
        <p:spPr>
          <a:xfrm rot="438701">
            <a:off x="5951781" y="2648000"/>
            <a:ext cx="2666282" cy="3679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A51F18-23BF-A766-7316-2649D6F1E79B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DEFE69-9517-C0F6-65CD-7FB29736F89F}"/>
              </a:ext>
            </a:extLst>
          </p:cNvPr>
          <p:cNvSpPr/>
          <p:nvPr/>
        </p:nvSpPr>
        <p:spPr>
          <a:xfrm>
            <a:off x="299982" y="1001770"/>
            <a:ext cx="8544036" cy="1127010"/>
          </a:xfrm>
          <a:prstGeom prst="roundRect">
            <a:avLst/>
          </a:prstGeom>
          <a:solidFill>
            <a:srgbClr val="262262"/>
          </a:solidFill>
          <a:ln w="28575">
            <a:solidFill>
              <a:srgbClr val="C2D2E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Challenge: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Why not carry on with this task at home? Create your full design! Below and on the next slide are some of the original classes’ designs!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40E3F6E1-EFE8-5E50-B1F0-22843C21A4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137" y="2732047"/>
            <a:ext cx="2633726" cy="3511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221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able, indoor, window&#10;&#10;Description automatically generated">
            <a:extLst>
              <a:ext uri="{FF2B5EF4-FFF2-40B4-BE49-F238E27FC236}">
                <a16:creationId xmlns:a16="http://schemas.microsoft.com/office/drawing/2014/main" id="{06FC6053-E96D-15D2-6F35-3AB8BF393B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28" y="1041106"/>
            <a:ext cx="8625343" cy="5533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Pentagon 20">
            <a:extLst>
              <a:ext uri="{FF2B5EF4-FFF2-40B4-BE49-F238E27FC236}">
                <a16:creationId xmlns:a16="http://schemas.microsoft.com/office/drawing/2014/main" id="{F76B2CDD-EEB3-4E28-AA60-3756A566B445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9</a:t>
            </a:r>
          </a:p>
        </p:txBody>
      </p:sp>
      <p:sp>
        <p:nvSpPr>
          <p:cNvPr id="12" name="Shape 114">
            <a:extLst>
              <a:ext uri="{FF2B5EF4-FFF2-40B4-BE49-F238E27FC236}">
                <a16:creationId xmlns:a16="http://schemas.microsoft.com/office/drawing/2014/main" id="{87DB6B46-8E99-4098-9960-602C15599F06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Now it’s your turn!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3D0B450-FB19-4A70-AF79-CB81575586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00F8E1-263F-3C0B-068C-BE44F4157AA0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83229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 descr="Information outline">
            <a:extLst>
              <a:ext uri="{FF2B5EF4-FFF2-40B4-BE49-F238E27FC236}">
                <a16:creationId xmlns:a16="http://schemas.microsoft.com/office/drawing/2014/main" id="{313AE633-8C45-12FB-6951-84F8F9BBC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3527" y="579663"/>
            <a:ext cx="6456947" cy="6456947"/>
          </a:xfrm>
          <a:prstGeom prst="rect">
            <a:avLst/>
          </a:prstGeom>
        </p:spPr>
      </p:pic>
      <p:sp>
        <p:nvSpPr>
          <p:cNvPr id="15" name="Shape 114">
            <a:extLst>
              <a:ext uri="{FF2B5EF4-FFF2-40B4-BE49-F238E27FC236}">
                <a16:creationId xmlns:a16="http://schemas.microsoft.com/office/drawing/2014/main" id="{B826E480-9D2D-4565-824B-87C1121E9D97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Finding help &amp; information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3D2CAFAF-3058-4F21-96AE-CC7792036A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1" name="Pentagon 20">
            <a:extLst>
              <a:ext uri="{FF2B5EF4-FFF2-40B4-BE49-F238E27FC236}">
                <a16:creationId xmlns:a16="http://schemas.microsoft.com/office/drawing/2014/main" id="{FADEB494-AAD6-4796-93DC-90C2AFCD4CC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3" name="Graphic 22" descr="Badge Question Mark with solid fill">
            <a:extLst>
              <a:ext uri="{FF2B5EF4-FFF2-40B4-BE49-F238E27FC236}">
                <a16:creationId xmlns:a16="http://schemas.microsoft.com/office/drawing/2014/main" id="{3C5736E4-4053-4B53-B521-90790C751E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93055"/>
            <a:ext cx="538608" cy="5386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C19103-9CD8-1F82-E156-1C3B8A16D460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36C3270-11AA-2D73-26D3-6A93AF65CD01}"/>
              </a:ext>
            </a:extLst>
          </p:cNvPr>
          <p:cNvSpPr/>
          <p:nvPr/>
        </p:nvSpPr>
        <p:spPr>
          <a:xfrm>
            <a:off x="378672" y="1164157"/>
            <a:ext cx="8386655" cy="80223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Push Start Marketing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who you met at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beginning of the lesson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have links to their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services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below.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57EFFA2-FC7E-731F-5AE8-9ACADE8AC3E5}"/>
              </a:ext>
            </a:extLst>
          </p:cNvPr>
          <p:cNvSpPr/>
          <p:nvPr/>
        </p:nvSpPr>
        <p:spPr>
          <a:xfrm>
            <a:off x="395298" y="3594596"/>
            <a:ext cx="8386655" cy="80223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You can find out more about how to get into this kind of work at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hlinkClick r:id="rId8"/>
              </a:rPr>
              <a:t>The National Careers Service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 Routes into this include:</a:t>
            </a:r>
          </a:p>
        </p:txBody>
      </p:sp>
      <p:sp>
        <p:nvSpPr>
          <p:cNvPr id="16" name="Rectangle: Rounded Corners 15">
            <a:hlinkClick r:id="rId9"/>
            <a:extLst>
              <a:ext uri="{FF2B5EF4-FFF2-40B4-BE49-F238E27FC236}">
                <a16:creationId xmlns:a16="http://schemas.microsoft.com/office/drawing/2014/main" id="{8B7A66C9-FC7B-43EE-D17B-D6283DE6052E}"/>
              </a:ext>
            </a:extLst>
          </p:cNvPr>
          <p:cNvSpPr/>
          <p:nvPr/>
        </p:nvSpPr>
        <p:spPr>
          <a:xfrm>
            <a:off x="369531" y="2323652"/>
            <a:ext cx="1751898" cy="91368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Consultancy</a:t>
            </a:r>
          </a:p>
        </p:txBody>
      </p:sp>
      <p:sp>
        <p:nvSpPr>
          <p:cNvPr id="17" name="Rectangle: Rounded Corners 16">
            <a:hlinkClick r:id="rId10"/>
            <a:extLst>
              <a:ext uri="{FF2B5EF4-FFF2-40B4-BE49-F238E27FC236}">
                <a16:creationId xmlns:a16="http://schemas.microsoft.com/office/drawing/2014/main" id="{D5FF211C-8208-D5E8-1CDE-6395418562F7}"/>
              </a:ext>
            </a:extLst>
          </p:cNvPr>
          <p:cNvSpPr/>
          <p:nvPr/>
        </p:nvSpPr>
        <p:spPr>
          <a:xfrm>
            <a:off x="2588261" y="2323652"/>
            <a:ext cx="1751898" cy="91368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Website &amp; </a:t>
            </a:r>
            <a:r>
              <a:rPr lang="en-GB" sz="1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webcopy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: Rounded Corners 17">
            <a:hlinkClick r:id="rId11"/>
            <a:extLst>
              <a:ext uri="{FF2B5EF4-FFF2-40B4-BE49-F238E27FC236}">
                <a16:creationId xmlns:a16="http://schemas.microsoft.com/office/drawing/2014/main" id="{F4A2C512-069C-1824-00C4-39C7E947CB35}"/>
              </a:ext>
            </a:extLst>
          </p:cNvPr>
          <p:cNvSpPr/>
          <p:nvPr/>
        </p:nvSpPr>
        <p:spPr>
          <a:xfrm>
            <a:off x="7011357" y="2323652"/>
            <a:ext cx="1751898" cy="91368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Retained services</a:t>
            </a:r>
          </a:p>
        </p:txBody>
      </p:sp>
      <p:sp>
        <p:nvSpPr>
          <p:cNvPr id="20" name="Rectangle: Rounded Corners 19">
            <a:hlinkClick r:id="rId12"/>
            <a:extLst>
              <a:ext uri="{FF2B5EF4-FFF2-40B4-BE49-F238E27FC236}">
                <a16:creationId xmlns:a16="http://schemas.microsoft.com/office/drawing/2014/main" id="{725C8281-EC59-6F28-A401-90E0EEAEBEE3}"/>
              </a:ext>
            </a:extLst>
          </p:cNvPr>
          <p:cNvSpPr/>
          <p:nvPr/>
        </p:nvSpPr>
        <p:spPr>
          <a:xfrm>
            <a:off x="4806991" y="2323652"/>
            <a:ext cx="1751898" cy="91368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Publications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3487768-ADDF-6D13-0816-D556E599C529}"/>
              </a:ext>
            </a:extLst>
          </p:cNvPr>
          <p:cNvSpPr/>
          <p:nvPr/>
        </p:nvSpPr>
        <p:spPr>
          <a:xfrm>
            <a:off x="378672" y="6025034"/>
            <a:ext cx="8401209" cy="494132"/>
          </a:xfrm>
          <a:prstGeom prst="roundRect">
            <a:avLst/>
          </a:prstGeom>
          <a:solidFill>
            <a:srgbClr val="262262"/>
          </a:solidFill>
          <a:ln w="28575">
            <a:solidFill>
              <a:srgbClr val="C2D2E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Head to the next slide to discover more about Find Your Future!</a:t>
            </a:r>
            <a:endParaRPr lang="en-GB" sz="1600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E81A79-FACF-683A-19E7-37DACD2A5F62}"/>
              </a:ext>
            </a:extLst>
          </p:cNvPr>
          <p:cNvGrpSpPr/>
          <p:nvPr/>
        </p:nvGrpSpPr>
        <p:grpSpPr>
          <a:xfrm>
            <a:off x="6691881" y="4753481"/>
            <a:ext cx="2088000" cy="914400"/>
            <a:chOff x="6691881" y="4753481"/>
            <a:chExt cx="2088000" cy="9144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4CC370F-CF9D-D3B4-C6AC-8CEFDDB71D8C}"/>
                </a:ext>
              </a:extLst>
            </p:cNvPr>
            <p:cNvSpPr/>
            <p:nvPr/>
          </p:nvSpPr>
          <p:spPr>
            <a:xfrm>
              <a:off x="6691881" y="4754091"/>
              <a:ext cx="2088000" cy="913684"/>
            </a:xfrm>
            <a:prstGeom prst="roundRect">
              <a:avLst/>
            </a:prstGeom>
            <a:solidFill>
              <a:srgbClr val="B9DBF5"/>
            </a:solidFill>
            <a:ln w="28575">
              <a:solidFill>
                <a:srgbClr val="38BE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Working towards </a:t>
              </a:r>
              <a:r>
                <a:rPr lang="en-GB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this role</a:t>
              </a:r>
            </a:p>
          </p:txBody>
        </p:sp>
        <p:pic>
          <p:nvPicPr>
            <p:cNvPr id="27" name="Graphic 26" descr="Route (Two Pins With A Path) outline">
              <a:extLst>
                <a:ext uri="{FF2B5EF4-FFF2-40B4-BE49-F238E27FC236}">
                  <a16:creationId xmlns:a16="http://schemas.microsoft.com/office/drawing/2014/main" id="{9FB21F40-4DBB-25C9-F01A-E72B99EA2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343273" y="4753481"/>
              <a:ext cx="914400" cy="9144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E0AC2AA-624F-91A4-235F-0F2ABD63C753}"/>
              </a:ext>
            </a:extLst>
          </p:cNvPr>
          <p:cNvGrpSpPr/>
          <p:nvPr/>
        </p:nvGrpSpPr>
        <p:grpSpPr>
          <a:xfrm>
            <a:off x="3541327" y="4753481"/>
            <a:ext cx="2088000" cy="914400"/>
            <a:chOff x="3541327" y="4753481"/>
            <a:chExt cx="2088000" cy="9144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AF2EB14-0C99-4E2B-94BA-B5F49E309333}"/>
                </a:ext>
              </a:extLst>
            </p:cNvPr>
            <p:cNvSpPr/>
            <p:nvPr/>
          </p:nvSpPr>
          <p:spPr>
            <a:xfrm>
              <a:off x="3541327" y="4754091"/>
              <a:ext cx="2088000" cy="913684"/>
            </a:xfrm>
            <a:prstGeom prst="roundRect">
              <a:avLst/>
            </a:prstGeom>
            <a:solidFill>
              <a:srgbClr val="B9DBF5"/>
            </a:solidFill>
            <a:ln w="28575">
              <a:solidFill>
                <a:srgbClr val="38BE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An </a:t>
              </a:r>
              <a:r>
                <a:rPr lang="en-GB" sz="16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apprenticeship</a:t>
              </a:r>
            </a:p>
          </p:txBody>
        </p:sp>
        <p:pic>
          <p:nvPicPr>
            <p:cNvPr id="29" name="Graphic 28" descr="Building Brick Wall outline">
              <a:extLst>
                <a:ext uri="{FF2B5EF4-FFF2-40B4-BE49-F238E27FC236}">
                  <a16:creationId xmlns:a16="http://schemas.microsoft.com/office/drawing/2014/main" id="{AF1C6ED1-5DF4-7567-346B-A82D32F8D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114799" y="4753481"/>
              <a:ext cx="914400" cy="91440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0045783-1B94-F46D-4DF0-5671E76AE895}"/>
              </a:ext>
            </a:extLst>
          </p:cNvPr>
          <p:cNvGrpSpPr/>
          <p:nvPr/>
        </p:nvGrpSpPr>
        <p:grpSpPr>
          <a:xfrm>
            <a:off x="378674" y="4753481"/>
            <a:ext cx="2088000" cy="914400"/>
            <a:chOff x="378674" y="4753481"/>
            <a:chExt cx="2088000" cy="9144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759B06F-9B7F-0980-CFD0-ACD220B637CA}"/>
                </a:ext>
              </a:extLst>
            </p:cNvPr>
            <p:cNvSpPr/>
            <p:nvPr/>
          </p:nvSpPr>
          <p:spPr>
            <a:xfrm>
              <a:off x="378674" y="4754091"/>
              <a:ext cx="2088000" cy="913684"/>
            </a:xfrm>
            <a:prstGeom prst="roundRect">
              <a:avLst/>
            </a:prstGeom>
            <a:solidFill>
              <a:srgbClr val="B9DBF5"/>
            </a:solidFill>
            <a:ln w="28575">
              <a:solidFill>
                <a:srgbClr val="38BE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 </a:t>
              </a:r>
              <a:r>
                <a:rPr lang="en-GB" sz="16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university</a:t>
              </a:r>
              <a:r>
                <a:rPr lang="en-GB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 course</a:t>
              </a:r>
            </a:p>
          </p:txBody>
        </p:sp>
        <p:pic>
          <p:nvPicPr>
            <p:cNvPr id="31" name="Graphic 30" descr="Diploma roll outline">
              <a:extLst>
                <a:ext uri="{FF2B5EF4-FFF2-40B4-BE49-F238E27FC236}">
                  <a16:creationId xmlns:a16="http://schemas.microsoft.com/office/drawing/2014/main" id="{33EB7EF3-1739-9ACC-5C22-BDD58797C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86326" y="4753481"/>
              <a:ext cx="914400" cy="914400"/>
            </a:xfrm>
            <a:prstGeom prst="rect">
              <a:avLst/>
            </a:prstGeom>
          </p:spPr>
        </p:pic>
      </p:grpSp>
      <p:pic>
        <p:nvPicPr>
          <p:cNvPr id="33" name="Graphic 32" descr="Meeting outline">
            <a:extLst>
              <a:ext uri="{FF2B5EF4-FFF2-40B4-BE49-F238E27FC236}">
                <a16:creationId xmlns:a16="http://schemas.microsoft.com/office/drawing/2014/main" id="{4E04973C-F27D-E083-2275-977D5FFD42B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76255" y="2314060"/>
            <a:ext cx="914400" cy="914400"/>
          </a:xfrm>
          <a:prstGeom prst="rect">
            <a:avLst/>
          </a:prstGeom>
        </p:spPr>
      </p:pic>
      <p:pic>
        <p:nvPicPr>
          <p:cNvPr id="35" name="Graphic 34" descr="Server outline">
            <a:extLst>
              <a:ext uri="{FF2B5EF4-FFF2-40B4-BE49-F238E27FC236}">
                <a16:creationId xmlns:a16="http://schemas.microsoft.com/office/drawing/2014/main" id="{C8ED7E37-F505-2213-C683-8EEB6050B7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430106" y="2314060"/>
            <a:ext cx="914400" cy="914400"/>
          </a:xfrm>
          <a:prstGeom prst="rect">
            <a:avLst/>
          </a:prstGeom>
        </p:spPr>
      </p:pic>
      <p:pic>
        <p:nvPicPr>
          <p:cNvPr id="37" name="Graphic 36" descr="Quill outline">
            <a:extLst>
              <a:ext uri="{FF2B5EF4-FFF2-40B4-BE49-F238E27FC236}">
                <a16:creationId xmlns:a16="http://schemas.microsoft.com/office/drawing/2014/main" id="{66A45CBD-612E-FBD6-E450-04A0DE0F830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212155" y="2314060"/>
            <a:ext cx="914400" cy="914400"/>
          </a:xfrm>
          <a:prstGeom prst="rect">
            <a:avLst/>
          </a:prstGeom>
        </p:spPr>
      </p:pic>
      <p:pic>
        <p:nvPicPr>
          <p:cNvPr id="39" name="Graphic 38" descr="Internet outline">
            <a:extLst>
              <a:ext uri="{FF2B5EF4-FFF2-40B4-BE49-F238E27FC236}">
                <a16:creationId xmlns:a16="http://schemas.microsoft.com/office/drawing/2014/main" id="{BF611D16-6C19-11D1-54E6-0BA6E815541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994205" y="23140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5001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3" name="Pentagon 20">
            <a:extLst>
              <a:ext uri="{FF2B5EF4-FFF2-40B4-BE49-F238E27FC236}">
                <a16:creationId xmlns:a16="http://schemas.microsoft.com/office/drawing/2014/main" id="{90A5DF72-FEC1-49EB-86F1-7AE1FD1F8D11}"/>
              </a:ext>
            </a:extLst>
          </p:cNvPr>
          <p:cNvSpPr/>
          <p:nvPr/>
        </p:nvSpPr>
        <p:spPr>
          <a:xfrm>
            <a:off x="-13644" y="176417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3D5EBF-690C-E71D-6096-C99D2CED6370}"/>
              </a:ext>
            </a:extLst>
          </p:cNvPr>
          <p:cNvSpPr txBox="1"/>
          <p:nvPr/>
        </p:nvSpPr>
        <p:spPr>
          <a:xfrm>
            <a:off x="621685" y="1197620"/>
            <a:ext cx="7900629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35000"/>
              </a:spcBef>
              <a:spcAft>
                <a:spcPct val="25000"/>
              </a:spcAft>
              <a:buFontTx/>
              <a:buNone/>
            </a:pPr>
            <a:r>
              <a:rPr lang="en-GB" altLang="en-US" sz="2000" b="1" dirty="0">
                <a:solidFill>
                  <a:srgbClr val="26226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Possible mathematical objectives for this lesson:</a:t>
            </a:r>
          </a:p>
          <a:p>
            <a:pPr marL="285750" indent="-285750" eaLnBrk="1" hangingPunct="1">
              <a:spcBef>
                <a:spcPct val="35000"/>
              </a:spcBef>
              <a:spcAft>
                <a:spcPct val="25000"/>
              </a:spcAft>
              <a:buClr>
                <a:srgbClr val="262262"/>
              </a:buClr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entury Gothic" panose="020B0502020202020204" pitchFamily="34" charset="0"/>
                <a:cs typeface="Arial" panose="020B0604020202020204" pitchFamily="34" charset="0"/>
              </a:rPr>
              <a:t>Recognise nets of familiar 3D shapes (e.g. cube, cuboid, triangular prism)</a:t>
            </a:r>
          </a:p>
          <a:p>
            <a:pPr marL="285750" indent="-285750" eaLnBrk="1" hangingPunct="1">
              <a:spcBef>
                <a:spcPct val="35000"/>
              </a:spcBef>
              <a:spcAft>
                <a:spcPct val="25000"/>
              </a:spcAft>
              <a:buClr>
                <a:srgbClr val="262262"/>
              </a:buClr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entury Gothic" panose="020B0502020202020204" pitchFamily="34" charset="0"/>
                <a:cs typeface="Arial" panose="020B0604020202020204" pitchFamily="34" charset="0"/>
              </a:rPr>
              <a:t>Find area by counting squares </a:t>
            </a:r>
          </a:p>
          <a:p>
            <a:pPr marL="285750" indent="-285750" eaLnBrk="1" hangingPunct="1">
              <a:spcBef>
                <a:spcPct val="35000"/>
              </a:spcBef>
              <a:spcAft>
                <a:spcPct val="25000"/>
              </a:spcAft>
              <a:buClr>
                <a:srgbClr val="262262"/>
              </a:buClr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entury Gothic" panose="020B0502020202020204" pitchFamily="34" charset="0"/>
                <a:cs typeface="Arial" panose="020B0604020202020204" pitchFamily="34" charset="0"/>
              </a:rPr>
              <a:t>Make 3D models by linking given faces or edges </a:t>
            </a:r>
          </a:p>
          <a:p>
            <a:pPr marL="285750" indent="-285750" eaLnBrk="1" hangingPunct="1">
              <a:spcBef>
                <a:spcPct val="35000"/>
              </a:spcBef>
              <a:spcAft>
                <a:spcPct val="25000"/>
              </a:spcAft>
              <a:buClr>
                <a:srgbClr val="262262"/>
              </a:buClr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entury Gothic" panose="020B0502020202020204" pitchFamily="34" charset="0"/>
                <a:cs typeface="Arial" panose="020B0604020202020204" pitchFamily="34" charset="0"/>
              </a:rPr>
              <a:t>Understand and use the formula for the area of a rectangle </a:t>
            </a:r>
          </a:p>
          <a:p>
            <a:pPr marL="285750" indent="-285750" eaLnBrk="1" hangingPunct="1">
              <a:spcBef>
                <a:spcPct val="35000"/>
              </a:spcBef>
              <a:spcAft>
                <a:spcPct val="25000"/>
              </a:spcAft>
              <a:buClr>
                <a:srgbClr val="262262"/>
              </a:buClr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entury Gothic" panose="020B0502020202020204" pitchFamily="34" charset="0"/>
                <a:cs typeface="Arial" panose="020B0604020202020204" pitchFamily="34" charset="0"/>
              </a:rPr>
              <a:t>Use the formula for the area of a triangle </a:t>
            </a:r>
          </a:p>
          <a:p>
            <a:pPr marL="285750" indent="-285750" eaLnBrk="1" hangingPunct="1">
              <a:spcBef>
                <a:spcPct val="35000"/>
              </a:spcBef>
              <a:spcAft>
                <a:spcPct val="25000"/>
              </a:spcAft>
              <a:buClr>
                <a:srgbClr val="262262"/>
              </a:buClr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entury Gothic" panose="020B0502020202020204" pitchFamily="34" charset="0"/>
                <a:cs typeface="Arial" panose="020B0604020202020204" pitchFamily="34" charset="0"/>
              </a:rPr>
              <a:t>Calculate the surface area of a cube, cuboid or triangular prism</a:t>
            </a:r>
          </a:p>
          <a:p>
            <a:pPr marL="285750" indent="-285750" eaLnBrk="1" hangingPunct="1">
              <a:spcBef>
                <a:spcPct val="35000"/>
              </a:spcBef>
              <a:spcAft>
                <a:spcPct val="25000"/>
              </a:spcAft>
              <a:buClr>
                <a:srgbClr val="262262"/>
              </a:buClr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entury Gothic" panose="020B0502020202020204" pitchFamily="34" charset="0"/>
                <a:cs typeface="Arial" panose="020B0604020202020204" pitchFamily="34" charset="0"/>
              </a:rPr>
              <a:t>Calculate the surface area of a cylinder </a:t>
            </a:r>
          </a:p>
          <a:p>
            <a:pPr marL="285750" indent="-285750" eaLnBrk="1" hangingPunct="1">
              <a:spcBef>
                <a:spcPct val="35000"/>
              </a:spcBef>
              <a:spcAft>
                <a:spcPct val="25000"/>
              </a:spcAft>
              <a:buClr>
                <a:srgbClr val="262262"/>
              </a:buClr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entury Gothic" panose="020B0502020202020204" pitchFamily="34" charset="0"/>
                <a:cs typeface="Arial" panose="020B0604020202020204" pitchFamily="34" charset="0"/>
              </a:rPr>
              <a:t>Calculate surface area of non-prisms (e.g. cones)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FE409C-28AA-2591-A525-11396BB2C474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3" name="Shape 114">
            <a:extLst>
              <a:ext uri="{FF2B5EF4-FFF2-40B4-BE49-F238E27FC236}">
                <a16:creationId xmlns:a16="http://schemas.microsoft.com/office/drawing/2014/main" id="{2E78D3E9-057C-A0BE-69E6-82A68F38C783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Lesson outcomes</a:t>
            </a:r>
          </a:p>
        </p:txBody>
      </p:sp>
    </p:spTree>
    <p:extLst>
      <p:ext uri="{BB962C8B-B14F-4D97-AF65-F5344CB8AC3E}">
        <p14:creationId xmlns:p14="http://schemas.microsoft.com/office/powerpoint/2010/main" val="1092481732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 descr="Information outline">
            <a:extLst>
              <a:ext uri="{FF2B5EF4-FFF2-40B4-BE49-F238E27FC236}">
                <a16:creationId xmlns:a16="http://schemas.microsoft.com/office/drawing/2014/main" id="{2CB4AE51-CB6A-798D-4491-76043D8D7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3527" y="579663"/>
            <a:ext cx="6456947" cy="645694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1DFB5EB-95A0-4A61-B600-2CA507C795C7}"/>
              </a:ext>
            </a:extLst>
          </p:cNvPr>
          <p:cNvSpPr/>
          <p:nvPr/>
        </p:nvSpPr>
        <p:spPr>
          <a:xfrm>
            <a:off x="479503" y="1184609"/>
            <a:ext cx="3735658" cy="158371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Oxfordshire's new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careers platform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hlinkClick r:id="rId5"/>
              </a:rPr>
              <a:t>Find Your Future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is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next step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for you to find out more 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plan your future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here in Oxfordshire.  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0BA375E-3337-430B-8A9C-E44B2E9726A8}"/>
              </a:ext>
            </a:extLst>
          </p:cNvPr>
          <p:cNvSpPr/>
          <p:nvPr/>
        </p:nvSpPr>
        <p:spPr>
          <a:xfrm>
            <a:off x="5330284" y="4760039"/>
            <a:ext cx="3334214" cy="179318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There is a guide on </a:t>
            </a:r>
            <a:r>
              <a:rPr lang="en-GB" sz="16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6"/>
              </a:rPr>
              <a:t>Find Your Future</a:t>
            </a:r>
            <a:r>
              <a:rPr lang="en-GB" sz="16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for students and parents to explore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Your Fabulous Future in Oxfordshire.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Take time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get excited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and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make plans!</a:t>
            </a:r>
          </a:p>
        </p:txBody>
      </p:sp>
      <p:sp>
        <p:nvSpPr>
          <p:cNvPr id="15" name="Shape 114">
            <a:extLst>
              <a:ext uri="{FF2B5EF4-FFF2-40B4-BE49-F238E27FC236}">
                <a16:creationId xmlns:a16="http://schemas.microsoft.com/office/drawing/2014/main" id="{B826E480-9D2D-4565-824B-87C1121E9D97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Finding help &amp; information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3D2CAFAF-3058-4F21-96AE-CC7792036A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1" name="Pentagon 20">
            <a:extLst>
              <a:ext uri="{FF2B5EF4-FFF2-40B4-BE49-F238E27FC236}">
                <a16:creationId xmlns:a16="http://schemas.microsoft.com/office/drawing/2014/main" id="{FADEB494-AAD6-4796-93DC-90C2AFCD4CC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3" name="Graphic 22" descr="Badge Question Mark with solid fill">
            <a:extLst>
              <a:ext uri="{FF2B5EF4-FFF2-40B4-BE49-F238E27FC236}">
                <a16:creationId xmlns:a16="http://schemas.microsoft.com/office/drawing/2014/main" id="{3C5736E4-4053-4B53-B521-90790C751E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193055"/>
            <a:ext cx="538608" cy="538608"/>
          </a:xfrm>
          <a:prstGeom prst="rect">
            <a:avLst/>
          </a:prstGeom>
        </p:spPr>
      </p:pic>
      <p:pic>
        <p:nvPicPr>
          <p:cNvPr id="7" name="Picture 6">
            <a:hlinkClick r:id="rId6"/>
            <a:extLst>
              <a:ext uri="{FF2B5EF4-FFF2-40B4-BE49-F238E27FC236}">
                <a16:creationId xmlns:a16="http://schemas.microsoft.com/office/drawing/2014/main" id="{70AD0AFD-2C89-478F-8CE0-2A5D3AC072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03" y="3250390"/>
            <a:ext cx="4566367" cy="33028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2B21D9E2-AA8A-472C-A3FB-4717C14507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623" y="1047974"/>
            <a:ext cx="4107874" cy="1856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9F464E1-6A0E-3659-74CD-3C0AFE161D24}"/>
              </a:ext>
            </a:extLst>
          </p:cNvPr>
          <p:cNvGrpSpPr/>
          <p:nvPr/>
        </p:nvGrpSpPr>
        <p:grpSpPr>
          <a:xfrm>
            <a:off x="5330284" y="3429000"/>
            <a:ext cx="3334214" cy="1083577"/>
            <a:chOff x="5452945" y="3588783"/>
            <a:chExt cx="3049801" cy="1083577"/>
          </a:xfrm>
          <a:solidFill>
            <a:srgbClr val="F2C704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0660AFD-474C-432E-BE96-AAE992816169}"/>
                </a:ext>
              </a:extLst>
            </p:cNvPr>
            <p:cNvSpPr/>
            <p:nvPr/>
          </p:nvSpPr>
          <p:spPr>
            <a:xfrm>
              <a:off x="5452945" y="3588783"/>
              <a:ext cx="3049801" cy="1083577"/>
            </a:xfrm>
            <a:prstGeom prst="roundRect">
              <a:avLst/>
            </a:prstGeom>
            <a:grpFill/>
            <a:ln w="28575">
              <a:solidFill>
                <a:srgbClr val="38BE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Navigate your way around the platform by clicking on        	Find Your Future.</a:t>
              </a:r>
            </a:p>
          </p:txBody>
        </p:sp>
        <p:pic>
          <p:nvPicPr>
            <p:cNvPr id="12" name="Graphic 11" descr="Magnifying glass with solid fill">
              <a:extLst>
                <a:ext uri="{FF2B5EF4-FFF2-40B4-BE49-F238E27FC236}">
                  <a16:creationId xmlns:a16="http://schemas.microsoft.com/office/drawing/2014/main" id="{29480CE8-3196-43D6-A8F2-E2E014D97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099052" y="4213826"/>
              <a:ext cx="337226" cy="337226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B888D2C-B18B-5D09-6499-45B58DB2D062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6722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5950-7C2C-44B2-953E-4B0AFE1C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52" y="2801547"/>
            <a:ext cx="7954296" cy="1063408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Finding Their Future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4DB1CB0-0F1A-473E-9669-A5F6938A8A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658" y="0"/>
            <a:ext cx="3932421" cy="1849190"/>
          </a:xfrm>
          <a:prstGeom prst="rect">
            <a:avLst/>
          </a:prstGeom>
        </p:spPr>
      </p:pic>
      <p:pic>
        <p:nvPicPr>
          <p:cNvPr id="6" name="Picture 5" descr="Qr code&#10;&#10;Description automatically generated with low confidence">
            <a:extLst>
              <a:ext uri="{FF2B5EF4-FFF2-40B4-BE49-F238E27FC236}">
                <a16:creationId xmlns:a16="http://schemas.microsoft.com/office/drawing/2014/main" id="{312A97FA-7AF5-4E61-AE93-C4AB5CE1EE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27" y="5367377"/>
            <a:ext cx="2534085" cy="102781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7D7AFF9-661A-425C-9026-4D80A2733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88" y="5123124"/>
            <a:ext cx="1516318" cy="1516318"/>
          </a:xfrm>
          <a:prstGeom prst="ellipse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0BA2C01-D5EB-4CB0-856F-6D99861C9305}"/>
              </a:ext>
            </a:extLst>
          </p:cNvPr>
          <p:cNvSpPr txBox="1">
            <a:spLocks/>
          </p:cNvSpPr>
          <p:nvPr/>
        </p:nvSpPr>
        <p:spPr>
          <a:xfrm>
            <a:off x="594852" y="3821290"/>
            <a:ext cx="7954296" cy="529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In association with </a:t>
            </a:r>
            <a:r>
              <a:rPr lang="en-GB" sz="2000" i="1" dirty="0" err="1">
                <a:latin typeface="Century Gothic" panose="020B0502020202020204" pitchFamily="34" charset="0"/>
                <a:cs typeface="Arial" panose="020B0604020202020204" pitchFamily="34" charset="0"/>
              </a:rPr>
              <a:t>VotesforSchools</a:t>
            </a:r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endParaRPr lang="en-GB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11170E-0141-85AB-6257-1918F320B136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</a:t>
            </a:r>
            <a:r>
              <a:rPr lang="en-GB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VotesforSchools</a:t>
            </a:r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48429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DDA27F-C6C1-F0AB-1115-CA2FD91C1C5C}"/>
              </a:ext>
            </a:extLst>
          </p:cNvPr>
          <p:cNvSpPr txBox="1"/>
          <p:nvPr/>
        </p:nvSpPr>
        <p:spPr>
          <a:xfrm>
            <a:off x="627472" y="1256081"/>
            <a:ext cx="788905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spcBef>
                <a:spcPct val="35000"/>
              </a:spcBef>
              <a:spcAft>
                <a:spcPct val="25000"/>
              </a:spcAft>
              <a:buFont typeface="Arial" panose="020B0604020202020204" pitchFamily="34" charset="0"/>
              <a:buChar char="•"/>
            </a:pPr>
            <a:r>
              <a:rPr lang="en-GB" alt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Creativity</a:t>
            </a:r>
            <a:r>
              <a:rPr lang="en-GB" altLang="en-US" sz="2000" b="1" dirty="0"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  <a:r>
              <a:rPr lang="en-GB" altLang="en-US" sz="2000" dirty="0">
                <a:latin typeface="Century Gothic" panose="020B0502020202020204" pitchFamily="34" charset="0"/>
                <a:cs typeface="Arial" panose="020B0604020202020204" pitchFamily="34" charset="0"/>
              </a:rPr>
              <a:t> Be creative when designing your box! Think of different 3D shapes you could use: can you make a design that nobody else will think of?</a:t>
            </a:r>
          </a:p>
          <a:p>
            <a:pPr marL="285750" indent="-285750" eaLnBrk="1" hangingPunct="1">
              <a:spcBef>
                <a:spcPct val="35000"/>
              </a:spcBef>
              <a:spcAft>
                <a:spcPct val="25000"/>
              </a:spcAft>
              <a:buFont typeface="Arial" panose="020B0604020202020204" pitchFamily="34" charset="0"/>
              <a:buChar char="•"/>
            </a:pPr>
            <a:r>
              <a:rPr lang="en-GB" alt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Resilience:</a:t>
            </a:r>
            <a:r>
              <a:rPr lang="en-GB" altLang="en-US" sz="2000" dirty="0">
                <a:latin typeface="Century Gothic" panose="020B0502020202020204" pitchFamily="34" charset="0"/>
                <a:cs typeface="Arial" panose="020B0604020202020204" pitchFamily="34" charset="0"/>
              </a:rPr>
              <a:t> You will need to keep going if you make a mistake! If you design a difficult net, you may need to modify your design so that it all fits together properly.</a:t>
            </a:r>
          </a:p>
          <a:p>
            <a:pPr marL="285750" indent="-285750" eaLnBrk="1" hangingPunct="1">
              <a:spcBef>
                <a:spcPct val="35000"/>
              </a:spcBef>
              <a:spcAft>
                <a:spcPct val="25000"/>
              </a:spcAft>
              <a:buFont typeface="Arial" panose="020B0604020202020204" pitchFamily="34" charset="0"/>
              <a:buChar char="•"/>
            </a:pPr>
            <a:r>
              <a:rPr lang="en-GB" alt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Teamwork:</a:t>
            </a:r>
            <a:r>
              <a:rPr lang="en-GB" altLang="en-US" sz="2000" dirty="0">
                <a:latin typeface="Century Gothic" panose="020B0502020202020204" pitchFamily="34" charset="0"/>
                <a:cs typeface="Arial" panose="020B0604020202020204" pitchFamily="34" charset="0"/>
              </a:rPr>
              <a:t> You will work as a group in Lesson 1, and in a pair for Lessons 2 and 3.</a:t>
            </a:r>
          </a:p>
          <a:p>
            <a:pPr marL="285750" indent="-285750" eaLnBrk="1" hangingPunct="1">
              <a:spcBef>
                <a:spcPct val="35000"/>
              </a:spcBef>
              <a:spcAft>
                <a:spcPct val="25000"/>
              </a:spcAft>
              <a:buFont typeface="Arial" panose="020B0604020202020204" pitchFamily="34" charset="0"/>
              <a:buChar char="•"/>
            </a:pPr>
            <a:r>
              <a:rPr lang="en-GB" alt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Independence: </a:t>
            </a:r>
            <a:r>
              <a:rPr lang="en-GB" altLang="en-US" sz="2000" dirty="0">
                <a:latin typeface="Century Gothic" panose="020B0502020202020204" pitchFamily="34" charset="0"/>
                <a:cs typeface="Arial" panose="020B0604020202020204" pitchFamily="34" charset="0"/>
              </a:rPr>
              <a:t>Try to work things out for yourself, without asking for help. Look back in your books for any formulas you might need.</a:t>
            </a:r>
          </a:p>
          <a:p>
            <a:pPr marL="285750" indent="-285750" eaLnBrk="1" hangingPunct="1">
              <a:spcBef>
                <a:spcPct val="35000"/>
              </a:spcBef>
              <a:spcAft>
                <a:spcPct val="25000"/>
              </a:spcAft>
              <a:buFont typeface="Arial" panose="020B0604020202020204" pitchFamily="34" charset="0"/>
              <a:buChar char="•"/>
            </a:pPr>
            <a:r>
              <a:rPr lang="en-GB" altLang="en-US" sz="2000" b="1" dirty="0">
                <a:solidFill>
                  <a:srgbClr val="00006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Problem-solving: </a:t>
            </a:r>
            <a:r>
              <a:rPr lang="en-GB" altLang="en-US" sz="2000" dirty="0">
                <a:latin typeface="Century Gothic" panose="020B0502020202020204" pitchFamily="34" charset="0"/>
                <a:cs typeface="Arial" panose="020B0604020202020204" pitchFamily="34" charset="0"/>
              </a:rPr>
              <a:t>If you design a tricky net, you will have to work out how all the pieces will fit together.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2A3C24-C476-9F8A-4DF2-CB3081A03306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5" name="Pentagon 20">
            <a:extLst>
              <a:ext uri="{FF2B5EF4-FFF2-40B4-BE49-F238E27FC236}">
                <a16:creationId xmlns:a16="http://schemas.microsoft.com/office/drawing/2014/main" id="{90850422-F731-4C59-DF87-F02A0002663F}"/>
              </a:ext>
            </a:extLst>
          </p:cNvPr>
          <p:cNvSpPr/>
          <p:nvPr/>
        </p:nvSpPr>
        <p:spPr>
          <a:xfrm>
            <a:off x="-13644" y="176417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?</a:t>
            </a:r>
          </a:p>
        </p:txBody>
      </p:sp>
      <p:sp>
        <p:nvSpPr>
          <p:cNvPr id="7" name="Shape 114">
            <a:extLst>
              <a:ext uri="{FF2B5EF4-FFF2-40B4-BE49-F238E27FC236}">
                <a16:creationId xmlns:a16="http://schemas.microsoft.com/office/drawing/2014/main" id="{E4BC1180-745C-F955-0975-BEFDB59ED957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Skills needed</a:t>
            </a:r>
          </a:p>
        </p:txBody>
      </p:sp>
    </p:spTree>
    <p:extLst>
      <p:ext uri="{BB962C8B-B14F-4D97-AF65-F5344CB8AC3E}">
        <p14:creationId xmlns:p14="http://schemas.microsoft.com/office/powerpoint/2010/main" val="17027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hlinkClick r:id="rId3"/>
            <a:extLst>
              <a:ext uri="{FF2B5EF4-FFF2-40B4-BE49-F238E27FC236}">
                <a16:creationId xmlns:a16="http://schemas.microsoft.com/office/drawing/2014/main" id="{6DD2D87F-0620-B236-44C5-D7DF853D5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625" y="2401393"/>
            <a:ext cx="6070749" cy="39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EDAF7A1-DDF2-4ABF-CFE9-D1248FF56738}"/>
              </a:ext>
            </a:extLst>
          </p:cNvPr>
          <p:cNvSpPr/>
          <p:nvPr/>
        </p:nvSpPr>
        <p:spPr>
          <a:xfrm>
            <a:off x="1279843" y="2131621"/>
            <a:ext cx="6620398" cy="4505927"/>
          </a:xfrm>
          <a:custGeom>
            <a:avLst/>
            <a:gdLst>
              <a:gd name="connsiteX0" fmla="*/ 985647 w 6620398"/>
              <a:gd name="connsiteY0" fmla="*/ 296608 h 4505927"/>
              <a:gd name="connsiteX1" fmla="*/ 333516 w 6620398"/>
              <a:gd name="connsiteY1" fmla="*/ 948739 h 4505927"/>
              <a:gd name="connsiteX2" fmla="*/ 333516 w 6620398"/>
              <a:gd name="connsiteY2" fmla="*/ 3557187 h 4505927"/>
              <a:gd name="connsiteX3" fmla="*/ 985647 w 6620398"/>
              <a:gd name="connsiteY3" fmla="*/ 4209318 h 4505927"/>
              <a:gd name="connsiteX4" fmla="*/ 5634750 w 6620398"/>
              <a:gd name="connsiteY4" fmla="*/ 4209318 h 4505927"/>
              <a:gd name="connsiteX5" fmla="*/ 6286881 w 6620398"/>
              <a:gd name="connsiteY5" fmla="*/ 3557187 h 4505927"/>
              <a:gd name="connsiteX6" fmla="*/ 6286881 w 6620398"/>
              <a:gd name="connsiteY6" fmla="*/ 948739 h 4505927"/>
              <a:gd name="connsiteX7" fmla="*/ 5634750 w 6620398"/>
              <a:gd name="connsiteY7" fmla="*/ 296608 h 4505927"/>
              <a:gd name="connsiteX8" fmla="*/ 751003 w 6620398"/>
              <a:gd name="connsiteY8" fmla="*/ 0 h 4505927"/>
              <a:gd name="connsiteX9" fmla="*/ 5869395 w 6620398"/>
              <a:gd name="connsiteY9" fmla="*/ 0 h 4505927"/>
              <a:gd name="connsiteX10" fmla="*/ 6620398 w 6620398"/>
              <a:gd name="connsiteY10" fmla="*/ 751003 h 4505927"/>
              <a:gd name="connsiteX11" fmla="*/ 6620398 w 6620398"/>
              <a:gd name="connsiteY11" fmla="*/ 3754924 h 4505927"/>
              <a:gd name="connsiteX12" fmla="*/ 5869395 w 6620398"/>
              <a:gd name="connsiteY12" fmla="*/ 4505927 h 4505927"/>
              <a:gd name="connsiteX13" fmla="*/ 751003 w 6620398"/>
              <a:gd name="connsiteY13" fmla="*/ 4505927 h 4505927"/>
              <a:gd name="connsiteX14" fmla="*/ 0 w 6620398"/>
              <a:gd name="connsiteY14" fmla="*/ 3754924 h 4505927"/>
              <a:gd name="connsiteX15" fmla="*/ 0 w 6620398"/>
              <a:gd name="connsiteY15" fmla="*/ 751003 h 4505927"/>
              <a:gd name="connsiteX16" fmla="*/ 751003 w 6620398"/>
              <a:gd name="connsiteY16" fmla="*/ 0 h 450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20398" h="4505927">
                <a:moveTo>
                  <a:pt x="985647" y="296608"/>
                </a:moveTo>
                <a:cubicBezTo>
                  <a:pt x="625485" y="296608"/>
                  <a:pt x="333516" y="588577"/>
                  <a:pt x="333516" y="948739"/>
                </a:cubicBezTo>
                <a:lnTo>
                  <a:pt x="333516" y="3557187"/>
                </a:lnTo>
                <a:cubicBezTo>
                  <a:pt x="333516" y="3917349"/>
                  <a:pt x="625485" y="4209318"/>
                  <a:pt x="985647" y="4209318"/>
                </a:cubicBezTo>
                <a:lnTo>
                  <a:pt x="5634750" y="4209318"/>
                </a:lnTo>
                <a:cubicBezTo>
                  <a:pt x="5994912" y="4209318"/>
                  <a:pt x="6286881" y="3917349"/>
                  <a:pt x="6286881" y="3557187"/>
                </a:cubicBezTo>
                <a:lnTo>
                  <a:pt x="6286881" y="948739"/>
                </a:lnTo>
                <a:cubicBezTo>
                  <a:pt x="6286881" y="588577"/>
                  <a:pt x="5994912" y="296608"/>
                  <a:pt x="5634750" y="296608"/>
                </a:cubicBezTo>
                <a:close/>
                <a:moveTo>
                  <a:pt x="751003" y="0"/>
                </a:moveTo>
                <a:lnTo>
                  <a:pt x="5869395" y="0"/>
                </a:lnTo>
                <a:cubicBezTo>
                  <a:pt x="6284163" y="0"/>
                  <a:pt x="6620398" y="336235"/>
                  <a:pt x="6620398" y="751003"/>
                </a:cubicBezTo>
                <a:lnTo>
                  <a:pt x="6620398" y="3754924"/>
                </a:lnTo>
                <a:cubicBezTo>
                  <a:pt x="6620398" y="4169692"/>
                  <a:pt x="6284163" y="4505927"/>
                  <a:pt x="5869395" y="4505927"/>
                </a:cubicBezTo>
                <a:lnTo>
                  <a:pt x="751003" y="4505927"/>
                </a:lnTo>
                <a:cubicBezTo>
                  <a:pt x="336235" y="4505927"/>
                  <a:pt x="0" y="4169692"/>
                  <a:pt x="0" y="3754924"/>
                </a:cubicBezTo>
                <a:lnTo>
                  <a:pt x="0" y="751003"/>
                </a:lnTo>
                <a:cubicBezTo>
                  <a:pt x="0" y="336235"/>
                  <a:pt x="336235" y="0"/>
                  <a:pt x="75100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1DFB5EB-95A0-4A61-B600-2CA507C795C7}"/>
              </a:ext>
            </a:extLst>
          </p:cNvPr>
          <p:cNvSpPr/>
          <p:nvPr/>
        </p:nvSpPr>
        <p:spPr>
          <a:xfrm>
            <a:off x="330873" y="1035872"/>
            <a:ext cx="3614803" cy="87013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Time to find out more about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fabulous future waiting for you in Oxfordshire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2" name="Shape 114">
            <a:extLst>
              <a:ext uri="{FF2B5EF4-FFF2-40B4-BE49-F238E27FC236}">
                <a16:creationId xmlns:a16="http://schemas.microsoft.com/office/drawing/2014/main" id="{B1635D7A-CD0E-4586-ACA0-F3DAAAE29569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A fabulous future in Oxfordshire?</a:t>
            </a:r>
          </a:p>
        </p:txBody>
      </p:sp>
      <p:sp>
        <p:nvSpPr>
          <p:cNvPr id="13" name="Pentagon 20">
            <a:extLst>
              <a:ext uri="{FF2B5EF4-FFF2-40B4-BE49-F238E27FC236}">
                <a16:creationId xmlns:a16="http://schemas.microsoft.com/office/drawing/2014/main" id="{90A5DF72-FEC1-49EB-86F1-7AE1FD1F8D11}"/>
              </a:ext>
            </a:extLst>
          </p:cNvPr>
          <p:cNvSpPr/>
          <p:nvPr/>
        </p:nvSpPr>
        <p:spPr>
          <a:xfrm>
            <a:off x="-13644" y="176417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A13CBE-B58B-424A-9123-EC2ECB668181}"/>
              </a:ext>
            </a:extLst>
          </p:cNvPr>
          <p:cNvSpPr txBox="1"/>
          <p:nvPr/>
        </p:nvSpPr>
        <p:spPr>
          <a:xfrm>
            <a:off x="7372669" y="6637548"/>
            <a:ext cx="47763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https://safeshare.tv/x/528251568</a:t>
            </a:r>
            <a:r>
              <a:rPr lang="en-GB" sz="8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7" name="Rectangle: Rounded Corners 16">
            <a:hlinkClick r:id="rId3"/>
            <a:extLst>
              <a:ext uri="{FF2B5EF4-FFF2-40B4-BE49-F238E27FC236}">
                <a16:creationId xmlns:a16="http://schemas.microsoft.com/office/drawing/2014/main" id="{E5F531E3-A13A-44A9-963B-96EFDC2131A6}"/>
              </a:ext>
            </a:extLst>
          </p:cNvPr>
          <p:cNvSpPr/>
          <p:nvPr/>
        </p:nvSpPr>
        <p:spPr>
          <a:xfrm>
            <a:off x="6458059" y="2621266"/>
            <a:ext cx="758283" cy="538608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0:00-3:54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0A772CD-FA5E-4AD8-8B3A-1D5E86EC3C31}"/>
              </a:ext>
            </a:extLst>
          </p:cNvPr>
          <p:cNvSpPr/>
          <p:nvPr/>
        </p:nvSpPr>
        <p:spPr>
          <a:xfrm>
            <a:off x="4192454" y="1035873"/>
            <a:ext cx="4620673" cy="87013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There are over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350,000 people working in Oxfordshire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and over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50,000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people are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self-employed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 </a:t>
            </a:r>
          </a:p>
        </p:txBody>
      </p:sp>
      <p:pic>
        <p:nvPicPr>
          <p:cNvPr id="3" name="Graphic 2" descr="Play with solid fill">
            <a:extLst>
              <a:ext uri="{FF2B5EF4-FFF2-40B4-BE49-F238E27FC236}">
                <a16:creationId xmlns:a16="http://schemas.microsoft.com/office/drawing/2014/main" id="{2F09E6A7-4EC3-790B-2816-251BF7CC37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684" y="184135"/>
            <a:ext cx="516379" cy="51637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65DD74E-3303-4150-A4BB-0F84F44F35C1}"/>
              </a:ext>
            </a:extLst>
          </p:cNvPr>
          <p:cNvSpPr/>
          <p:nvPr/>
        </p:nvSpPr>
        <p:spPr>
          <a:xfrm>
            <a:off x="1946415" y="5719358"/>
            <a:ext cx="5287254" cy="426549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Click the image to watch The WOW Show film.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1930E1-31E4-2DED-7661-9E9851C7570A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94237783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0" grpId="0"/>
      <p:bldP spid="17" grpId="0" animBg="1"/>
      <p:bldP spid="22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Route (Two Pins With A Path) outline">
            <a:extLst>
              <a:ext uri="{FF2B5EF4-FFF2-40B4-BE49-F238E27FC236}">
                <a16:creationId xmlns:a16="http://schemas.microsoft.com/office/drawing/2014/main" id="{26D53565-5D8D-B7B7-9899-399C55C5E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5720" y="902225"/>
            <a:ext cx="6399661" cy="639966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C5A8CF-78FC-4CF6-8C98-8B14F8466FDE}"/>
              </a:ext>
            </a:extLst>
          </p:cNvPr>
          <p:cNvSpPr/>
          <p:nvPr/>
        </p:nvSpPr>
        <p:spPr>
          <a:xfrm>
            <a:off x="5288973" y="2044739"/>
            <a:ext cx="3524153" cy="80783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Whatever your interests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there is something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for you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B3CCAA2-F211-4B1A-8E2A-33BB18B64B89}"/>
              </a:ext>
            </a:extLst>
          </p:cNvPr>
          <p:cNvSpPr/>
          <p:nvPr/>
        </p:nvSpPr>
        <p:spPr>
          <a:xfrm>
            <a:off x="5288973" y="1035872"/>
            <a:ext cx="3524153" cy="80783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Have you thought about your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future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yet? 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What do you enjoy?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7F423D-4157-4357-BD87-B1FBE177F6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95" y="1035872"/>
            <a:ext cx="4632754" cy="1819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05DF853-51E8-46AD-AD72-FD746E2373B6}"/>
              </a:ext>
            </a:extLst>
          </p:cNvPr>
          <p:cNvSpPr/>
          <p:nvPr/>
        </p:nvSpPr>
        <p:spPr>
          <a:xfrm>
            <a:off x="330873" y="3053606"/>
            <a:ext cx="8482253" cy="75425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There are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lots of great opportunities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many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different sectors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across Oxfordshire.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great future awaits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...  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0C65A5F-5DE7-4E3F-A3DB-6F5B5BAC788E}"/>
              </a:ext>
            </a:extLst>
          </p:cNvPr>
          <p:cNvSpPr/>
          <p:nvPr/>
        </p:nvSpPr>
        <p:spPr>
          <a:xfrm>
            <a:off x="330195" y="4008929"/>
            <a:ext cx="2342435" cy="2548160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Whether you want an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apprenticeship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 Levels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further education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or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study for a degree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Oxfordshire has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pathway that would suit you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16" name="Shape 114">
            <a:extLst>
              <a:ext uri="{FF2B5EF4-FFF2-40B4-BE49-F238E27FC236}">
                <a16:creationId xmlns:a16="http://schemas.microsoft.com/office/drawing/2014/main" id="{10D1FDFB-7B7E-4A25-818D-D3F58B6354A5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Opportunities in Oxfordshire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1A3B131-A401-4488-A998-B22569266D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E607A6-D005-49C6-A41C-1C2755AC0E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971" y="4008899"/>
            <a:ext cx="1456492" cy="1173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C474C1-BA08-45FB-85C2-0263BB3F721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3387" y="5383337"/>
            <a:ext cx="1456492" cy="1173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CA3E53-643B-4BC7-9100-6FFCB8B32D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635" y="4008899"/>
            <a:ext cx="1456492" cy="1173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6E4ABEC-B3EA-41F1-86A8-535D7554140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9804" y="4008899"/>
            <a:ext cx="1456491" cy="1173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88B147-01A3-4D93-9F5A-90F4CE37B3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0636" y="5383338"/>
            <a:ext cx="1455242" cy="1173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Pentagon 20">
            <a:extLst>
              <a:ext uri="{FF2B5EF4-FFF2-40B4-BE49-F238E27FC236}">
                <a16:creationId xmlns:a16="http://schemas.microsoft.com/office/drawing/2014/main" id="{39BF016F-2199-4A9D-B30A-AC754588C501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</a:p>
        </p:txBody>
      </p:sp>
      <p:pic>
        <p:nvPicPr>
          <p:cNvPr id="11266" name="Picture 2" descr="group of graduates holding diploma group of multiracial graduates holding diploma degree stock pictures, royalty-free photos &amp; images">
            <a:extLst>
              <a:ext uri="{FF2B5EF4-FFF2-40B4-BE49-F238E27FC236}">
                <a16:creationId xmlns:a16="http://schemas.microsoft.com/office/drawing/2014/main" id="{3C525641-DC07-4BE8-A3F1-0F2A51985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56635" y="5383337"/>
            <a:ext cx="1456491" cy="11734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C5240C-3DAC-CA16-1133-6A7FBFD07998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8900641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9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Map with pin outline">
            <a:extLst>
              <a:ext uri="{FF2B5EF4-FFF2-40B4-BE49-F238E27FC236}">
                <a16:creationId xmlns:a16="http://schemas.microsoft.com/office/drawing/2014/main" id="{4C6857BF-7788-6307-7502-189F61702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9605" y="686370"/>
            <a:ext cx="6399660" cy="63996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BA0BE-0ED5-448A-935A-DA4507A20403}"/>
              </a:ext>
            </a:extLst>
          </p:cNvPr>
          <p:cNvSpPr/>
          <p:nvPr/>
        </p:nvSpPr>
        <p:spPr>
          <a:xfrm>
            <a:off x="4312228" y="2773097"/>
            <a:ext cx="3457038" cy="1205223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There are opportunities in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health, space, tourism, creative industries, construction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and so much more.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839BCB-5EFC-44A0-B772-7DB1220FD8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66" y="1016656"/>
            <a:ext cx="3654465" cy="4520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288A43-50E6-440F-97C5-E4376A28A8C3}"/>
              </a:ext>
            </a:extLst>
          </p:cNvPr>
          <p:cNvSpPr/>
          <p:nvPr/>
        </p:nvSpPr>
        <p:spPr>
          <a:xfrm>
            <a:off x="5324915" y="4338504"/>
            <a:ext cx="3457038" cy="107635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No matter where you live in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Oxfordshire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there is an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amazing opportunity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waiting for you.  </a:t>
            </a:r>
          </a:p>
        </p:txBody>
      </p:sp>
      <p:sp>
        <p:nvSpPr>
          <p:cNvPr id="11" name="Shape 114">
            <a:extLst>
              <a:ext uri="{FF2B5EF4-FFF2-40B4-BE49-F238E27FC236}">
                <a16:creationId xmlns:a16="http://schemas.microsoft.com/office/drawing/2014/main" id="{6EC7AE4E-65A6-498F-8456-7849AF35A12F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What’s in your area?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B3A33AE-0EEE-4992-829C-1C7C7533FD69}"/>
              </a:ext>
            </a:extLst>
          </p:cNvPr>
          <p:cNvSpPr/>
          <p:nvPr/>
        </p:nvSpPr>
        <p:spPr>
          <a:xfrm>
            <a:off x="325497" y="5775040"/>
            <a:ext cx="8493007" cy="73877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During this presentation, you are going to find out about how one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possible career path in design and marketing.  </a:t>
            </a:r>
          </a:p>
        </p:txBody>
      </p:sp>
      <p:sp>
        <p:nvSpPr>
          <p:cNvPr id="17" name="Pentagon 20">
            <a:extLst>
              <a:ext uri="{FF2B5EF4-FFF2-40B4-BE49-F238E27FC236}">
                <a16:creationId xmlns:a16="http://schemas.microsoft.com/office/drawing/2014/main" id="{5873B1CE-90AC-4214-B2E8-3AEC65A211E9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826A28-0B4A-671F-E425-E15FB9E4899F}"/>
              </a:ext>
            </a:extLst>
          </p:cNvPr>
          <p:cNvSpPr/>
          <p:nvPr/>
        </p:nvSpPr>
        <p:spPr>
          <a:xfrm>
            <a:off x="4312228" y="1016656"/>
            <a:ext cx="4469726" cy="1396257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Talk to a partner about what opportunities you know about in your local area. What do people you know do as their career? </a:t>
            </a:r>
          </a:p>
        </p:txBody>
      </p:sp>
      <p:pic>
        <p:nvPicPr>
          <p:cNvPr id="3" name="Graphic 2" descr="Marker outline">
            <a:extLst>
              <a:ext uri="{FF2B5EF4-FFF2-40B4-BE49-F238E27FC236}">
                <a16:creationId xmlns:a16="http://schemas.microsoft.com/office/drawing/2014/main" id="{F52B5FEC-3249-CB61-FCDA-85BBEF1152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12226" y="4419479"/>
            <a:ext cx="914400" cy="9144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0" name="Graphic 19" descr="Building Brick Wall outline">
            <a:extLst>
              <a:ext uri="{FF2B5EF4-FFF2-40B4-BE49-F238E27FC236}">
                <a16:creationId xmlns:a16="http://schemas.microsoft.com/office/drawing/2014/main" id="{E60A9BE8-694F-4627-1BF7-4883E6B153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67553" y="2918508"/>
            <a:ext cx="914400" cy="9144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4F7628-E3EE-4317-9F2F-04DCDF03B2C8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78853446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 descr="Advertising outline">
            <a:extLst>
              <a:ext uri="{FF2B5EF4-FFF2-40B4-BE49-F238E27FC236}">
                <a16:creationId xmlns:a16="http://schemas.microsoft.com/office/drawing/2014/main" id="{1C4C6962-AAA5-0635-AF74-0D28D8C1C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7756" y="553530"/>
            <a:ext cx="6456946" cy="6456946"/>
          </a:xfrm>
          <a:prstGeom prst="rect">
            <a:avLst/>
          </a:prstGeom>
        </p:spPr>
      </p:pic>
      <p:sp>
        <p:nvSpPr>
          <p:cNvPr id="28" name="Pentagon 20">
            <a:extLst>
              <a:ext uri="{FF2B5EF4-FFF2-40B4-BE49-F238E27FC236}">
                <a16:creationId xmlns:a16="http://schemas.microsoft.com/office/drawing/2014/main" id="{F0EAE338-09EF-4CBE-85D6-0E4C1ABF6FB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C47A6E-A031-4D89-9CC6-4821BC9E6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AA4FA3C-90E5-16AB-9884-B011ABAB7DAF}"/>
              </a:ext>
            </a:extLst>
          </p:cNvPr>
          <p:cNvSpPr/>
          <p:nvPr/>
        </p:nvSpPr>
        <p:spPr>
          <a:xfrm>
            <a:off x="3359426" y="2555346"/>
            <a:ext cx="3632389" cy="206635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Push Start Marketing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is based in Witney, Oxfordshire and is run by Lucy Lavers. She offers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wide range of marketing services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to help businesses produce marketing that will help them 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grow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AFE0DC-7384-0EFA-07C4-489440F0C3ED}"/>
              </a:ext>
            </a:extLst>
          </p:cNvPr>
          <p:cNvSpPr/>
          <p:nvPr/>
        </p:nvSpPr>
        <p:spPr>
          <a:xfrm>
            <a:off x="579623" y="5020752"/>
            <a:ext cx="7984754" cy="139034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Marketing is about knowing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what your customers want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, what your competitors are doing, and </a:t>
            </a:r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selling and promoting your product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982CF9-D5AB-D79B-6B60-FC321D1D4B30}"/>
              </a:ext>
            </a:extLst>
          </p:cNvPr>
          <p:cNvSpPr/>
          <p:nvPr/>
        </p:nvSpPr>
        <p:spPr>
          <a:xfrm>
            <a:off x="3359426" y="1184881"/>
            <a:ext cx="5204951" cy="1006438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Definition: Marketing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A job to improve the number of people buying a product or service.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780408-FB8A-0D5D-A971-473E1D0E4289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C0B7D9-366F-A9FC-39D4-069B0CBD65A7}"/>
              </a:ext>
            </a:extLst>
          </p:cNvPr>
          <p:cNvGrpSpPr/>
          <p:nvPr/>
        </p:nvGrpSpPr>
        <p:grpSpPr>
          <a:xfrm rot="21244284">
            <a:off x="579623" y="1222478"/>
            <a:ext cx="2280018" cy="3399222"/>
            <a:chOff x="579623" y="1222478"/>
            <a:chExt cx="2280018" cy="33992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117E447-7D5A-C6B9-EBD2-4196CDE95F2C}"/>
                </a:ext>
              </a:extLst>
            </p:cNvPr>
            <p:cNvSpPr/>
            <p:nvPr/>
          </p:nvSpPr>
          <p:spPr>
            <a:xfrm rot="5400000">
              <a:off x="20021" y="1782080"/>
              <a:ext cx="3399222" cy="228001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BE32748-0387-FC16-E3E7-76C62C46AEF5}"/>
                </a:ext>
              </a:extLst>
            </p:cNvPr>
            <p:cNvGrpSpPr/>
            <p:nvPr/>
          </p:nvGrpSpPr>
          <p:grpSpPr>
            <a:xfrm>
              <a:off x="770444" y="1376693"/>
              <a:ext cx="1898375" cy="3006463"/>
              <a:chOff x="770444" y="1376693"/>
              <a:chExt cx="1898375" cy="3006463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87BB666A-AE9C-A1B5-274E-2AE6EF3BADC3}"/>
                  </a:ext>
                </a:extLst>
              </p:cNvPr>
              <p:cNvSpPr/>
              <p:nvPr/>
            </p:nvSpPr>
            <p:spPr>
              <a:xfrm>
                <a:off x="770445" y="1376693"/>
                <a:ext cx="1898374" cy="3006463"/>
              </a:xfrm>
              <a:prstGeom prst="roundRect">
                <a:avLst/>
              </a:prstGeom>
              <a:solidFill>
                <a:srgbClr val="F2C7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" name="Picture 4">
                <a:hlinkClick r:id="rId6"/>
                <a:extLst>
                  <a:ext uri="{FF2B5EF4-FFF2-40B4-BE49-F238E27FC236}">
                    <a16:creationId xmlns:a16="http://schemas.microsoft.com/office/drawing/2014/main" id="{CD13AED5-1C66-1CFA-A2AA-7651F00622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727" r="8731"/>
              <a:stretch/>
            </p:blipFill>
            <p:spPr>
              <a:xfrm>
                <a:off x="770444" y="1966398"/>
                <a:ext cx="1898375" cy="2416758"/>
              </a:xfrm>
              <a:prstGeom prst="roundRect">
                <a:avLst/>
              </a:prstGeom>
            </p:spPr>
          </p:pic>
        </p:grpSp>
      </p:grpSp>
      <p:sp>
        <p:nvSpPr>
          <p:cNvPr id="20" name="Shape 114">
            <a:extLst>
              <a:ext uri="{FF2B5EF4-FFF2-40B4-BE49-F238E27FC236}">
                <a16:creationId xmlns:a16="http://schemas.microsoft.com/office/drawing/2014/main" id="{7AB9F6F3-0A0D-1444-2176-C4C058868DA9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Meet Push Start Marketing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D49740-F218-161C-FE03-73F761B6E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327" y="2691279"/>
            <a:ext cx="1162050" cy="17430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46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Advertising outline">
            <a:extLst>
              <a:ext uri="{FF2B5EF4-FFF2-40B4-BE49-F238E27FC236}">
                <a16:creationId xmlns:a16="http://schemas.microsoft.com/office/drawing/2014/main" id="{15F3B343-A750-CAEA-EE08-5841A6853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7756" y="553530"/>
            <a:ext cx="6456946" cy="64569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8131E97-ADEF-7674-C80C-CD8D38BDAFB4}"/>
              </a:ext>
            </a:extLst>
          </p:cNvPr>
          <p:cNvGrpSpPr/>
          <p:nvPr/>
        </p:nvGrpSpPr>
        <p:grpSpPr>
          <a:xfrm>
            <a:off x="3359443" y="2340872"/>
            <a:ext cx="5422510" cy="3118589"/>
            <a:chOff x="3401122" y="2468172"/>
            <a:chExt cx="5422510" cy="31185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50" name="Picture 2" descr="The Purpose of Marketing - GCSE Business Studies - AQA / Edexcel / OCR -  What is Marketing? - YouTube">
              <a:hlinkClick r:id="rId5"/>
              <a:extLst>
                <a:ext uri="{FF2B5EF4-FFF2-40B4-BE49-F238E27FC236}">
                  <a16:creationId xmlns:a16="http://schemas.microsoft.com/office/drawing/2014/main" id="{8013D3D6-5690-92E9-8262-C7F45DB4A5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37" y="2552861"/>
              <a:ext cx="5017509" cy="290808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reeform: Shape 5">
              <a:hlinkClick r:id="rId5"/>
              <a:extLst>
                <a:ext uri="{FF2B5EF4-FFF2-40B4-BE49-F238E27FC236}">
                  <a16:creationId xmlns:a16="http://schemas.microsoft.com/office/drawing/2014/main" id="{714EC58B-9978-3CF6-81B6-36FF574EFFAD}"/>
                </a:ext>
              </a:extLst>
            </p:cNvPr>
            <p:cNvSpPr/>
            <p:nvPr/>
          </p:nvSpPr>
          <p:spPr>
            <a:xfrm>
              <a:off x="3401122" y="2468172"/>
              <a:ext cx="5422510" cy="3118589"/>
            </a:xfrm>
            <a:custGeom>
              <a:avLst/>
              <a:gdLst>
                <a:gd name="connsiteX0" fmla="*/ 985647 w 6620398"/>
                <a:gd name="connsiteY0" fmla="*/ 296608 h 4505927"/>
                <a:gd name="connsiteX1" fmla="*/ 333516 w 6620398"/>
                <a:gd name="connsiteY1" fmla="*/ 948739 h 4505927"/>
                <a:gd name="connsiteX2" fmla="*/ 333516 w 6620398"/>
                <a:gd name="connsiteY2" fmla="*/ 3557187 h 4505927"/>
                <a:gd name="connsiteX3" fmla="*/ 985647 w 6620398"/>
                <a:gd name="connsiteY3" fmla="*/ 4209318 h 4505927"/>
                <a:gd name="connsiteX4" fmla="*/ 5634750 w 6620398"/>
                <a:gd name="connsiteY4" fmla="*/ 4209318 h 4505927"/>
                <a:gd name="connsiteX5" fmla="*/ 6286881 w 6620398"/>
                <a:gd name="connsiteY5" fmla="*/ 3557187 h 4505927"/>
                <a:gd name="connsiteX6" fmla="*/ 6286881 w 6620398"/>
                <a:gd name="connsiteY6" fmla="*/ 948739 h 4505927"/>
                <a:gd name="connsiteX7" fmla="*/ 5634750 w 6620398"/>
                <a:gd name="connsiteY7" fmla="*/ 296608 h 4505927"/>
                <a:gd name="connsiteX8" fmla="*/ 751003 w 6620398"/>
                <a:gd name="connsiteY8" fmla="*/ 0 h 4505927"/>
                <a:gd name="connsiteX9" fmla="*/ 5869395 w 6620398"/>
                <a:gd name="connsiteY9" fmla="*/ 0 h 4505927"/>
                <a:gd name="connsiteX10" fmla="*/ 6620398 w 6620398"/>
                <a:gd name="connsiteY10" fmla="*/ 751003 h 4505927"/>
                <a:gd name="connsiteX11" fmla="*/ 6620398 w 6620398"/>
                <a:gd name="connsiteY11" fmla="*/ 3754924 h 4505927"/>
                <a:gd name="connsiteX12" fmla="*/ 5869395 w 6620398"/>
                <a:gd name="connsiteY12" fmla="*/ 4505927 h 4505927"/>
                <a:gd name="connsiteX13" fmla="*/ 751003 w 6620398"/>
                <a:gd name="connsiteY13" fmla="*/ 4505927 h 4505927"/>
                <a:gd name="connsiteX14" fmla="*/ 0 w 6620398"/>
                <a:gd name="connsiteY14" fmla="*/ 3754924 h 4505927"/>
                <a:gd name="connsiteX15" fmla="*/ 0 w 6620398"/>
                <a:gd name="connsiteY15" fmla="*/ 751003 h 4505927"/>
                <a:gd name="connsiteX16" fmla="*/ 751003 w 6620398"/>
                <a:gd name="connsiteY16" fmla="*/ 0 h 450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20398" h="4505927">
                  <a:moveTo>
                    <a:pt x="985647" y="296608"/>
                  </a:moveTo>
                  <a:cubicBezTo>
                    <a:pt x="625485" y="296608"/>
                    <a:pt x="333516" y="588577"/>
                    <a:pt x="333516" y="948739"/>
                  </a:cubicBezTo>
                  <a:lnTo>
                    <a:pt x="333516" y="3557187"/>
                  </a:lnTo>
                  <a:cubicBezTo>
                    <a:pt x="333516" y="3917349"/>
                    <a:pt x="625485" y="4209318"/>
                    <a:pt x="985647" y="4209318"/>
                  </a:cubicBezTo>
                  <a:lnTo>
                    <a:pt x="5634750" y="4209318"/>
                  </a:lnTo>
                  <a:cubicBezTo>
                    <a:pt x="5994912" y="4209318"/>
                    <a:pt x="6286881" y="3917349"/>
                    <a:pt x="6286881" y="3557187"/>
                  </a:cubicBezTo>
                  <a:lnTo>
                    <a:pt x="6286881" y="948739"/>
                  </a:lnTo>
                  <a:cubicBezTo>
                    <a:pt x="6286881" y="588577"/>
                    <a:pt x="5994912" y="296608"/>
                    <a:pt x="5634750" y="296608"/>
                  </a:cubicBezTo>
                  <a:close/>
                  <a:moveTo>
                    <a:pt x="751003" y="0"/>
                  </a:moveTo>
                  <a:lnTo>
                    <a:pt x="5869395" y="0"/>
                  </a:lnTo>
                  <a:cubicBezTo>
                    <a:pt x="6284163" y="0"/>
                    <a:pt x="6620398" y="336235"/>
                    <a:pt x="6620398" y="751003"/>
                  </a:cubicBezTo>
                  <a:lnTo>
                    <a:pt x="6620398" y="3754924"/>
                  </a:lnTo>
                  <a:cubicBezTo>
                    <a:pt x="6620398" y="4169692"/>
                    <a:pt x="6284163" y="4505927"/>
                    <a:pt x="5869395" y="4505927"/>
                  </a:cubicBezTo>
                  <a:lnTo>
                    <a:pt x="751003" y="4505927"/>
                  </a:lnTo>
                  <a:cubicBezTo>
                    <a:pt x="336235" y="4505927"/>
                    <a:pt x="0" y="4169692"/>
                    <a:pt x="0" y="3754924"/>
                  </a:cubicBezTo>
                  <a:lnTo>
                    <a:pt x="0" y="751003"/>
                  </a:lnTo>
                  <a:cubicBezTo>
                    <a:pt x="0" y="336235"/>
                    <a:pt x="336235" y="0"/>
                    <a:pt x="75100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28" name="Pentagon 20">
            <a:extLst>
              <a:ext uri="{FF2B5EF4-FFF2-40B4-BE49-F238E27FC236}">
                <a16:creationId xmlns:a16="http://schemas.microsoft.com/office/drawing/2014/main" id="{F0EAE338-09EF-4CBE-85D6-0E4C1ABF6FB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12" name="Shape 114">
            <a:extLst>
              <a:ext uri="{FF2B5EF4-FFF2-40B4-BE49-F238E27FC236}">
                <a16:creationId xmlns:a16="http://schemas.microsoft.com/office/drawing/2014/main" id="{7EF04094-1937-4EE7-870E-32CE4EBBFB33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Promoting a brand or product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C47A6E-A031-4D89-9CC6-4821BC9E61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7AE8276-3F63-B9C1-2B19-13C0DC136047}"/>
              </a:ext>
            </a:extLst>
          </p:cNvPr>
          <p:cNvSpPr/>
          <p:nvPr/>
        </p:nvSpPr>
        <p:spPr>
          <a:xfrm>
            <a:off x="320364" y="5737357"/>
            <a:ext cx="8482429" cy="77053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More recently,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social media has become popular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for advertising all sorts of different products. 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2A2F2D3-AD1C-EB94-60FE-F6FA875C5A68}"/>
              </a:ext>
            </a:extLst>
          </p:cNvPr>
          <p:cNvSpPr/>
          <p:nvPr/>
        </p:nvSpPr>
        <p:spPr>
          <a:xfrm>
            <a:off x="341206" y="999121"/>
            <a:ext cx="8461588" cy="1063856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Discussion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Talk to a partner: how many ways can you come up with to promote or sell a brand or product? Then, click on the image below to hear more about marketing.  </a:t>
            </a:r>
          </a:p>
        </p:txBody>
      </p:sp>
      <p:sp>
        <p:nvSpPr>
          <p:cNvPr id="5" name="Rectangle: Rounded Corners 4">
            <a:hlinkClick r:id="rId5"/>
            <a:extLst>
              <a:ext uri="{FF2B5EF4-FFF2-40B4-BE49-F238E27FC236}">
                <a16:creationId xmlns:a16="http://schemas.microsoft.com/office/drawing/2014/main" id="{9D8855FC-D353-E347-FC76-3C0F2F6FDE7D}"/>
              </a:ext>
            </a:extLst>
          </p:cNvPr>
          <p:cNvSpPr/>
          <p:nvPr/>
        </p:nvSpPr>
        <p:spPr>
          <a:xfrm>
            <a:off x="7594845" y="2715673"/>
            <a:ext cx="758283" cy="538608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0:00-1:42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DA89F5-0A3A-5575-64AB-80829F77CDFF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7852F20-9D6A-480F-B05C-17AD995607BF}"/>
              </a:ext>
            </a:extLst>
          </p:cNvPr>
          <p:cNvSpPr/>
          <p:nvPr/>
        </p:nvSpPr>
        <p:spPr>
          <a:xfrm>
            <a:off x="341206" y="2332876"/>
            <a:ext cx="2693769" cy="76559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Marketing has changed a lot over time.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7D58FE-5505-595B-D1AD-E51809A179D7}"/>
              </a:ext>
            </a:extLst>
          </p:cNvPr>
          <p:cNvSpPr/>
          <p:nvPr/>
        </p:nvSpPr>
        <p:spPr>
          <a:xfrm>
            <a:off x="341794" y="3497773"/>
            <a:ext cx="2693769" cy="184028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the past,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newspapers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cinemas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magazines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TV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were the main ways of selling a product or service.  </a:t>
            </a:r>
          </a:p>
        </p:txBody>
      </p:sp>
    </p:spTree>
    <p:extLst>
      <p:ext uri="{BB962C8B-B14F-4D97-AF65-F5344CB8AC3E}">
        <p14:creationId xmlns:p14="http://schemas.microsoft.com/office/powerpoint/2010/main" val="366306535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8BA8B-4AD6-FC21-27C4-9B07D0751B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6153"/>
            <a:ext cx="9144000" cy="5859539"/>
          </a:xfrm>
          <a:prstGeom prst="rect">
            <a:avLst/>
          </a:prstGeom>
        </p:spPr>
      </p:pic>
      <p:sp>
        <p:nvSpPr>
          <p:cNvPr id="28" name="Pentagon 20">
            <a:extLst>
              <a:ext uri="{FF2B5EF4-FFF2-40B4-BE49-F238E27FC236}">
                <a16:creationId xmlns:a16="http://schemas.microsoft.com/office/drawing/2014/main" id="{F0EAE338-09EF-4CBE-85D6-0E4C1ABF6FB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</a:p>
        </p:txBody>
      </p:sp>
      <p:sp>
        <p:nvSpPr>
          <p:cNvPr id="12" name="Shape 114">
            <a:extLst>
              <a:ext uri="{FF2B5EF4-FFF2-40B4-BE49-F238E27FC236}">
                <a16:creationId xmlns:a16="http://schemas.microsoft.com/office/drawing/2014/main" id="{7EF04094-1937-4EE7-870E-32CE4EBBFB33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Creating a product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C47A6E-A031-4D89-9CC6-4821BC9E6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7AE8276-3F63-B9C1-2B19-13C0DC136047}"/>
              </a:ext>
            </a:extLst>
          </p:cNvPr>
          <p:cNvSpPr/>
          <p:nvPr/>
        </p:nvSpPr>
        <p:spPr>
          <a:xfrm>
            <a:off x="4572000" y="1220817"/>
            <a:ext cx="4315620" cy="1020580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There will be thousands of different types and designs. They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will all compete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to be bought by the customers. 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3C12A3-D86B-ECF3-12E1-0A86E3A2ED15}"/>
              </a:ext>
            </a:extLst>
          </p:cNvPr>
          <p:cNvSpPr/>
          <p:nvPr/>
        </p:nvSpPr>
        <p:spPr>
          <a:xfrm>
            <a:off x="6244682" y="5152183"/>
            <a:ext cx="2642937" cy="1298028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Definition: Product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Something that has been made to be sold. 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2C6F7C-FC71-0BAB-1EF1-C7001C850D36}"/>
              </a:ext>
            </a:extLst>
          </p:cNvPr>
          <p:cNvSpPr/>
          <p:nvPr/>
        </p:nvSpPr>
        <p:spPr>
          <a:xfrm>
            <a:off x="256380" y="1220816"/>
            <a:ext cx="3933655" cy="1020580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Marketing can be all about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brand or it can be a specific product.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For example, an Easter egg. 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5C27B-5CD9-481F-B72C-CC553339FAF5}"/>
              </a:ext>
            </a:extLst>
          </p:cNvPr>
          <p:cNvSpPr txBox="1"/>
          <p:nvPr/>
        </p:nvSpPr>
        <p:spPr>
          <a:xfrm>
            <a:off x="0" y="6640248"/>
            <a:ext cx="269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789933-5516-93F2-9D5B-6F08D11173DE}"/>
              </a:ext>
            </a:extLst>
          </p:cNvPr>
          <p:cNvSpPr/>
          <p:nvPr/>
        </p:nvSpPr>
        <p:spPr>
          <a:xfrm>
            <a:off x="255599" y="5152184"/>
            <a:ext cx="5554185" cy="1298028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Discussion (3-4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If you were creating your own Easter egg, how would you make it stand out from the others on the shelf? Head to the next slide for some ideas.</a:t>
            </a:r>
          </a:p>
        </p:txBody>
      </p:sp>
    </p:spTree>
    <p:extLst>
      <p:ext uri="{BB962C8B-B14F-4D97-AF65-F5344CB8AC3E}">
        <p14:creationId xmlns:p14="http://schemas.microsoft.com/office/powerpoint/2010/main" val="226867593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15372</TotalTime>
  <Words>1984</Words>
  <Application>Microsoft Office PowerPoint</Application>
  <PresentationFormat>On-screen Show (4:3)</PresentationFormat>
  <Paragraphs>284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inherit</vt:lpstr>
      <vt:lpstr>Open Sans</vt:lpstr>
      <vt:lpstr>Office Theme</vt:lpstr>
      <vt:lpstr>Finding Their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Finding Their Future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Jude Hadfield</dc:creator>
  <cp:lastModifiedBy>Lara</cp:lastModifiedBy>
  <cp:revision>346</cp:revision>
  <dcterms:created xsi:type="dcterms:W3CDTF">2021-01-18T09:44:21Z</dcterms:created>
  <dcterms:modified xsi:type="dcterms:W3CDTF">2023-01-30T14:34:42Z</dcterms:modified>
</cp:coreProperties>
</file>