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92" r:id="rId3"/>
    <p:sldId id="267" r:id="rId4"/>
    <p:sldId id="266" r:id="rId5"/>
    <p:sldId id="278" r:id="rId6"/>
    <p:sldId id="303" r:id="rId7"/>
    <p:sldId id="293" r:id="rId8"/>
    <p:sldId id="307" r:id="rId9"/>
    <p:sldId id="308" r:id="rId10"/>
    <p:sldId id="304" r:id="rId11"/>
    <p:sldId id="309" r:id="rId12"/>
    <p:sldId id="305" r:id="rId13"/>
    <p:sldId id="297" r:id="rId14"/>
    <p:sldId id="298" r:id="rId15"/>
    <p:sldId id="310" r:id="rId16"/>
    <p:sldId id="306" r:id="rId17"/>
    <p:sldId id="311" r:id="rId18"/>
    <p:sldId id="280" r:id="rId19"/>
    <p:sldId id="313" r:id="rId20"/>
    <p:sldId id="294" r:id="rId21"/>
    <p:sldId id="285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262262"/>
    <a:srgbClr val="B9DBF5"/>
    <a:srgbClr val="38BEAB"/>
    <a:srgbClr val="F2C704"/>
    <a:srgbClr val="B6DAF2"/>
    <a:srgbClr val="FF5050"/>
    <a:srgbClr val="7194D3"/>
    <a:srgbClr val="D7F1EF"/>
    <a:srgbClr val="97D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99" autoAdjust="0"/>
  </p:normalViewPr>
  <p:slideViewPr>
    <p:cSldViewPr snapToGrid="0">
      <p:cViewPr varScale="1">
        <p:scale>
          <a:sx n="65" d="100"/>
          <a:sy n="65" d="100"/>
        </p:scale>
        <p:origin x="18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https://www.youtube.com/channel/UCXDSgY0E_aACHXcSqX14YNg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SafeShare</a:t>
            </a:r>
            <a:r>
              <a:rPr lang="en-GB" b="1" dirty="0"/>
              <a:t> Video Link: </a:t>
            </a:r>
            <a:r>
              <a:rPr lang="en-GB" b="0" dirty="0"/>
              <a:t>https://safeshare.tv/x/sualeIxU3F4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Via video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/>
              <a:t>Pixabay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https://dictionary.cambridge.org/dictionary/english/radiation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6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54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https://www.ralspace.stfc.ac.uk/Pages/home.aspx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31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https://www.ralspace.stfc.ac.uk/Pages/Multi-Layer-Insulation-Facility.aspx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https://www.ralspace.stfc.ac.uk/Pages/Multi-layer-insulation.aspx</a:t>
            </a:r>
            <a:endParaRPr lang="en-GB" b="1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1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https://www.ralspace.stfc.ac.uk/Pages/Multi-Layer-Insulation-Facility.aspx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https://www.ralspace.stfc.ac.uk/Pages/Multi-layer-insulation.aspx</a:t>
            </a:r>
          </a:p>
          <a:p>
            <a:endParaRPr lang="en-GB" b="1" dirty="0"/>
          </a:p>
          <a:p>
            <a:endParaRPr lang="en-GB" b="1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25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Multi-Layer Insulation on SLSTR and MIRI - STFC RAL Space​​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https://www.ralspace.stfc.ac.uk/Pages/Multi-Layer-Insulation-Facility.aspx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https://www.ralspace.stfc.ac.uk/Pages/Multi-layer-insulation.aspx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Multi-Layer Insulation on SLSTR and MIRI </a:t>
            </a:r>
            <a:br>
              <a:rPr lang="en-GB" dirty="0"/>
            </a:b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Credit: STFC RAL Space​​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65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Multi-Layer Insulation on SLSTR and MIRI - STFC RAL Space​​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https://www.ralspace.stfc.ac.uk/Pages/Multi-Layer-Insulation-Facility.aspx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https://www.ralspace.stfc.ac.uk/Pages/Multi-layer-insulation.aspx</a:t>
            </a:r>
          </a:p>
          <a:p>
            <a:endParaRPr lang="en-GB" b="1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87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Note: </a:t>
            </a:r>
            <a:r>
              <a:rPr lang="en-GB" sz="1200" b="0" i="0" u="none" strike="noStrike" baseline="0" dirty="0">
                <a:solidFill>
                  <a:srgbClr val="211D1E"/>
                </a:solidFill>
                <a:latin typeface="Century Gothic" panose="020B0502020202020204" pitchFamily="34" charset="0"/>
              </a:rPr>
              <a:t>If you need a hint to get started, watch our video that explains how to make thermal space blankets (MLI) at home: </a:t>
            </a:r>
            <a:r>
              <a:rPr lang="en-GB" sz="1200" b="0" i="0" u="sng" strike="noStrike" baseline="0" dirty="0">
                <a:solidFill>
                  <a:srgbClr val="1F5D9F"/>
                </a:solidFill>
                <a:latin typeface="Century Gothic" panose="020B0502020202020204" pitchFamily="34" charset="0"/>
              </a:rPr>
              <a:t>https://youtu.be/dqbY2_vL3RI</a:t>
            </a:r>
            <a:endParaRPr lang="en-GB" sz="1200" dirty="0">
              <a:latin typeface="Century Gothic" panose="020B0502020202020204" pitchFamily="34" charset="0"/>
            </a:endParaRP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Pixabay</a:t>
            </a:r>
          </a:p>
          <a:p>
            <a:pPr marL="228600" indent="-228600">
              <a:buAutoNum type="arabicParenR"/>
            </a:pPr>
            <a:r>
              <a:rPr lang="en-GB" b="0" dirty="0"/>
              <a:t>Canva</a:t>
            </a:r>
          </a:p>
          <a:p>
            <a:pPr marL="228600" indent="-228600">
              <a:buAutoNum type="arabicParenR"/>
            </a:pPr>
            <a:r>
              <a:rPr lang="en-GB" b="0" dirty="0"/>
              <a:t>Pixabay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r>
              <a:rPr lang="en-GB" b="0" dirty="0"/>
              <a:t>1) … 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93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Note: </a:t>
            </a:r>
            <a:r>
              <a:rPr lang="en-GB" sz="1200" b="0" i="0" u="none" strike="noStrike" baseline="0" dirty="0">
                <a:solidFill>
                  <a:srgbClr val="211D1E"/>
                </a:solidFill>
                <a:latin typeface="Century Gothic" panose="020B0502020202020204" pitchFamily="34" charset="0"/>
              </a:rPr>
              <a:t>If you need a hint to get started, watch our video that explains how to make thermal space blankets (MLI) at home: </a:t>
            </a:r>
            <a:r>
              <a:rPr lang="en-GB" sz="1200" b="0" i="0" u="sng" strike="noStrike" baseline="0" dirty="0">
                <a:solidFill>
                  <a:srgbClr val="1F5D9F"/>
                </a:solidFill>
                <a:latin typeface="Century Gothic" panose="020B0502020202020204" pitchFamily="34" charset="0"/>
              </a:rPr>
              <a:t>https://youtu.be/dqbY2_vL3RI</a:t>
            </a:r>
            <a:endParaRPr lang="en-GB" sz="1200" dirty="0">
              <a:latin typeface="Century Gothic" panose="020B0502020202020204" pitchFamily="34" charset="0"/>
            </a:endParaRP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Pixabay</a:t>
            </a:r>
          </a:p>
          <a:p>
            <a:pPr marL="228600" indent="-228600">
              <a:buAutoNum type="arabicParenR"/>
            </a:pPr>
            <a:r>
              <a:rPr lang="en-GB" b="0" dirty="0"/>
              <a:t>Canva</a:t>
            </a:r>
          </a:p>
          <a:p>
            <a:pPr marL="228600" indent="-228600">
              <a:buAutoNum type="arabicParenR"/>
            </a:pPr>
            <a:r>
              <a:rPr lang="en-GB" b="0" dirty="0"/>
              <a:t>Pixabay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r>
              <a:rPr lang="en-GB" b="0" dirty="0"/>
              <a:t>1)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23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https://www.ralspace.stfc.ac.uk/Pages/Career-Profiles-.aspx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https://www.ralspace.stfc.ac.uk/Pages/Celine-Elledge.aspx     Example of a technician career path - 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Celine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 panose="02000503000000020004"/>
              </a:rPr>
              <a:t>Elledge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 - </a:t>
            </a:r>
            <a:r>
              <a:rPr lang="en-GB" b="0" i="0" dirty="0">
                <a:solidFill>
                  <a:srgbClr val="333333"/>
                </a:solidFill>
                <a:effectLst/>
                <a:latin typeface="inherit"/>
              </a:rPr>
              <a:t>Multi-Layer Insulation (MLI) Technician</a:t>
            </a:r>
          </a:p>
          <a:p>
            <a:pPr marL="228600" indent="-228600">
              <a:buAutoNum type="arabicParenR"/>
            </a:pPr>
            <a:r>
              <a:rPr lang="en-GB" b="0" i="0" dirty="0">
                <a:solidFill>
                  <a:srgbClr val="333333"/>
                </a:solidFill>
                <a:effectLst/>
                <a:latin typeface="inherit"/>
              </a:rPr>
              <a:t>https://www.ralspace.stfc.ac.uk/Pages/alex-davidson-pa-group-leader.aspx    Example of an engineer - 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Alex Davidson </a:t>
            </a:r>
            <a:r>
              <a:rPr lang="en-GB" b="0" i="0" dirty="0">
                <a:solidFill>
                  <a:srgbClr val="585858"/>
                </a:solidFill>
                <a:effectLst/>
                <a:latin typeface="Helvetica Neue" panose="02000503000000020004"/>
              </a:rPr>
              <a:t>- </a:t>
            </a:r>
            <a:r>
              <a:rPr lang="en-GB" b="0" i="0" dirty="0">
                <a:solidFill>
                  <a:srgbClr val="333333"/>
                </a:solidFill>
                <a:effectLst/>
                <a:latin typeface="inherit"/>
              </a:rPr>
              <a:t>Product Assurance Group Leader</a:t>
            </a:r>
          </a:p>
          <a:p>
            <a:pPr marL="228600" indent="-228600">
              <a:buAutoNum type="arabicParenR"/>
            </a:pPr>
            <a:r>
              <a:rPr lang="en-GB" b="0" i="0" dirty="0">
                <a:solidFill>
                  <a:srgbClr val="333333"/>
                </a:solidFill>
                <a:effectLst/>
                <a:latin typeface="inherit"/>
              </a:rPr>
              <a:t>https://www.ralspace.stfc.ac.uk/Pages/Caroline-Cox.aspx     Example of a scientist - 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 panose="02000503000000020004"/>
              </a:rPr>
              <a:t>Caroline Cox </a:t>
            </a:r>
            <a:r>
              <a:rPr lang="en-GB" b="0" i="0" dirty="0">
                <a:solidFill>
                  <a:srgbClr val="585858"/>
                </a:solidFill>
                <a:effectLst/>
                <a:latin typeface="Helvetica Neue" panose="02000503000000020004"/>
              </a:rPr>
              <a:t>-</a:t>
            </a:r>
            <a:r>
              <a:rPr lang="en-GB" b="0" i="0" dirty="0">
                <a:solidFill>
                  <a:srgbClr val="333333"/>
                </a:solidFill>
                <a:effectLst/>
                <a:latin typeface="inherit"/>
              </a:rPr>
              <a:t>Research Scientist</a:t>
            </a:r>
          </a:p>
          <a:p>
            <a:pPr marL="228600" indent="-228600">
              <a:buAutoNum type="arabicParenR"/>
            </a:pPr>
            <a:endParaRPr lang="en-GB" b="0" i="0" dirty="0">
              <a:solidFill>
                <a:srgbClr val="333333"/>
              </a:solidFill>
              <a:effectLst/>
              <a:latin typeface="inherit"/>
            </a:endParaRPr>
          </a:p>
          <a:p>
            <a:pPr marL="228600" indent="-228600">
              <a:buAutoNum type="arabicParenR"/>
            </a:pPr>
            <a:endParaRPr lang="en-GB" b="0" i="0" dirty="0">
              <a:solidFill>
                <a:srgbClr val="333333"/>
              </a:solidFill>
              <a:effectLst/>
              <a:latin typeface="inherit"/>
            </a:endParaRPr>
          </a:p>
          <a:p>
            <a:pPr marL="228600" indent="-228600">
              <a:buAutoNum type="arabicParenR"/>
            </a:pPr>
            <a:endParaRPr lang="en-GB" b="0" i="0" dirty="0">
              <a:solidFill>
                <a:srgbClr val="333333"/>
              </a:solidFill>
              <a:effectLst/>
              <a:latin typeface="inherit"/>
            </a:endParaRPr>
          </a:p>
          <a:p>
            <a:pPr marL="228600" indent="-228600">
              <a:buAutoNum type="arabicParenR"/>
            </a:pPr>
            <a:endParaRPr lang="en-GB" b="0" i="0" dirty="0">
              <a:solidFill>
                <a:srgbClr val="333333"/>
              </a:solidFill>
              <a:effectLst/>
              <a:latin typeface="inherit"/>
            </a:endParaRP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9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26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Images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dirty="0"/>
              <a:t>https://www.oxfordshirelep.com/sites/default/files/uploads/OxLEPLMIReportAugust2020.pdf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8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https://www.youtube.com/watch?v=9Nr6lohmbhY</a:t>
            </a:r>
          </a:p>
          <a:p>
            <a:r>
              <a:rPr lang="en-GB" b="1" dirty="0"/>
              <a:t>SafeShare Video Link: </a:t>
            </a:r>
            <a:r>
              <a:rPr lang="en-GB" b="0" dirty="0"/>
              <a:t>https://safeshare.tv/x/9Nr6lohmbhY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Via RAL Space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Virtual Tour link: </a:t>
            </a:r>
            <a:r>
              <a:rPr lang="en-GB" b="0" dirty="0"/>
              <a:t>https://www.ralspace.stfc.ac.uk/Virtual%20Tour/RALSpaceV1/index.aspx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Via video </a:t>
            </a:r>
          </a:p>
          <a:p>
            <a:pPr marL="0" indent="0">
              <a:buNone/>
            </a:pPr>
            <a:endParaRPr lang="en-GB" b="0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https://www.ralspace.stfc.ac.uk/Pages/home.aspx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4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Microsoft Office 365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r>
              <a:rPr lang="en-GB" b="0" dirty="0"/>
              <a:t>1) https://dictionary.cambridge.org/dictionary/english/conduction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0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/>
              <a:t>Pixabay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https://dictionary.cambridge.org/dictionary/english/conduction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16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/>
              <a:t>Pixabay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https://dictionary.cambridge.org/dictionary/english/convection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6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/>
              <a:t>Pixabay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https://dictionary.cambridge.org/dictionary/english/vacuum</a:t>
            </a:r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3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9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10" Type="http://schemas.openxmlformats.org/officeDocument/2006/relationships/image" Target="../media/image49.png"/><Relationship Id="rId4" Type="http://schemas.openxmlformats.org/officeDocument/2006/relationships/image" Target="../media/image45.sv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10" Type="http://schemas.openxmlformats.org/officeDocument/2006/relationships/image" Target="../media/image49.png"/><Relationship Id="rId4" Type="http://schemas.openxmlformats.org/officeDocument/2006/relationships/image" Target="../media/image45.sv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share.tv/x/52825156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safeshare.tv/x/sualeIxU3F4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lspace.stfc.ac.uk/Pages/Career-Profiles-.aspx" TargetMode="External"/><Relationship Id="rId13" Type="http://schemas.openxmlformats.org/officeDocument/2006/relationships/image" Target="../media/image56.png"/><Relationship Id="rId3" Type="http://schemas.openxmlformats.org/officeDocument/2006/relationships/image" Target="../media/image50.png"/><Relationship Id="rId7" Type="http://schemas.openxmlformats.org/officeDocument/2006/relationships/image" Target="../media/image53.svg"/><Relationship Id="rId12" Type="http://schemas.openxmlformats.org/officeDocument/2006/relationships/hyperlink" Target="https://www.ralspace.stfc.ac.uk/Pages/alex-davidson-pa-group-leader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7.png"/><Relationship Id="rId15" Type="http://schemas.openxmlformats.org/officeDocument/2006/relationships/image" Target="../media/image57.png"/><Relationship Id="rId10" Type="http://schemas.openxmlformats.org/officeDocument/2006/relationships/hyperlink" Target="https://www.ralspace.stfc.ac.uk/Pages/Celine-Elledge.aspx" TargetMode="External"/><Relationship Id="rId4" Type="http://schemas.openxmlformats.org/officeDocument/2006/relationships/image" Target="../media/image51.svg"/><Relationship Id="rId9" Type="http://schemas.openxmlformats.org/officeDocument/2006/relationships/image" Target="../media/image54.png"/><Relationship Id="rId14" Type="http://schemas.openxmlformats.org/officeDocument/2006/relationships/hyperlink" Target="https://www.ralspace.stfc.ac.uk/Pages/Caroline-Cox.asp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1.svg"/><Relationship Id="rId3" Type="http://schemas.openxmlformats.org/officeDocument/2006/relationships/image" Target="../media/image50.png"/><Relationship Id="rId7" Type="http://schemas.openxmlformats.org/officeDocument/2006/relationships/image" Target="../media/image7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59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58.png"/><Relationship Id="rId4" Type="http://schemas.openxmlformats.org/officeDocument/2006/relationships/image" Target="../media/image51.svg"/><Relationship Id="rId9" Type="http://schemas.openxmlformats.org/officeDocument/2006/relationships/image" Target="../media/image5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sv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5.svg"/><Relationship Id="rId4" Type="http://schemas.openxmlformats.org/officeDocument/2006/relationships/image" Target="../media/image20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feshare.tv/x/9Nr6lohmbhY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lspace.stfc.ac.uk/Virtual%20Tour/RALSpaceV1/index.aspx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VotesforSchools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9E1BA-74CC-974E-2D4D-64CE499CBA11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Starry Sky Night Sky photo and picture">
            <a:extLst>
              <a:ext uri="{FF2B5EF4-FFF2-40B4-BE49-F238E27FC236}">
                <a16:creationId xmlns:a16="http://schemas.microsoft.com/office/drawing/2014/main" id="{6B57871E-C576-E680-D98F-E80388C62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3088" r="7142"/>
          <a:stretch/>
        </p:blipFill>
        <p:spPr bwMode="auto">
          <a:xfrm>
            <a:off x="-9800" y="1042514"/>
            <a:ext cx="9153800" cy="58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science of thermal engineering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E58B3-2FBB-3183-F05A-8649373B8C85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CAF02E-018F-89E3-2669-849A8D2F487C}"/>
              </a:ext>
            </a:extLst>
          </p:cNvPr>
          <p:cNvGrpSpPr/>
          <p:nvPr/>
        </p:nvGrpSpPr>
        <p:grpSpPr>
          <a:xfrm>
            <a:off x="1988100" y="2604512"/>
            <a:ext cx="5297170" cy="2987042"/>
            <a:chOff x="4279146" y="3095203"/>
            <a:chExt cx="4321464" cy="24368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BBC9D2-F966-60FB-A95B-0EA64EEE18F6}"/>
                </a:ext>
              </a:extLst>
            </p:cNvPr>
            <p:cNvGrpSpPr/>
            <p:nvPr/>
          </p:nvGrpSpPr>
          <p:grpSpPr>
            <a:xfrm rot="10800000">
              <a:off x="5097685" y="4316037"/>
              <a:ext cx="2684387" cy="1216013"/>
              <a:chOff x="5240914" y="4597763"/>
              <a:chExt cx="2684387" cy="191738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06B262E-8733-B002-F427-EAE7AB356C1B}"/>
                  </a:ext>
                </a:extLst>
              </p:cNvPr>
              <p:cNvSpPr/>
              <p:nvPr/>
            </p:nvSpPr>
            <p:spPr>
              <a:xfrm>
                <a:off x="5283535" y="4620065"/>
                <a:ext cx="2598644" cy="18582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AAD91A0-46B2-575B-01D3-C67515D2FB25}"/>
                  </a:ext>
                </a:extLst>
              </p:cNvPr>
              <p:cNvSpPr/>
              <p:nvPr/>
            </p:nvSpPr>
            <p:spPr>
              <a:xfrm>
                <a:off x="5240914" y="4597763"/>
                <a:ext cx="2684387" cy="1917388"/>
              </a:xfrm>
              <a:custGeom>
                <a:avLst/>
                <a:gdLst>
                  <a:gd name="connsiteX0" fmla="*/ 690856 w 2684387"/>
                  <a:gd name="connsiteY0" fmla="*/ 272583 h 1917388"/>
                  <a:gd name="connsiteX1" fmla="*/ 173501 w 2684387"/>
                  <a:gd name="connsiteY1" fmla="*/ 967592 h 1917388"/>
                  <a:gd name="connsiteX2" fmla="*/ 1346934 w 2684387"/>
                  <a:gd name="connsiteY2" fmla="*/ 1805745 h 1917388"/>
                  <a:gd name="connsiteX3" fmla="*/ 2520367 w 2684387"/>
                  <a:gd name="connsiteY3" fmla="*/ 967592 h 1917388"/>
                  <a:gd name="connsiteX4" fmla="*/ 1346934 w 2684387"/>
                  <a:gd name="connsiteY4" fmla="*/ 129439 h 1917388"/>
                  <a:gd name="connsiteX5" fmla="*/ 690856 w 2684387"/>
                  <a:gd name="connsiteY5" fmla="*/ 272583 h 1917388"/>
                  <a:gd name="connsiteX6" fmla="*/ 591760 w 2684387"/>
                  <a:gd name="connsiteY6" fmla="*/ 163730 h 1917388"/>
                  <a:gd name="connsiteX7" fmla="*/ 1342194 w 2684387"/>
                  <a:gd name="connsiteY7" fmla="*/ 0 h 1917388"/>
                  <a:gd name="connsiteX8" fmla="*/ 2684387 w 2684387"/>
                  <a:gd name="connsiteY8" fmla="*/ 958694 h 1917388"/>
                  <a:gd name="connsiteX9" fmla="*/ 1342194 w 2684387"/>
                  <a:gd name="connsiteY9" fmla="*/ 1917388 h 1917388"/>
                  <a:gd name="connsiteX10" fmla="*/ 0 w 2684387"/>
                  <a:gd name="connsiteY10" fmla="*/ 958694 h 1917388"/>
                  <a:gd name="connsiteX11" fmla="*/ 591760 w 2684387"/>
                  <a:gd name="connsiteY11" fmla="*/ 163730 h 191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4387" h="1917388">
                    <a:moveTo>
                      <a:pt x="690856" y="272583"/>
                    </a:moveTo>
                    <a:cubicBezTo>
                      <a:pt x="378721" y="423205"/>
                      <a:pt x="173501" y="678280"/>
                      <a:pt x="173501" y="967592"/>
                    </a:cubicBezTo>
                    <a:cubicBezTo>
                      <a:pt x="173501" y="1430491"/>
                      <a:pt x="698865" y="1805745"/>
                      <a:pt x="1346934" y="1805745"/>
                    </a:cubicBezTo>
                    <a:cubicBezTo>
                      <a:pt x="1995003" y="1805745"/>
                      <a:pt x="2520367" y="1430491"/>
                      <a:pt x="2520367" y="967592"/>
                    </a:cubicBezTo>
                    <a:cubicBezTo>
                      <a:pt x="2520367" y="504693"/>
                      <a:pt x="1995003" y="129439"/>
                      <a:pt x="1346934" y="129439"/>
                    </a:cubicBezTo>
                    <a:cubicBezTo>
                      <a:pt x="1103908" y="129439"/>
                      <a:pt x="878137" y="182209"/>
                      <a:pt x="690856" y="272583"/>
                    </a:cubicBezTo>
                    <a:close/>
                    <a:moveTo>
                      <a:pt x="591760" y="163730"/>
                    </a:moveTo>
                    <a:cubicBezTo>
                      <a:pt x="805976" y="60359"/>
                      <a:pt x="1064216" y="0"/>
                      <a:pt x="1342194" y="0"/>
                    </a:cubicBezTo>
                    <a:cubicBezTo>
                      <a:pt x="2083467" y="0"/>
                      <a:pt x="2684387" y="429222"/>
                      <a:pt x="2684387" y="958694"/>
                    </a:cubicBezTo>
                    <a:cubicBezTo>
                      <a:pt x="2684386" y="1488166"/>
                      <a:pt x="2083466" y="1917388"/>
                      <a:pt x="1342194" y="1917388"/>
                    </a:cubicBezTo>
                    <a:cubicBezTo>
                      <a:pt x="600920" y="1917388"/>
                      <a:pt x="1" y="1488166"/>
                      <a:pt x="0" y="958694"/>
                    </a:cubicBezTo>
                    <a:cubicBezTo>
                      <a:pt x="0" y="627774"/>
                      <a:pt x="234735" y="336014"/>
                      <a:pt x="591760" y="16373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808A020-00DA-699A-AC85-9DB3BCD17793}"/>
                  </a:ext>
                </a:extLst>
              </p:cNvPr>
              <p:cNvSpPr/>
              <p:nvPr/>
            </p:nvSpPr>
            <p:spPr>
              <a:xfrm>
                <a:off x="5515978" y="4772465"/>
                <a:ext cx="2133759" cy="1524089"/>
              </a:xfrm>
              <a:custGeom>
                <a:avLst/>
                <a:gdLst>
                  <a:gd name="connsiteX0" fmla="*/ 690856 w 2684387"/>
                  <a:gd name="connsiteY0" fmla="*/ 272583 h 1917388"/>
                  <a:gd name="connsiteX1" fmla="*/ 173501 w 2684387"/>
                  <a:gd name="connsiteY1" fmla="*/ 967592 h 1917388"/>
                  <a:gd name="connsiteX2" fmla="*/ 1346934 w 2684387"/>
                  <a:gd name="connsiteY2" fmla="*/ 1805745 h 1917388"/>
                  <a:gd name="connsiteX3" fmla="*/ 2520367 w 2684387"/>
                  <a:gd name="connsiteY3" fmla="*/ 967592 h 1917388"/>
                  <a:gd name="connsiteX4" fmla="*/ 1346934 w 2684387"/>
                  <a:gd name="connsiteY4" fmla="*/ 129439 h 1917388"/>
                  <a:gd name="connsiteX5" fmla="*/ 690856 w 2684387"/>
                  <a:gd name="connsiteY5" fmla="*/ 272583 h 1917388"/>
                  <a:gd name="connsiteX6" fmla="*/ 591760 w 2684387"/>
                  <a:gd name="connsiteY6" fmla="*/ 163730 h 1917388"/>
                  <a:gd name="connsiteX7" fmla="*/ 1342194 w 2684387"/>
                  <a:gd name="connsiteY7" fmla="*/ 0 h 1917388"/>
                  <a:gd name="connsiteX8" fmla="*/ 2684387 w 2684387"/>
                  <a:gd name="connsiteY8" fmla="*/ 958694 h 1917388"/>
                  <a:gd name="connsiteX9" fmla="*/ 1342194 w 2684387"/>
                  <a:gd name="connsiteY9" fmla="*/ 1917388 h 1917388"/>
                  <a:gd name="connsiteX10" fmla="*/ 0 w 2684387"/>
                  <a:gd name="connsiteY10" fmla="*/ 958694 h 1917388"/>
                  <a:gd name="connsiteX11" fmla="*/ 591760 w 2684387"/>
                  <a:gd name="connsiteY11" fmla="*/ 163730 h 191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4387" h="1917388">
                    <a:moveTo>
                      <a:pt x="690856" y="272583"/>
                    </a:moveTo>
                    <a:cubicBezTo>
                      <a:pt x="378721" y="423205"/>
                      <a:pt x="173501" y="678280"/>
                      <a:pt x="173501" y="967592"/>
                    </a:cubicBezTo>
                    <a:cubicBezTo>
                      <a:pt x="173501" y="1430491"/>
                      <a:pt x="698865" y="1805745"/>
                      <a:pt x="1346934" y="1805745"/>
                    </a:cubicBezTo>
                    <a:cubicBezTo>
                      <a:pt x="1995003" y="1805745"/>
                      <a:pt x="2520367" y="1430491"/>
                      <a:pt x="2520367" y="967592"/>
                    </a:cubicBezTo>
                    <a:cubicBezTo>
                      <a:pt x="2520367" y="504693"/>
                      <a:pt x="1995003" y="129439"/>
                      <a:pt x="1346934" y="129439"/>
                    </a:cubicBezTo>
                    <a:cubicBezTo>
                      <a:pt x="1103908" y="129439"/>
                      <a:pt x="878137" y="182209"/>
                      <a:pt x="690856" y="272583"/>
                    </a:cubicBezTo>
                    <a:close/>
                    <a:moveTo>
                      <a:pt x="591760" y="163730"/>
                    </a:moveTo>
                    <a:cubicBezTo>
                      <a:pt x="805976" y="60359"/>
                      <a:pt x="1064216" y="0"/>
                      <a:pt x="1342194" y="0"/>
                    </a:cubicBezTo>
                    <a:cubicBezTo>
                      <a:pt x="2083467" y="0"/>
                      <a:pt x="2684387" y="429222"/>
                      <a:pt x="2684387" y="958694"/>
                    </a:cubicBezTo>
                    <a:cubicBezTo>
                      <a:pt x="2684386" y="1488166"/>
                      <a:pt x="2083466" y="1917388"/>
                      <a:pt x="1342194" y="1917388"/>
                    </a:cubicBezTo>
                    <a:cubicBezTo>
                      <a:pt x="600920" y="1917388"/>
                      <a:pt x="1" y="1488166"/>
                      <a:pt x="0" y="958694"/>
                    </a:cubicBezTo>
                    <a:cubicBezTo>
                      <a:pt x="0" y="627774"/>
                      <a:pt x="234735" y="336014"/>
                      <a:pt x="591760" y="16373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2551FA-F6B1-28A2-AEB0-6CCC540C4D63}"/>
                  </a:ext>
                </a:extLst>
              </p:cNvPr>
              <p:cNvSpPr/>
              <p:nvPr/>
            </p:nvSpPr>
            <p:spPr>
              <a:xfrm rot="10800000">
                <a:off x="5799247" y="4963625"/>
                <a:ext cx="1598501" cy="1141768"/>
              </a:xfrm>
              <a:custGeom>
                <a:avLst/>
                <a:gdLst>
                  <a:gd name="connsiteX0" fmla="*/ 690856 w 2684387"/>
                  <a:gd name="connsiteY0" fmla="*/ 272583 h 1917388"/>
                  <a:gd name="connsiteX1" fmla="*/ 173501 w 2684387"/>
                  <a:gd name="connsiteY1" fmla="*/ 967592 h 1917388"/>
                  <a:gd name="connsiteX2" fmla="*/ 1346934 w 2684387"/>
                  <a:gd name="connsiteY2" fmla="*/ 1805745 h 1917388"/>
                  <a:gd name="connsiteX3" fmla="*/ 2520367 w 2684387"/>
                  <a:gd name="connsiteY3" fmla="*/ 967592 h 1917388"/>
                  <a:gd name="connsiteX4" fmla="*/ 1346934 w 2684387"/>
                  <a:gd name="connsiteY4" fmla="*/ 129439 h 1917388"/>
                  <a:gd name="connsiteX5" fmla="*/ 690856 w 2684387"/>
                  <a:gd name="connsiteY5" fmla="*/ 272583 h 1917388"/>
                  <a:gd name="connsiteX6" fmla="*/ 591760 w 2684387"/>
                  <a:gd name="connsiteY6" fmla="*/ 163730 h 1917388"/>
                  <a:gd name="connsiteX7" fmla="*/ 1342194 w 2684387"/>
                  <a:gd name="connsiteY7" fmla="*/ 0 h 1917388"/>
                  <a:gd name="connsiteX8" fmla="*/ 2684387 w 2684387"/>
                  <a:gd name="connsiteY8" fmla="*/ 958694 h 1917388"/>
                  <a:gd name="connsiteX9" fmla="*/ 1342194 w 2684387"/>
                  <a:gd name="connsiteY9" fmla="*/ 1917388 h 1917388"/>
                  <a:gd name="connsiteX10" fmla="*/ 0 w 2684387"/>
                  <a:gd name="connsiteY10" fmla="*/ 958694 h 1917388"/>
                  <a:gd name="connsiteX11" fmla="*/ 591760 w 2684387"/>
                  <a:gd name="connsiteY11" fmla="*/ 163730 h 191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4387" h="1917388">
                    <a:moveTo>
                      <a:pt x="690856" y="272583"/>
                    </a:moveTo>
                    <a:cubicBezTo>
                      <a:pt x="378721" y="423205"/>
                      <a:pt x="173501" y="678280"/>
                      <a:pt x="173501" y="967592"/>
                    </a:cubicBezTo>
                    <a:cubicBezTo>
                      <a:pt x="173501" y="1430491"/>
                      <a:pt x="698865" y="1805745"/>
                      <a:pt x="1346934" y="1805745"/>
                    </a:cubicBezTo>
                    <a:cubicBezTo>
                      <a:pt x="1995003" y="1805745"/>
                      <a:pt x="2520367" y="1430491"/>
                      <a:pt x="2520367" y="967592"/>
                    </a:cubicBezTo>
                    <a:cubicBezTo>
                      <a:pt x="2520367" y="504693"/>
                      <a:pt x="1995003" y="129439"/>
                      <a:pt x="1346934" y="129439"/>
                    </a:cubicBezTo>
                    <a:cubicBezTo>
                      <a:pt x="1103908" y="129439"/>
                      <a:pt x="878137" y="182209"/>
                      <a:pt x="690856" y="272583"/>
                    </a:cubicBezTo>
                    <a:close/>
                    <a:moveTo>
                      <a:pt x="591760" y="163730"/>
                    </a:moveTo>
                    <a:cubicBezTo>
                      <a:pt x="805976" y="60359"/>
                      <a:pt x="1064216" y="0"/>
                      <a:pt x="1342194" y="0"/>
                    </a:cubicBezTo>
                    <a:cubicBezTo>
                      <a:pt x="2083467" y="0"/>
                      <a:pt x="2684387" y="429222"/>
                      <a:pt x="2684387" y="958694"/>
                    </a:cubicBezTo>
                    <a:cubicBezTo>
                      <a:pt x="2684386" y="1488166"/>
                      <a:pt x="2083466" y="1917388"/>
                      <a:pt x="1342194" y="1917388"/>
                    </a:cubicBezTo>
                    <a:cubicBezTo>
                      <a:pt x="600920" y="1917388"/>
                      <a:pt x="1" y="1488166"/>
                      <a:pt x="0" y="958694"/>
                    </a:cubicBezTo>
                    <a:cubicBezTo>
                      <a:pt x="0" y="627774"/>
                      <a:pt x="234735" y="336014"/>
                      <a:pt x="591760" y="16373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 descr="A picture containing cup, tableware, dark, coffee cup&#10;&#10;Description automatically generated">
              <a:extLst>
                <a:ext uri="{FF2B5EF4-FFF2-40B4-BE49-F238E27FC236}">
                  <a16:creationId xmlns:a16="http://schemas.microsoft.com/office/drawing/2014/main" id="{414147D5-1089-47A9-8A14-E6DDF79A6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76" b="34146"/>
            <a:stretch/>
          </p:blipFill>
          <p:spPr>
            <a:xfrm>
              <a:off x="4279146" y="3095203"/>
              <a:ext cx="4321464" cy="1838733"/>
            </a:xfrm>
            <a:prstGeom prst="rect">
              <a:avLst/>
            </a:prstGeom>
          </p:spPr>
        </p:pic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466DEC4-6309-126E-5660-C074EC4548E1}"/>
                </a:ext>
              </a:extLst>
            </p:cNvPr>
            <p:cNvSpPr/>
            <p:nvPr/>
          </p:nvSpPr>
          <p:spPr>
            <a:xfrm>
              <a:off x="5392795" y="3601844"/>
              <a:ext cx="2063654" cy="105501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5">
                    <a:alpha val="30000"/>
                  </a:schemeClr>
                </a:gs>
                <a:gs pos="74750">
                  <a:srgbClr val="FFA8A8">
                    <a:alpha val="30000"/>
                  </a:srgbClr>
                </a:gs>
                <a:gs pos="23000">
                  <a:srgbClr val="A4C8E8">
                    <a:alpha val="30000"/>
                  </a:srgbClr>
                </a:gs>
                <a:gs pos="50000">
                  <a:schemeClr val="accent6">
                    <a:lumMod val="0"/>
                    <a:lumOff val="100000"/>
                    <a:alpha val="30000"/>
                  </a:schemeClr>
                </a:gs>
                <a:gs pos="100000">
                  <a:srgbClr val="FF5050">
                    <a:alpha val="3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2D2B1D-8729-EAAB-E684-0FD5A1E6685F}"/>
                </a:ext>
              </a:extLst>
            </p:cNvPr>
            <p:cNvSpPr/>
            <p:nvPr/>
          </p:nvSpPr>
          <p:spPr>
            <a:xfrm rot="787497">
              <a:off x="4902580" y="3529214"/>
              <a:ext cx="492956" cy="113080"/>
            </a:xfrm>
            <a:prstGeom prst="roundRect">
              <a:avLst/>
            </a:prstGeom>
            <a:gradFill flip="none" rotWithShape="1">
              <a:gsLst>
                <a:gs pos="51455">
                  <a:srgbClr val="FF5050"/>
                </a:gs>
                <a:gs pos="5000">
                  <a:srgbClr val="FF0000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13C8F8D-55CD-CCF2-413A-DB84BF933C30}"/>
                </a:ext>
              </a:extLst>
            </p:cNvPr>
            <p:cNvSpPr/>
            <p:nvPr/>
          </p:nvSpPr>
          <p:spPr>
            <a:xfrm rot="20812503" flipH="1">
              <a:off x="7450567" y="3529213"/>
              <a:ext cx="492956" cy="113080"/>
            </a:xfrm>
            <a:prstGeom prst="roundRect">
              <a:avLst/>
            </a:prstGeom>
            <a:gradFill flip="none" rotWithShape="1">
              <a:gsLst>
                <a:gs pos="51455">
                  <a:srgbClr val="FF5050"/>
                </a:gs>
                <a:gs pos="5000">
                  <a:srgbClr val="FF0000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5" name="Picture 2" descr="Free Arrows Hand Draw Arrows vector and picture">
            <a:extLst>
              <a:ext uri="{FF2B5EF4-FFF2-40B4-BE49-F238E27FC236}">
                <a16:creationId xmlns:a16="http://schemas.microsoft.com/office/drawing/2014/main" id="{24D3D48E-8C10-6B6F-B938-37B84C922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66" b="54559" l="3750" r="36354">
                        <a14:foregroundMark x1="12083" y1="42402" x2="29063" y2="49928"/>
                        <a14:foregroundMark x1="29063" y1="49928" x2="12708" y2="42547"/>
                        <a14:foregroundMark x1="25000" y1="45586" x2="35104" y2="44573"/>
                        <a14:foregroundMark x1="32396" y1="42258" x2="36354" y2="45007"/>
                        <a14:foregroundMark x1="22974" y1="44988" x2="12812" y2="46599"/>
                        <a14:foregroundMark x1="31979" y1="43560" x2="24550" y2="44738"/>
                        <a14:foregroundMark x1="12812" y1="46599" x2="13542" y2="42836"/>
                        <a14:foregroundMark x1="11146" y1="43994" x2="11146" y2="43994"/>
                        <a14:foregroundMark x1="10104" y1="44863" x2="10104" y2="44863"/>
                        <a14:foregroundMark x1="9688" y1="42692" x2="9688" y2="47033"/>
                        <a14:foregroundMark x1="9479" y1="43849" x2="23750" y2="50072"/>
                        <a14:foregroundMark x1="23333" y1="49349" x2="15000" y2="50651"/>
                        <a14:foregroundMark x1="18646" y1="52388" x2="18646" y2="52388"/>
                        <a14:foregroundMark x1="19479" y1="52243" x2="19479" y2="52243"/>
                        <a14:foregroundMark x1="19479" y1="52243" x2="19479" y2="52243"/>
                        <a14:foregroundMark x1="21563" y1="51520" x2="21563" y2="51520"/>
                        <a14:backgroundMark x1="23021" y1="42258" x2="23021" y2="42258"/>
                        <a14:backgroundMark x1="22813" y1="42547" x2="22813" y2="42547"/>
                        <a14:backgroundMark x1="23021" y1="41823" x2="22813" y2="42981"/>
                        <a14:backgroundMark x1="25417" y1="40666" x2="22292" y2="44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44" r="61208" b="43667"/>
          <a:stretch/>
        </p:blipFill>
        <p:spPr bwMode="auto">
          <a:xfrm rot="5400000" flipH="1">
            <a:off x="3181739" y="3644219"/>
            <a:ext cx="761392" cy="2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ree Arrows Hand Draw Arrows vector and picture">
            <a:extLst>
              <a:ext uri="{FF2B5EF4-FFF2-40B4-BE49-F238E27FC236}">
                <a16:creationId xmlns:a16="http://schemas.microsoft.com/office/drawing/2014/main" id="{F6EF4048-1152-A18D-0FA7-95C206DB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7" t="25396" r="13731" b="60418"/>
          <a:stretch/>
        </p:blipFill>
        <p:spPr bwMode="auto">
          <a:xfrm rot="5400000">
            <a:off x="5163535" y="3691512"/>
            <a:ext cx="928860" cy="36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Free Arrows Hand Draw Arrows vector and picture">
            <a:extLst>
              <a:ext uri="{FF2B5EF4-FFF2-40B4-BE49-F238E27FC236}">
                <a16:creationId xmlns:a16="http://schemas.microsoft.com/office/drawing/2014/main" id="{4A3F0514-1516-9028-E434-7B2AE5DBC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3" t="56755" b="27848"/>
          <a:stretch/>
        </p:blipFill>
        <p:spPr bwMode="auto">
          <a:xfrm rot="16200000">
            <a:off x="4643219" y="3667194"/>
            <a:ext cx="868160" cy="3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Free Arrows Hand Draw Arrows vector and picture">
            <a:extLst>
              <a:ext uri="{FF2B5EF4-FFF2-40B4-BE49-F238E27FC236}">
                <a16:creationId xmlns:a16="http://schemas.microsoft.com/office/drawing/2014/main" id="{E6354BA7-7BCA-6105-80CC-543AB13F0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3" t="56755" b="27848"/>
          <a:stretch/>
        </p:blipFill>
        <p:spPr bwMode="auto">
          <a:xfrm rot="5400000" flipH="1">
            <a:off x="3745671" y="3727763"/>
            <a:ext cx="868160" cy="3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Free Arrows Hand Draw Arrows vector and picture">
            <a:extLst>
              <a:ext uri="{FF2B5EF4-FFF2-40B4-BE49-F238E27FC236}">
                <a16:creationId xmlns:a16="http://schemas.microsoft.com/office/drawing/2014/main" id="{8D497367-1503-A01A-D125-F85048977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3" t="56755" b="27848"/>
          <a:stretch/>
        </p:blipFill>
        <p:spPr bwMode="auto">
          <a:xfrm rot="17261994">
            <a:off x="4118143" y="3602800"/>
            <a:ext cx="868160" cy="3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Free Arrows Hand Draw Arrows vector and picture">
            <a:extLst>
              <a:ext uri="{FF2B5EF4-FFF2-40B4-BE49-F238E27FC236}">
                <a16:creationId xmlns:a16="http://schemas.microsoft.com/office/drawing/2014/main" id="{4EDA296A-EDD9-CEC0-E88B-7E77F10DC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7" t="25396" r="13731" b="60418"/>
          <a:stretch/>
        </p:blipFill>
        <p:spPr bwMode="auto">
          <a:xfrm rot="7627499" flipH="1">
            <a:off x="3428336" y="3960975"/>
            <a:ext cx="565596" cy="2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704CE8D-C56B-79AC-3B21-5A1AAF9C3306}"/>
              </a:ext>
            </a:extLst>
          </p:cNvPr>
          <p:cNvSpPr/>
          <p:nvPr/>
        </p:nvSpPr>
        <p:spPr>
          <a:xfrm>
            <a:off x="336737" y="1410548"/>
            <a:ext cx="8460725" cy="74491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Conduction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convection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 space is very different as it is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vacuum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so the particles are not there to transfer heat. 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F671FFD-C13D-8CA7-050E-C8FD20D52D3D}"/>
              </a:ext>
            </a:extLst>
          </p:cNvPr>
          <p:cNvSpPr/>
          <p:nvPr/>
        </p:nvSpPr>
        <p:spPr>
          <a:xfrm>
            <a:off x="1923415" y="5769228"/>
            <a:ext cx="5297170" cy="715821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Vacuum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space which has little or no matter.  </a:t>
            </a:r>
          </a:p>
        </p:txBody>
      </p:sp>
    </p:spTree>
    <p:extLst>
      <p:ext uri="{BB962C8B-B14F-4D97-AF65-F5344CB8AC3E}">
        <p14:creationId xmlns:p14="http://schemas.microsoft.com/office/powerpoint/2010/main" val="22686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129621B6-65C4-E19D-D0CA-8895DA12A2FF}"/>
              </a:ext>
            </a:extLst>
          </p:cNvPr>
          <p:cNvCxnSpPr>
            <a:cxnSpLocks/>
          </p:cNvCxnSpPr>
          <p:nvPr/>
        </p:nvCxnSpPr>
        <p:spPr>
          <a:xfrm rot="5400000">
            <a:off x="5798080" y="2669832"/>
            <a:ext cx="2630072" cy="1067791"/>
          </a:xfrm>
          <a:prstGeom prst="curvedConnector3">
            <a:avLst>
              <a:gd name="adj1" fmla="val 106042"/>
            </a:avLst>
          </a:prstGeom>
          <a:ln w="38100">
            <a:solidFill>
              <a:srgbClr val="38BEA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Connector: Curved 2058">
            <a:extLst>
              <a:ext uri="{FF2B5EF4-FFF2-40B4-BE49-F238E27FC236}">
                <a16:creationId xmlns:a16="http://schemas.microsoft.com/office/drawing/2014/main" id="{385D9A4E-B752-E49A-5108-93F37EC831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3542" y="2669829"/>
            <a:ext cx="2630072" cy="1067791"/>
          </a:xfrm>
          <a:prstGeom prst="curvedConnector3">
            <a:avLst>
              <a:gd name="adj1" fmla="val 106042"/>
            </a:avLst>
          </a:prstGeom>
          <a:ln w="38100">
            <a:solidFill>
              <a:srgbClr val="38BEA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Rectangle: Rounded Corners 2054">
            <a:extLst>
              <a:ext uri="{FF2B5EF4-FFF2-40B4-BE49-F238E27FC236}">
                <a16:creationId xmlns:a16="http://schemas.microsoft.com/office/drawing/2014/main" id="{AA3FEFD7-7C14-E0CF-7D75-FB240ACB5848}"/>
              </a:ext>
            </a:extLst>
          </p:cNvPr>
          <p:cNvSpPr/>
          <p:nvPr/>
        </p:nvSpPr>
        <p:spPr>
          <a:xfrm>
            <a:off x="762348" y="1042259"/>
            <a:ext cx="7619304" cy="928576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Radiation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  The transfer of heat through electromagnetic radiation.  </a:t>
            </a:r>
          </a:p>
        </p:txBody>
      </p:sp>
      <p:sp>
        <p:nvSpPr>
          <p:cNvPr id="2056" name="Rectangle: Rounded Corners 2055">
            <a:extLst>
              <a:ext uri="{FF2B5EF4-FFF2-40B4-BE49-F238E27FC236}">
                <a16:creationId xmlns:a16="http://schemas.microsoft.com/office/drawing/2014/main" id="{F47F734A-3B3B-C314-C4C5-F71BF5F4D206}"/>
              </a:ext>
            </a:extLst>
          </p:cNvPr>
          <p:cNvSpPr/>
          <p:nvPr/>
        </p:nvSpPr>
        <p:spPr>
          <a:xfrm>
            <a:off x="762348" y="1048079"/>
            <a:ext cx="7619304" cy="92275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third method of heat transfer to think about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radiation.</a:t>
            </a:r>
          </a:p>
        </p:txBody>
      </p:sp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science of thermal engineering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5AE4E-F05F-B43B-E05F-282766D51684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AB1711-5887-3E82-3D7B-BB42C0BFF377}"/>
              </a:ext>
            </a:extLst>
          </p:cNvPr>
          <p:cNvGrpSpPr/>
          <p:nvPr/>
        </p:nvGrpSpPr>
        <p:grpSpPr>
          <a:xfrm rot="10800000">
            <a:off x="2991450" y="4100988"/>
            <a:ext cx="3290472" cy="1490566"/>
            <a:chOff x="5240914" y="4597763"/>
            <a:chExt cx="2684387" cy="1917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C419BB-77A2-BD90-2593-E05811F3EB60}"/>
                </a:ext>
              </a:extLst>
            </p:cNvPr>
            <p:cNvSpPr/>
            <p:nvPr/>
          </p:nvSpPr>
          <p:spPr>
            <a:xfrm>
              <a:off x="5283535" y="4620065"/>
              <a:ext cx="2598644" cy="185827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D35A4BC-4F8C-E09C-B870-BA83760A5267}"/>
                </a:ext>
              </a:extLst>
            </p:cNvPr>
            <p:cNvSpPr/>
            <p:nvPr/>
          </p:nvSpPr>
          <p:spPr>
            <a:xfrm>
              <a:off x="5240914" y="4597763"/>
              <a:ext cx="2684387" cy="1917388"/>
            </a:xfrm>
            <a:custGeom>
              <a:avLst/>
              <a:gdLst>
                <a:gd name="connsiteX0" fmla="*/ 690856 w 2684387"/>
                <a:gd name="connsiteY0" fmla="*/ 272583 h 1917388"/>
                <a:gd name="connsiteX1" fmla="*/ 173501 w 2684387"/>
                <a:gd name="connsiteY1" fmla="*/ 967592 h 1917388"/>
                <a:gd name="connsiteX2" fmla="*/ 1346934 w 2684387"/>
                <a:gd name="connsiteY2" fmla="*/ 1805745 h 1917388"/>
                <a:gd name="connsiteX3" fmla="*/ 2520367 w 2684387"/>
                <a:gd name="connsiteY3" fmla="*/ 967592 h 1917388"/>
                <a:gd name="connsiteX4" fmla="*/ 1346934 w 2684387"/>
                <a:gd name="connsiteY4" fmla="*/ 129439 h 1917388"/>
                <a:gd name="connsiteX5" fmla="*/ 690856 w 2684387"/>
                <a:gd name="connsiteY5" fmla="*/ 272583 h 1917388"/>
                <a:gd name="connsiteX6" fmla="*/ 591760 w 2684387"/>
                <a:gd name="connsiteY6" fmla="*/ 163730 h 1917388"/>
                <a:gd name="connsiteX7" fmla="*/ 1342194 w 2684387"/>
                <a:gd name="connsiteY7" fmla="*/ 0 h 1917388"/>
                <a:gd name="connsiteX8" fmla="*/ 2684387 w 2684387"/>
                <a:gd name="connsiteY8" fmla="*/ 958694 h 1917388"/>
                <a:gd name="connsiteX9" fmla="*/ 1342194 w 2684387"/>
                <a:gd name="connsiteY9" fmla="*/ 1917388 h 1917388"/>
                <a:gd name="connsiteX10" fmla="*/ 0 w 2684387"/>
                <a:gd name="connsiteY10" fmla="*/ 958694 h 1917388"/>
                <a:gd name="connsiteX11" fmla="*/ 591760 w 2684387"/>
                <a:gd name="connsiteY11" fmla="*/ 163730 h 19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4387" h="1917388">
                  <a:moveTo>
                    <a:pt x="690856" y="272583"/>
                  </a:moveTo>
                  <a:cubicBezTo>
                    <a:pt x="378721" y="423205"/>
                    <a:pt x="173501" y="678280"/>
                    <a:pt x="173501" y="967592"/>
                  </a:cubicBezTo>
                  <a:cubicBezTo>
                    <a:pt x="173501" y="1430491"/>
                    <a:pt x="698865" y="1805745"/>
                    <a:pt x="1346934" y="1805745"/>
                  </a:cubicBezTo>
                  <a:cubicBezTo>
                    <a:pt x="1995003" y="1805745"/>
                    <a:pt x="2520367" y="1430491"/>
                    <a:pt x="2520367" y="967592"/>
                  </a:cubicBezTo>
                  <a:cubicBezTo>
                    <a:pt x="2520367" y="504693"/>
                    <a:pt x="1995003" y="129439"/>
                    <a:pt x="1346934" y="129439"/>
                  </a:cubicBezTo>
                  <a:cubicBezTo>
                    <a:pt x="1103908" y="129439"/>
                    <a:pt x="878137" y="182209"/>
                    <a:pt x="690856" y="272583"/>
                  </a:cubicBezTo>
                  <a:close/>
                  <a:moveTo>
                    <a:pt x="591760" y="163730"/>
                  </a:moveTo>
                  <a:cubicBezTo>
                    <a:pt x="805976" y="60359"/>
                    <a:pt x="1064216" y="0"/>
                    <a:pt x="1342194" y="0"/>
                  </a:cubicBezTo>
                  <a:cubicBezTo>
                    <a:pt x="2083467" y="0"/>
                    <a:pt x="2684387" y="429222"/>
                    <a:pt x="2684387" y="958694"/>
                  </a:cubicBezTo>
                  <a:cubicBezTo>
                    <a:pt x="2684386" y="1488166"/>
                    <a:pt x="2083466" y="1917388"/>
                    <a:pt x="1342194" y="1917388"/>
                  </a:cubicBezTo>
                  <a:cubicBezTo>
                    <a:pt x="600920" y="1917388"/>
                    <a:pt x="1" y="1488166"/>
                    <a:pt x="0" y="958694"/>
                  </a:cubicBezTo>
                  <a:cubicBezTo>
                    <a:pt x="0" y="627774"/>
                    <a:pt x="234735" y="336014"/>
                    <a:pt x="591760" y="16373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C7021C-8BC2-A9A2-272F-8D1D5F5F8F59}"/>
                </a:ext>
              </a:extLst>
            </p:cNvPr>
            <p:cNvSpPr/>
            <p:nvPr/>
          </p:nvSpPr>
          <p:spPr>
            <a:xfrm>
              <a:off x="5515978" y="4772465"/>
              <a:ext cx="2133759" cy="1524089"/>
            </a:xfrm>
            <a:custGeom>
              <a:avLst/>
              <a:gdLst>
                <a:gd name="connsiteX0" fmla="*/ 690856 w 2684387"/>
                <a:gd name="connsiteY0" fmla="*/ 272583 h 1917388"/>
                <a:gd name="connsiteX1" fmla="*/ 173501 w 2684387"/>
                <a:gd name="connsiteY1" fmla="*/ 967592 h 1917388"/>
                <a:gd name="connsiteX2" fmla="*/ 1346934 w 2684387"/>
                <a:gd name="connsiteY2" fmla="*/ 1805745 h 1917388"/>
                <a:gd name="connsiteX3" fmla="*/ 2520367 w 2684387"/>
                <a:gd name="connsiteY3" fmla="*/ 967592 h 1917388"/>
                <a:gd name="connsiteX4" fmla="*/ 1346934 w 2684387"/>
                <a:gd name="connsiteY4" fmla="*/ 129439 h 1917388"/>
                <a:gd name="connsiteX5" fmla="*/ 690856 w 2684387"/>
                <a:gd name="connsiteY5" fmla="*/ 272583 h 1917388"/>
                <a:gd name="connsiteX6" fmla="*/ 591760 w 2684387"/>
                <a:gd name="connsiteY6" fmla="*/ 163730 h 1917388"/>
                <a:gd name="connsiteX7" fmla="*/ 1342194 w 2684387"/>
                <a:gd name="connsiteY7" fmla="*/ 0 h 1917388"/>
                <a:gd name="connsiteX8" fmla="*/ 2684387 w 2684387"/>
                <a:gd name="connsiteY8" fmla="*/ 958694 h 1917388"/>
                <a:gd name="connsiteX9" fmla="*/ 1342194 w 2684387"/>
                <a:gd name="connsiteY9" fmla="*/ 1917388 h 1917388"/>
                <a:gd name="connsiteX10" fmla="*/ 0 w 2684387"/>
                <a:gd name="connsiteY10" fmla="*/ 958694 h 1917388"/>
                <a:gd name="connsiteX11" fmla="*/ 591760 w 2684387"/>
                <a:gd name="connsiteY11" fmla="*/ 163730 h 19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4387" h="1917388">
                  <a:moveTo>
                    <a:pt x="690856" y="272583"/>
                  </a:moveTo>
                  <a:cubicBezTo>
                    <a:pt x="378721" y="423205"/>
                    <a:pt x="173501" y="678280"/>
                    <a:pt x="173501" y="967592"/>
                  </a:cubicBezTo>
                  <a:cubicBezTo>
                    <a:pt x="173501" y="1430491"/>
                    <a:pt x="698865" y="1805745"/>
                    <a:pt x="1346934" y="1805745"/>
                  </a:cubicBezTo>
                  <a:cubicBezTo>
                    <a:pt x="1995003" y="1805745"/>
                    <a:pt x="2520367" y="1430491"/>
                    <a:pt x="2520367" y="967592"/>
                  </a:cubicBezTo>
                  <a:cubicBezTo>
                    <a:pt x="2520367" y="504693"/>
                    <a:pt x="1995003" y="129439"/>
                    <a:pt x="1346934" y="129439"/>
                  </a:cubicBezTo>
                  <a:cubicBezTo>
                    <a:pt x="1103908" y="129439"/>
                    <a:pt x="878137" y="182209"/>
                    <a:pt x="690856" y="272583"/>
                  </a:cubicBezTo>
                  <a:close/>
                  <a:moveTo>
                    <a:pt x="591760" y="163730"/>
                  </a:moveTo>
                  <a:cubicBezTo>
                    <a:pt x="805976" y="60359"/>
                    <a:pt x="1064216" y="0"/>
                    <a:pt x="1342194" y="0"/>
                  </a:cubicBezTo>
                  <a:cubicBezTo>
                    <a:pt x="2083467" y="0"/>
                    <a:pt x="2684387" y="429222"/>
                    <a:pt x="2684387" y="958694"/>
                  </a:cubicBezTo>
                  <a:cubicBezTo>
                    <a:pt x="2684386" y="1488166"/>
                    <a:pt x="2083466" y="1917388"/>
                    <a:pt x="1342194" y="1917388"/>
                  </a:cubicBezTo>
                  <a:cubicBezTo>
                    <a:pt x="600920" y="1917388"/>
                    <a:pt x="1" y="1488166"/>
                    <a:pt x="0" y="958694"/>
                  </a:cubicBezTo>
                  <a:cubicBezTo>
                    <a:pt x="0" y="627774"/>
                    <a:pt x="234735" y="336014"/>
                    <a:pt x="591760" y="16373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4CC3310-DC54-F474-6D07-A63CE6B72DF9}"/>
                </a:ext>
              </a:extLst>
            </p:cNvPr>
            <p:cNvSpPr/>
            <p:nvPr/>
          </p:nvSpPr>
          <p:spPr>
            <a:xfrm rot="10800000">
              <a:off x="5799247" y="4963625"/>
              <a:ext cx="1598501" cy="1141768"/>
            </a:xfrm>
            <a:custGeom>
              <a:avLst/>
              <a:gdLst>
                <a:gd name="connsiteX0" fmla="*/ 690856 w 2684387"/>
                <a:gd name="connsiteY0" fmla="*/ 272583 h 1917388"/>
                <a:gd name="connsiteX1" fmla="*/ 173501 w 2684387"/>
                <a:gd name="connsiteY1" fmla="*/ 967592 h 1917388"/>
                <a:gd name="connsiteX2" fmla="*/ 1346934 w 2684387"/>
                <a:gd name="connsiteY2" fmla="*/ 1805745 h 1917388"/>
                <a:gd name="connsiteX3" fmla="*/ 2520367 w 2684387"/>
                <a:gd name="connsiteY3" fmla="*/ 967592 h 1917388"/>
                <a:gd name="connsiteX4" fmla="*/ 1346934 w 2684387"/>
                <a:gd name="connsiteY4" fmla="*/ 129439 h 1917388"/>
                <a:gd name="connsiteX5" fmla="*/ 690856 w 2684387"/>
                <a:gd name="connsiteY5" fmla="*/ 272583 h 1917388"/>
                <a:gd name="connsiteX6" fmla="*/ 591760 w 2684387"/>
                <a:gd name="connsiteY6" fmla="*/ 163730 h 1917388"/>
                <a:gd name="connsiteX7" fmla="*/ 1342194 w 2684387"/>
                <a:gd name="connsiteY7" fmla="*/ 0 h 1917388"/>
                <a:gd name="connsiteX8" fmla="*/ 2684387 w 2684387"/>
                <a:gd name="connsiteY8" fmla="*/ 958694 h 1917388"/>
                <a:gd name="connsiteX9" fmla="*/ 1342194 w 2684387"/>
                <a:gd name="connsiteY9" fmla="*/ 1917388 h 1917388"/>
                <a:gd name="connsiteX10" fmla="*/ 0 w 2684387"/>
                <a:gd name="connsiteY10" fmla="*/ 958694 h 1917388"/>
                <a:gd name="connsiteX11" fmla="*/ 591760 w 2684387"/>
                <a:gd name="connsiteY11" fmla="*/ 163730 h 19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4387" h="1917388">
                  <a:moveTo>
                    <a:pt x="690856" y="272583"/>
                  </a:moveTo>
                  <a:cubicBezTo>
                    <a:pt x="378721" y="423205"/>
                    <a:pt x="173501" y="678280"/>
                    <a:pt x="173501" y="967592"/>
                  </a:cubicBezTo>
                  <a:cubicBezTo>
                    <a:pt x="173501" y="1430491"/>
                    <a:pt x="698865" y="1805745"/>
                    <a:pt x="1346934" y="1805745"/>
                  </a:cubicBezTo>
                  <a:cubicBezTo>
                    <a:pt x="1995003" y="1805745"/>
                    <a:pt x="2520367" y="1430491"/>
                    <a:pt x="2520367" y="967592"/>
                  </a:cubicBezTo>
                  <a:cubicBezTo>
                    <a:pt x="2520367" y="504693"/>
                    <a:pt x="1995003" y="129439"/>
                    <a:pt x="1346934" y="129439"/>
                  </a:cubicBezTo>
                  <a:cubicBezTo>
                    <a:pt x="1103908" y="129439"/>
                    <a:pt x="878137" y="182209"/>
                    <a:pt x="690856" y="272583"/>
                  </a:cubicBezTo>
                  <a:close/>
                  <a:moveTo>
                    <a:pt x="591760" y="163730"/>
                  </a:moveTo>
                  <a:cubicBezTo>
                    <a:pt x="805976" y="60359"/>
                    <a:pt x="1064216" y="0"/>
                    <a:pt x="1342194" y="0"/>
                  </a:cubicBezTo>
                  <a:cubicBezTo>
                    <a:pt x="2083467" y="0"/>
                    <a:pt x="2684387" y="429222"/>
                    <a:pt x="2684387" y="958694"/>
                  </a:cubicBezTo>
                  <a:cubicBezTo>
                    <a:pt x="2684386" y="1488166"/>
                    <a:pt x="2083466" y="1917388"/>
                    <a:pt x="1342194" y="1917388"/>
                  </a:cubicBezTo>
                  <a:cubicBezTo>
                    <a:pt x="600920" y="1917388"/>
                    <a:pt x="1" y="1488166"/>
                    <a:pt x="0" y="958694"/>
                  </a:cubicBezTo>
                  <a:cubicBezTo>
                    <a:pt x="0" y="627774"/>
                    <a:pt x="234735" y="336014"/>
                    <a:pt x="591760" y="16373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A picture containing cup, tableware, dark, coffee cup&#10;&#10;Description automatically generated">
            <a:extLst>
              <a:ext uri="{FF2B5EF4-FFF2-40B4-BE49-F238E27FC236}">
                <a16:creationId xmlns:a16="http://schemas.microsoft.com/office/drawing/2014/main" id="{039EED6C-88B2-AA62-08D2-99446416C5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6" b="34146"/>
          <a:stretch/>
        </p:blipFill>
        <p:spPr>
          <a:xfrm>
            <a:off x="1988100" y="2604512"/>
            <a:ext cx="5297170" cy="2253885"/>
          </a:xfrm>
          <a:prstGeom prst="rect">
            <a:avLst/>
          </a:prstGeom>
        </p:spPr>
      </p:pic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7758F06F-84C2-9D94-8BA0-853097064E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41934" y="4710434"/>
            <a:ext cx="466905" cy="399141"/>
          </a:xfrm>
          <a:prstGeom prst="curvedConnector3">
            <a:avLst>
              <a:gd name="adj1" fmla="val 50000"/>
            </a:avLst>
          </a:prstGeom>
          <a:ln w="38100">
            <a:solidFill>
              <a:srgbClr val="FF505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96E3EC23-2F46-AC31-645E-02B1116693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41934" y="4396947"/>
            <a:ext cx="466905" cy="399141"/>
          </a:xfrm>
          <a:prstGeom prst="curvedConnector3">
            <a:avLst>
              <a:gd name="adj1" fmla="val 50000"/>
            </a:avLst>
          </a:prstGeom>
          <a:ln w="38100">
            <a:solidFill>
              <a:srgbClr val="FF505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E391155E-9847-F240-E364-F386EE1C2B35}"/>
              </a:ext>
            </a:extLst>
          </p:cNvPr>
          <p:cNvCxnSpPr>
            <a:cxnSpLocks/>
          </p:cNvCxnSpPr>
          <p:nvPr/>
        </p:nvCxnSpPr>
        <p:spPr>
          <a:xfrm rot="5400000">
            <a:off x="5962924" y="4704777"/>
            <a:ext cx="466905" cy="399141"/>
          </a:xfrm>
          <a:prstGeom prst="curvedConnector3">
            <a:avLst>
              <a:gd name="adj1" fmla="val 50000"/>
            </a:avLst>
          </a:prstGeom>
          <a:ln w="38100">
            <a:solidFill>
              <a:srgbClr val="FF505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Flowchart: Magnetic Disk 1023">
            <a:extLst>
              <a:ext uri="{FF2B5EF4-FFF2-40B4-BE49-F238E27FC236}">
                <a16:creationId xmlns:a16="http://schemas.microsoft.com/office/drawing/2014/main" id="{4BAB843B-F30A-1F62-A70B-EF204A7A887A}"/>
              </a:ext>
            </a:extLst>
          </p:cNvPr>
          <p:cNvSpPr/>
          <p:nvPr/>
        </p:nvSpPr>
        <p:spPr>
          <a:xfrm>
            <a:off x="3353190" y="3225543"/>
            <a:ext cx="2529589" cy="1293218"/>
          </a:xfrm>
          <a:prstGeom prst="flowChartMagneticDisk">
            <a:avLst/>
          </a:prstGeom>
          <a:gradFill flip="none" rotWithShape="1">
            <a:gsLst>
              <a:gs pos="0">
                <a:schemeClr val="accent5">
                  <a:alpha val="30000"/>
                </a:schemeClr>
              </a:gs>
              <a:gs pos="74750">
                <a:srgbClr val="FFA8A8">
                  <a:alpha val="30000"/>
                </a:srgbClr>
              </a:gs>
              <a:gs pos="23000">
                <a:srgbClr val="A4C8E8">
                  <a:alpha val="30000"/>
                </a:srgbClr>
              </a:gs>
              <a:gs pos="50000">
                <a:schemeClr val="accent6">
                  <a:lumMod val="0"/>
                  <a:lumOff val="100000"/>
                  <a:alpha val="30000"/>
                </a:schemeClr>
              </a:gs>
              <a:gs pos="100000">
                <a:srgbClr val="FF5050">
                  <a:alpha val="3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163B42B0-C2D2-562E-68F4-1B81891088B4}"/>
              </a:ext>
            </a:extLst>
          </p:cNvPr>
          <p:cNvCxnSpPr>
            <a:cxnSpLocks/>
          </p:cNvCxnSpPr>
          <p:nvPr/>
        </p:nvCxnSpPr>
        <p:spPr>
          <a:xfrm rot="5400000">
            <a:off x="5962924" y="4391290"/>
            <a:ext cx="466905" cy="399141"/>
          </a:xfrm>
          <a:prstGeom prst="curvedConnector3">
            <a:avLst>
              <a:gd name="adj1" fmla="val 50000"/>
            </a:avLst>
          </a:prstGeom>
          <a:ln w="38100">
            <a:solidFill>
              <a:srgbClr val="FF505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9EC97D-651A-4CE2-835E-5563E1D4A226}"/>
              </a:ext>
            </a:extLst>
          </p:cNvPr>
          <p:cNvSpPr/>
          <p:nvPr/>
        </p:nvSpPr>
        <p:spPr>
          <a:xfrm>
            <a:off x="320364" y="5769229"/>
            <a:ext cx="8503271" cy="718383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problems might radiation cause for an instrument designed for space?</a:t>
            </a:r>
          </a:p>
        </p:txBody>
      </p:sp>
    </p:spTree>
    <p:extLst>
      <p:ext uri="{BB962C8B-B14F-4D97-AF65-F5344CB8AC3E}">
        <p14:creationId xmlns:p14="http://schemas.microsoft.com/office/powerpoint/2010/main" val="14281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ircles with arrows outline">
            <a:extLst>
              <a:ext uri="{FF2B5EF4-FFF2-40B4-BE49-F238E27FC236}">
                <a16:creationId xmlns:a16="http://schemas.microsoft.com/office/drawing/2014/main" id="{6F05FC16-3190-2A14-47D3-C3B7C1656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298" y="721784"/>
            <a:ext cx="6456946" cy="6456946"/>
          </a:xfrm>
          <a:prstGeom prst="rect">
            <a:avLst/>
          </a:prstGeom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320365" y="2758933"/>
            <a:ext cx="8503269" cy="850038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9D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tests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sure it will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 what it was built to do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while also guaranteeing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that it will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keep working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a very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long time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science of thermal engineering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320366" y="1219274"/>
            <a:ext cx="4647420" cy="11827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a piece of instrumentation is designed and created for space,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people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involved at each step.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7AE8276-3F63-B9C1-2B19-13C0DC136047}"/>
              </a:ext>
            </a:extLst>
          </p:cNvPr>
          <p:cNvSpPr/>
          <p:nvPr/>
        </p:nvSpPr>
        <p:spPr>
          <a:xfrm>
            <a:off x="5281685" y="1225137"/>
            <a:ext cx="3541950" cy="117686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It will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take years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but the last step before it is launched into space is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test it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030FA-170C-8D6A-47F4-42E468DB1A63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 descr="A picture containing cup, tableware, dark, coffee cup&#10;&#10;Description automatically generated">
            <a:extLst>
              <a:ext uri="{FF2B5EF4-FFF2-40B4-BE49-F238E27FC236}">
                <a16:creationId xmlns:a16="http://schemas.microsoft.com/office/drawing/2014/main" id="{CC4A809F-D465-6002-66A8-4DCEB37B12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6" b="34146"/>
          <a:stretch/>
        </p:blipFill>
        <p:spPr>
          <a:xfrm>
            <a:off x="-96539" y="3823633"/>
            <a:ext cx="9337079" cy="39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Satellite outline">
            <a:extLst>
              <a:ext uri="{FF2B5EF4-FFF2-40B4-BE49-F238E27FC236}">
                <a16:creationId xmlns:a16="http://schemas.microsoft.com/office/drawing/2014/main" id="{8C936CBD-34DD-2B97-90C2-DC4EDDA07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1163" y="352579"/>
            <a:ext cx="6456946" cy="6456946"/>
          </a:xfrm>
          <a:prstGeom prst="rect">
            <a:avLst/>
          </a:prstGeom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2483157" y="2642813"/>
            <a:ext cx="2802337" cy="99404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 can also be really warm due to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Sun’s radiation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Why is this important for space?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5527343" y="1058398"/>
            <a:ext cx="3254610" cy="257845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When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millions of pounds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been spent on this technology, it needs to be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protected against the conditions in space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Take a look at the table below to see the temperatures at which things will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still work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90058A-B39A-2C12-15F6-CDDBB69578C9}"/>
              </a:ext>
            </a:extLst>
          </p:cNvPr>
          <p:cNvSpPr/>
          <p:nvPr/>
        </p:nvSpPr>
        <p:spPr>
          <a:xfrm>
            <a:off x="320365" y="1058399"/>
            <a:ext cx="4961316" cy="1309994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Why do you think temperature is important for space instrumentation? What happens if something breaks?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E0309A-D689-3CF9-702B-E5B2BC5EAF16}"/>
              </a:ext>
            </a:extLst>
          </p:cNvPr>
          <p:cNvSpPr/>
          <p:nvPr/>
        </p:nvSpPr>
        <p:spPr>
          <a:xfrm>
            <a:off x="320365" y="2642813"/>
            <a:ext cx="1917130" cy="99404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Space can be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extremely cold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2111F3-7D4E-077D-C802-0DC215BD2C1F}"/>
              </a:ext>
            </a:extLst>
          </p:cNvPr>
          <p:cNvSpPr/>
          <p:nvPr/>
        </p:nvSpPr>
        <p:spPr>
          <a:xfrm>
            <a:off x="6663341" y="4347338"/>
            <a:ext cx="2118612" cy="1839506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there an “optimum” temperature for all of these components?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464567-C6A3-F381-0014-FB49C6C87390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2490DF-81BA-626C-1517-B94406A69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13727"/>
              </p:ext>
            </p:extLst>
          </p:nvPr>
        </p:nvGraphicFramePr>
        <p:xfrm>
          <a:off x="320365" y="3963459"/>
          <a:ext cx="6096000" cy="26072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640139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377966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33402069"/>
                    </a:ext>
                  </a:extLst>
                </a:gridCol>
              </a:tblGrid>
              <a:tr h="68747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Component</a:t>
                      </a:r>
                    </a:p>
                  </a:txBody>
                  <a:tcPr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Operating Temperature ( ̊C)</a:t>
                      </a:r>
                    </a:p>
                  </a:txBody>
                  <a:tcPr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Survival Temperature ( ̊C)</a:t>
                      </a:r>
                    </a:p>
                  </a:txBody>
                  <a:tcPr anchor="ctr">
                    <a:solidFill>
                      <a:srgbClr val="F2C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63365"/>
                  </a:ext>
                </a:extLst>
              </a:tr>
              <a:tr h="47994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Electronics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0 to 50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-20 to 70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40169"/>
                  </a:ext>
                </a:extLst>
              </a:tr>
              <a:tr h="47994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Batteries</a:t>
                      </a:r>
                    </a:p>
                  </a:txBody>
                  <a:tcPr anchor="ctr">
                    <a:solidFill>
                      <a:srgbClr val="B9D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0 to 40</a:t>
                      </a:r>
                    </a:p>
                  </a:txBody>
                  <a:tcPr anchor="ctr">
                    <a:solidFill>
                      <a:srgbClr val="B9D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-20 to 70</a:t>
                      </a:r>
                    </a:p>
                  </a:txBody>
                  <a:tcPr anchor="ctr">
                    <a:solidFill>
                      <a:srgbClr val="B9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49080"/>
                  </a:ext>
                </a:extLst>
              </a:tr>
              <a:tr h="47994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Infrared detectors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-269 to -173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-269 to 35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6817"/>
                  </a:ext>
                </a:extLst>
              </a:tr>
              <a:tr h="47994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Solar panels</a:t>
                      </a:r>
                    </a:p>
                  </a:txBody>
                  <a:tcPr anchor="ctr">
                    <a:solidFill>
                      <a:srgbClr val="B9D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-100 to 125</a:t>
                      </a:r>
                    </a:p>
                  </a:txBody>
                  <a:tcPr anchor="ctr">
                    <a:solidFill>
                      <a:srgbClr val="B9D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entury Gothic" panose="020B0502020202020204" pitchFamily="34" charset="0"/>
                        </a:rPr>
                        <a:t>-100 to 125</a:t>
                      </a:r>
                    </a:p>
                  </a:txBody>
                  <a:tcPr anchor="ctr">
                    <a:solidFill>
                      <a:srgbClr val="B9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439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1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F1CA24-C2FB-F8EF-DC37-D2F7D79DF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" r="636"/>
          <a:stretch/>
        </p:blipFill>
        <p:spPr>
          <a:xfrm>
            <a:off x="0" y="1036681"/>
            <a:ext cx="9144000" cy="5821320"/>
          </a:xfrm>
          <a:prstGeom prst="rect">
            <a:avLst/>
          </a:prstGeom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Protecting the temperature of instruments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90058A-B39A-2C12-15F6-CDDBB69578C9}"/>
              </a:ext>
            </a:extLst>
          </p:cNvPr>
          <p:cNvSpPr/>
          <p:nvPr/>
        </p:nvSpPr>
        <p:spPr>
          <a:xfrm>
            <a:off x="369531" y="1322018"/>
            <a:ext cx="3315365" cy="1639546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Discussion (2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Have you ever seen blankets used for sportspeople at the end of an event such as a race? What do they look like?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F34E7-B0BA-FB0C-C59D-5DD42BFC5531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860C66-8E5C-544E-3D52-AF2541A407D4}"/>
              </a:ext>
            </a:extLst>
          </p:cNvPr>
          <p:cNvSpPr/>
          <p:nvPr/>
        </p:nvSpPr>
        <p:spPr>
          <a:xfrm>
            <a:off x="6376580" y="1508610"/>
            <a:ext cx="2405373" cy="1266362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Reflection (1 min)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processes take place to make the blanket effective?</a:t>
            </a:r>
          </a:p>
        </p:txBody>
      </p:sp>
    </p:spTree>
    <p:extLst>
      <p:ext uri="{BB962C8B-B14F-4D97-AF65-F5344CB8AC3E}">
        <p14:creationId xmlns:p14="http://schemas.microsoft.com/office/powerpoint/2010/main" val="42598947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F1CA24-C2FB-F8EF-DC37-D2F7D79DF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" r="636"/>
          <a:stretch/>
        </p:blipFill>
        <p:spPr>
          <a:xfrm>
            <a:off x="0" y="1036681"/>
            <a:ext cx="9144000" cy="5821320"/>
          </a:xfrm>
          <a:prstGeom prst="rect">
            <a:avLst/>
          </a:prstGeom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Protecting the temperature of instruments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684739" y="1372433"/>
            <a:ext cx="2698597" cy="440227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9D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Active control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1D1553-4642-3B8C-6356-D869ABDD936E}"/>
              </a:ext>
            </a:extLst>
          </p:cNvPr>
          <p:cNvSpPr/>
          <p:nvPr/>
        </p:nvSpPr>
        <p:spPr>
          <a:xfrm>
            <a:off x="369531" y="1971221"/>
            <a:ext cx="3329012" cy="152976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This is when something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actively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done, like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putting heating on the instrument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make sure it doesn’t freeze. It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cannot be fixed if it breaks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F34E7-B0BA-FB0C-C59D-5DD42BFC5531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35D352-5ED7-A110-10BC-459130BB2642}"/>
              </a:ext>
            </a:extLst>
          </p:cNvPr>
          <p:cNvSpPr/>
          <p:nvPr/>
        </p:nvSpPr>
        <p:spPr>
          <a:xfrm>
            <a:off x="5807790" y="4397347"/>
            <a:ext cx="2698597" cy="440227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9D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Passive thermal control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6A73ED-269E-CCD2-1C97-C7F41EAC8BC8}"/>
              </a:ext>
            </a:extLst>
          </p:cNvPr>
          <p:cNvSpPr/>
          <p:nvPr/>
        </p:nvSpPr>
        <p:spPr>
          <a:xfrm>
            <a:off x="5492582" y="4996135"/>
            <a:ext cx="3329012" cy="152976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Passive control is less likely to break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 it is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simple method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 controlling temperature, like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wrapping an instrument in a blanket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3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STR">
            <a:extLst>
              <a:ext uri="{FF2B5EF4-FFF2-40B4-BE49-F238E27FC236}">
                <a16:creationId xmlns:a16="http://schemas.microsoft.com/office/drawing/2014/main" id="{D224BC1C-94E9-D4DF-6C3F-75DFEB5D8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29" b="-34"/>
          <a:stretch/>
        </p:blipFill>
        <p:spPr bwMode="auto">
          <a:xfrm>
            <a:off x="-13649" y="1033712"/>
            <a:ext cx="9157649" cy="5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Protecting the temperature of instruments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6225617" y="1418424"/>
            <a:ext cx="2556336" cy="95496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Here is an instrument wrapped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RAL Space multi-layer insulation.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33A027-D6E3-4FD0-A28E-F1031BBB273A}"/>
              </a:ext>
            </a:extLst>
          </p:cNvPr>
          <p:cNvSpPr/>
          <p:nvPr/>
        </p:nvSpPr>
        <p:spPr>
          <a:xfrm>
            <a:off x="6225617" y="4638338"/>
            <a:ext cx="2556336" cy="186075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It is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special kind of foil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not just the aluminium sort you can buy! It has special properties to make it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strong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48056C-1FEF-440C-A018-705E63ECA501}"/>
              </a:ext>
            </a:extLst>
          </p:cNvPr>
          <p:cNvSpPr/>
          <p:nvPr/>
        </p:nvSpPr>
        <p:spPr>
          <a:xfrm>
            <a:off x="6225617" y="2719436"/>
            <a:ext cx="2556336" cy="1572857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Multi-Layer Insulation (MLI)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  Thin layers of foil separated by netting material.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26C652-76F7-916A-0394-77F811E270DC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STR">
            <a:extLst>
              <a:ext uri="{FF2B5EF4-FFF2-40B4-BE49-F238E27FC236}">
                <a16:creationId xmlns:a16="http://schemas.microsoft.com/office/drawing/2014/main" id="{D224BC1C-94E9-D4DF-6C3F-75DFEB5D8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29" b="-34"/>
          <a:stretch/>
        </p:blipFill>
        <p:spPr bwMode="auto">
          <a:xfrm>
            <a:off x="-13649" y="1033712"/>
            <a:ext cx="9157649" cy="5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Protecting the temperature of instruments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5A4687-18EC-639B-5BCF-14091A18E4FC}"/>
              </a:ext>
            </a:extLst>
          </p:cNvPr>
          <p:cNvSpPr/>
          <p:nvPr/>
        </p:nvSpPr>
        <p:spPr>
          <a:xfrm>
            <a:off x="362047" y="1418424"/>
            <a:ext cx="2698596" cy="88029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The foil is shiny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limit radiative heat transfer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2D589F-FC48-8614-64D4-DB55291176E9}"/>
              </a:ext>
            </a:extLst>
          </p:cNvPr>
          <p:cNvSpPr/>
          <p:nvPr/>
        </p:nvSpPr>
        <p:spPr>
          <a:xfrm>
            <a:off x="362047" y="5613900"/>
            <a:ext cx="2804234" cy="88029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net separates the layers of foil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to prevent heat conduction.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8DFDA0-9094-9D1E-AF21-3120572056AA}"/>
              </a:ext>
            </a:extLst>
          </p:cNvPr>
          <p:cNvSpPr/>
          <p:nvPr/>
        </p:nvSpPr>
        <p:spPr>
          <a:xfrm>
            <a:off x="6225615" y="3100568"/>
            <a:ext cx="2556337" cy="1690577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Discussion (2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Why do you think there is netting in between each layer of foil?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26C652-76F7-916A-0394-77F811E270DC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 descr="High temperature outline">
            <a:extLst>
              <a:ext uri="{FF2B5EF4-FFF2-40B4-BE49-F238E27FC236}">
                <a16:creationId xmlns:a16="http://schemas.microsoft.com/office/drawing/2014/main" id="{4A3BCA87-2379-EB52-372A-5377618F8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1163" y="200527"/>
            <a:ext cx="6456946" cy="6456946"/>
          </a:xfrm>
          <a:prstGeom prst="rect">
            <a:avLst/>
          </a:prstGeom>
        </p:spPr>
      </p:pic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4ADBA6-8D2D-D43A-2D7F-F3052EF6537A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913217-6621-D39E-16A0-38CDF76AF3D3}"/>
              </a:ext>
            </a:extLst>
          </p:cNvPr>
          <p:cNvSpPr/>
          <p:nvPr/>
        </p:nvSpPr>
        <p:spPr>
          <a:xfrm>
            <a:off x="381745" y="1063407"/>
            <a:ext cx="8380509" cy="83229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Think you know your stuff about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creating space instruments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 Let’s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put it to the test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 For the next activity,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will need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20A9BE-5DDC-9E30-04C6-0FA7CEBB6E3C}"/>
              </a:ext>
            </a:extLst>
          </p:cNvPr>
          <p:cNvGrpSpPr/>
          <p:nvPr/>
        </p:nvGrpSpPr>
        <p:grpSpPr>
          <a:xfrm>
            <a:off x="381745" y="2516038"/>
            <a:ext cx="1770778" cy="1890827"/>
            <a:chOff x="381745" y="2516038"/>
            <a:chExt cx="1770778" cy="189082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48F64D-5635-2FF5-12B9-3DBB9CC42199}"/>
                </a:ext>
              </a:extLst>
            </p:cNvPr>
            <p:cNvSpPr/>
            <p:nvPr/>
          </p:nvSpPr>
          <p:spPr>
            <a:xfrm>
              <a:off x="381745" y="3704044"/>
              <a:ext cx="1751078" cy="702821"/>
            </a:xfrm>
            <a:prstGeom prst="roundRect">
              <a:avLst/>
            </a:prstGeom>
            <a:solidFill>
              <a:srgbClr val="B9DBF5"/>
            </a:solidFill>
            <a:ln w="28575">
              <a:solidFill>
                <a:srgbClr val="26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Three ice cubes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A09B858-B880-1685-2ADE-5F4A352D40BD}"/>
                </a:ext>
              </a:extLst>
            </p:cNvPr>
            <p:cNvGrpSpPr/>
            <p:nvPr/>
          </p:nvGrpSpPr>
          <p:grpSpPr>
            <a:xfrm>
              <a:off x="401445" y="2516038"/>
              <a:ext cx="1751078" cy="820367"/>
              <a:chOff x="401445" y="2422608"/>
              <a:chExt cx="1751078" cy="820367"/>
            </a:xfrm>
          </p:grpSpPr>
          <p:pic>
            <p:nvPicPr>
              <p:cNvPr id="1026" name="Picture 2" descr="Free Ice Cube vector and picture">
                <a:extLst>
                  <a:ext uri="{FF2B5EF4-FFF2-40B4-BE49-F238E27FC236}">
                    <a16:creationId xmlns:a16="http://schemas.microsoft.com/office/drawing/2014/main" id="{DD88D648-23D3-19C1-245B-14022495F4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45" y="2422608"/>
                <a:ext cx="712400" cy="6848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Free Ice Cube vector and picture">
                <a:extLst>
                  <a:ext uri="{FF2B5EF4-FFF2-40B4-BE49-F238E27FC236}">
                    <a16:creationId xmlns:a16="http://schemas.microsoft.com/office/drawing/2014/main" id="{852C28B8-1641-1F7E-046A-686B763043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784" y="2558158"/>
                <a:ext cx="712400" cy="6848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Free Ice Cube vector and picture">
                <a:extLst>
                  <a:ext uri="{FF2B5EF4-FFF2-40B4-BE49-F238E27FC236}">
                    <a16:creationId xmlns:a16="http://schemas.microsoft.com/office/drawing/2014/main" id="{904CA415-8681-C2FE-A16F-C340771F38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123" y="2422608"/>
                <a:ext cx="712400" cy="6848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6F2290-A707-6309-D0BC-2566574E992F}"/>
              </a:ext>
            </a:extLst>
          </p:cNvPr>
          <p:cNvGrpSpPr/>
          <p:nvPr/>
        </p:nvGrpSpPr>
        <p:grpSpPr>
          <a:xfrm>
            <a:off x="2595883" y="2439883"/>
            <a:ext cx="1751078" cy="1962249"/>
            <a:chOff x="2591555" y="2439883"/>
            <a:chExt cx="1751078" cy="19622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531AAF-A0D1-3B76-9361-417C84C75DC2}"/>
                </a:ext>
              </a:extLst>
            </p:cNvPr>
            <p:cNvSpPr/>
            <p:nvPr/>
          </p:nvSpPr>
          <p:spPr>
            <a:xfrm>
              <a:off x="2591555" y="3699311"/>
              <a:ext cx="1751078" cy="702821"/>
            </a:xfrm>
            <a:prstGeom prst="roundRect">
              <a:avLst/>
            </a:prstGeom>
            <a:solidFill>
              <a:srgbClr val="B9DBF5"/>
            </a:solidFill>
            <a:ln w="28575">
              <a:solidFill>
                <a:srgbClr val="26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Aluminium foil</a:t>
              </a:r>
            </a:p>
          </p:txBody>
        </p:sp>
        <p:pic>
          <p:nvPicPr>
            <p:cNvPr id="1028" name="Picture 4" descr="Free Foil Fold vector and picture">
              <a:extLst>
                <a:ext uri="{FF2B5EF4-FFF2-40B4-BE49-F238E27FC236}">
                  <a16:creationId xmlns:a16="http://schemas.microsoft.com/office/drawing/2014/main" id="{F0ED88AC-080D-44E2-5B58-213806EFA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4151">
              <a:off x="2801541" y="2439883"/>
              <a:ext cx="1269884" cy="97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A30EC0-D1DC-4221-E0C0-64488C1B351B}"/>
              </a:ext>
            </a:extLst>
          </p:cNvPr>
          <p:cNvGrpSpPr/>
          <p:nvPr/>
        </p:nvGrpSpPr>
        <p:grpSpPr>
          <a:xfrm>
            <a:off x="7011176" y="2330436"/>
            <a:ext cx="1751078" cy="2071696"/>
            <a:chOff x="7011176" y="2330436"/>
            <a:chExt cx="1751078" cy="207169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0A71E7E-4496-B90E-73B8-52E159A2E534}"/>
                </a:ext>
              </a:extLst>
            </p:cNvPr>
            <p:cNvSpPr/>
            <p:nvPr/>
          </p:nvSpPr>
          <p:spPr>
            <a:xfrm>
              <a:off x="7011176" y="3699311"/>
              <a:ext cx="1751078" cy="702821"/>
            </a:xfrm>
            <a:prstGeom prst="roundRect">
              <a:avLst/>
            </a:prstGeom>
            <a:solidFill>
              <a:srgbClr val="B9DBF5"/>
            </a:solidFill>
            <a:ln w="28575">
              <a:solidFill>
                <a:srgbClr val="26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 heat source </a:t>
              </a:r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(e.g. a lamp)</a:t>
              </a:r>
            </a:p>
          </p:txBody>
        </p:sp>
        <p:pic>
          <p:nvPicPr>
            <p:cNvPr id="1030" name="Picture 6" descr="Free Desk Lamp Lamp vector and picture">
              <a:extLst>
                <a:ext uri="{FF2B5EF4-FFF2-40B4-BE49-F238E27FC236}">
                  <a16:creationId xmlns:a16="http://schemas.microsoft.com/office/drawing/2014/main" id="{6C398B28-1EF6-155F-DF16-D4B1A9F71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957" y="2330436"/>
              <a:ext cx="1411679" cy="119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A6B16A-CD6B-3E69-C3D9-F08AC8789FE0}"/>
              </a:ext>
            </a:extLst>
          </p:cNvPr>
          <p:cNvGrpSpPr/>
          <p:nvPr/>
        </p:nvGrpSpPr>
        <p:grpSpPr>
          <a:xfrm>
            <a:off x="4790321" y="2326712"/>
            <a:ext cx="1777495" cy="2075420"/>
            <a:chOff x="4859845" y="2326712"/>
            <a:chExt cx="1777495" cy="207542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FF731E-4ABE-054E-F837-89173167C00C}"/>
                </a:ext>
              </a:extLst>
            </p:cNvPr>
            <p:cNvSpPr/>
            <p:nvPr/>
          </p:nvSpPr>
          <p:spPr>
            <a:xfrm>
              <a:off x="4873053" y="3699311"/>
              <a:ext cx="1751078" cy="702821"/>
            </a:xfrm>
            <a:prstGeom prst="roundRect">
              <a:avLst/>
            </a:prstGeom>
            <a:solidFill>
              <a:srgbClr val="B9DBF5"/>
            </a:solidFill>
            <a:ln w="28575">
              <a:solidFill>
                <a:srgbClr val="26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Netting </a:t>
              </a:r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(e.g. from oranges)</a:t>
              </a:r>
            </a:p>
          </p:txBody>
        </p:sp>
        <p:pic>
          <p:nvPicPr>
            <p:cNvPr id="21" name="Picture 20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EE0F6418-629E-17C4-4666-733B33E91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6" t="60210" r="11357" b="7086"/>
            <a:stretch/>
          </p:blipFill>
          <p:spPr>
            <a:xfrm>
              <a:off x="4859845" y="2326712"/>
              <a:ext cx="1777495" cy="1063467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7D6F072-1620-9812-11FD-D8CA207FED03}"/>
              </a:ext>
            </a:extLst>
          </p:cNvPr>
          <p:cNvSpPr/>
          <p:nvPr/>
        </p:nvSpPr>
        <p:spPr>
          <a:xfrm>
            <a:off x="381744" y="4905321"/>
            <a:ext cx="3965217" cy="157460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are going to use these items to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create your own MLI 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find out how many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layers of insulation 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are needed to make sure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heat transfer doesn’t happen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95CC538-81F3-5638-995D-21E683E0C31C}"/>
              </a:ext>
            </a:extLst>
          </p:cNvPr>
          <p:cNvSpPr/>
          <p:nvPr/>
        </p:nvSpPr>
        <p:spPr>
          <a:xfrm>
            <a:off x="4781167" y="4905321"/>
            <a:ext cx="4000785" cy="1574603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While you do this, consider what it is showing you about keeping instruments safe in space, especially in times of extreme cold &amp; heat!</a:t>
            </a:r>
          </a:p>
        </p:txBody>
      </p:sp>
    </p:spTree>
    <p:extLst>
      <p:ext uri="{BB962C8B-B14F-4D97-AF65-F5344CB8AC3E}">
        <p14:creationId xmlns:p14="http://schemas.microsoft.com/office/powerpoint/2010/main" val="15125317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High temperature outline">
            <a:extLst>
              <a:ext uri="{FF2B5EF4-FFF2-40B4-BE49-F238E27FC236}">
                <a16:creationId xmlns:a16="http://schemas.microsoft.com/office/drawing/2014/main" id="{E9D6752B-03D4-E840-ED3E-4F81FF2F8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1163" y="200527"/>
            <a:ext cx="6456946" cy="6456946"/>
          </a:xfrm>
          <a:prstGeom prst="rect">
            <a:avLst/>
          </a:prstGeom>
        </p:spPr>
      </p:pic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4ADBA6-8D2D-D43A-2D7F-F3052EF6537A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8E8B6E-EDB9-E7D3-D6F0-0AB8F117A54E}"/>
              </a:ext>
            </a:extLst>
          </p:cNvPr>
          <p:cNvSpPr/>
          <p:nvPr/>
        </p:nvSpPr>
        <p:spPr>
          <a:xfrm>
            <a:off x="389232" y="3634018"/>
            <a:ext cx="8360808" cy="2868381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 (10-15 mins)</a:t>
            </a:r>
          </a:p>
          <a:p>
            <a:pPr marL="342900" indent="-342900" algn="ctr">
              <a:buAutoNum type="arabicPeriod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Wrap one of the ice cubes in a piece of foil. This is single-layer insulation.</a:t>
            </a:r>
          </a:p>
          <a:p>
            <a:pPr marL="342900" indent="-342900" algn="ctr">
              <a:buAutoNum type="arabicPeriod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Wrap another ice cube in one layer of netting, followed by a layer of foil. Do this three times. </a:t>
            </a:r>
          </a:p>
          <a:p>
            <a:pPr marL="342900" indent="-342900" algn="ctr">
              <a:buAutoNum type="arabicPeriod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Repeat step 2, but this time do it five times.</a:t>
            </a:r>
          </a:p>
          <a:p>
            <a:pPr marL="342900" indent="-342900" algn="ctr">
              <a:buAutoNum type="arabicPeriod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Leave your ice cubes under the lamp for 5-10 minutes. </a:t>
            </a:r>
          </a:p>
          <a:p>
            <a:pPr marL="342900" indent="-342900" algn="ctr">
              <a:buAutoNum type="arabicPeriod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the time is up, take a look at your ice cubes and make a note of what you find. </a:t>
            </a:r>
          </a:p>
          <a:p>
            <a:pPr marL="342900" indent="-342900" algn="ctr">
              <a:buAutoNum type="arabicPeriod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Bonus round: If you have any extra ice cubes, foil or netting, experiment with different numbers of layers. Can you find the ideal amount?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6539DA-1814-B079-5E47-92F5683A5398}"/>
              </a:ext>
            </a:extLst>
          </p:cNvPr>
          <p:cNvGrpSpPr/>
          <p:nvPr/>
        </p:nvGrpSpPr>
        <p:grpSpPr>
          <a:xfrm>
            <a:off x="381746" y="1252734"/>
            <a:ext cx="1770778" cy="1890827"/>
            <a:chOff x="381745" y="2516038"/>
            <a:chExt cx="1770778" cy="189082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4C88411-FA8E-FD40-EB54-EDCB20D3AB7F}"/>
                </a:ext>
              </a:extLst>
            </p:cNvPr>
            <p:cNvSpPr/>
            <p:nvPr/>
          </p:nvSpPr>
          <p:spPr>
            <a:xfrm>
              <a:off x="381745" y="3704044"/>
              <a:ext cx="1751078" cy="702821"/>
            </a:xfrm>
            <a:prstGeom prst="roundRect">
              <a:avLst/>
            </a:prstGeom>
            <a:solidFill>
              <a:srgbClr val="B9DBF5"/>
            </a:solidFill>
            <a:ln w="28575">
              <a:solidFill>
                <a:srgbClr val="26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Three ice cubes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37034DC-8D75-833F-B2E7-D2F887C60617}"/>
                </a:ext>
              </a:extLst>
            </p:cNvPr>
            <p:cNvGrpSpPr/>
            <p:nvPr/>
          </p:nvGrpSpPr>
          <p:grpSpPr>
            <a:xfrm>
              <a:off x="401445" y="2516038"/>
              <a:ext cx="1751078" cy="820367"/>
              <a:chOff x="401445" y="2422608"/>
              <a:chExt cx="1751078" cy="820367"/>
            </a:xfrm>
          </p:grpSpPr>
          <p:pic>
            <p:nvPicPr>
              <p:cNvPr id="11" name="Picture 2" descr="Free Ice Cube vector and picture">
                <a:extLst>
                  <a:ext uri="{FF2B5EF4-FFF2-40B4-BE49-F238E27FC236}">
                    <a16:creationId xmlns:a16="http://schemas.microsoft.com/office/drawing/2014/main" id="{EBE0FAA4-4BDA-791E-7924-67EA6DC65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45" y="2422608"/>
                <a:ext cx="712400" cy="6848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Free Ice Cube vector and picture">
                <a:extLst>
                  <a:ext uri="{FF2B5EF4-FFF2-40B4-BE49-F238E27FC236}">
                    <a16:creationId xmlns:a16="http://schemas.microsoft.com/office/drawing/2014/main" id="{B2C6A79B-C154-E32C-7478-7BBD979DC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784" y="2558158"/>
                <a:ext cx="712400" cy="6848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Free Ice Cube vector and picture">
                <a:extLst>
                  <a:ext uri="{FF2B5EF4-FFF2-40B4-BE49-F238E27FC236}">
                    <a16:creationId xmlns:a16="http://schemas.microsoft.com/office/drawing/2014/main" id="{B0170357-9782-4373-1E47-A8FA268A32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123" y="2422608"/>
                <a:ext cx="712400" cy="6848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9CCA0B-C783-E900-3734-A93853D856D8}"/>
              </a:ext>
            </a:extLst>
          </p:cNvPr>
          <p:cNvGrpSpPr/>
          <p:nvPr/>
        </p:nvGrpSpPr>
        <p:grpSpPr>
          <a:xfrm>
            <a:off x="2595884" y="1176579"/>
            <a:ext cx="1751078" cy="1962249"/>
            <a:chOff x="2591555" y="2439883"/>
            <a:chExt cx="1751078" cy="196224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E08F3FA-C289-A64A-26A1-EECA6A1E2532}"/>
                </a:ext>
              </a:extLst>
            </p:cNvPr>
            <p:cNvSpPr/>
            <p:nvPr/>
          </p:nvSpPr>
          <p:spPr>
            <a:xfrm>
              <a:off x="2591555" y="3699311"/>
              <a:ext cx="1751078" cy="702821"/>
            </a:xfrm>
            <a:prstGeom prst="roundRect">
              <a:avLst/>
            </a:prstGeom>
            <a:solidFill>
              <a:srgbClr val="B9DBF5"/>
            </a:solidFill>
            <a:ln w="28575">
              <a:solidFill>
                <a:srgbClr val="26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Aluminium foil</a:t>
              </a:r>
            </a:p>
          </p:txBody>
        </p:sp>
        <p:pic>
          <p:nvPicPr>
            <p:cNvPr id="18" name="Picture 4" descr="Free Foil Fold vector and picture">
              <a:extLst>
                <a:ext uri="{FF2B5EF4-FFF2-40B4-BE49-F238E27FC236}">
                  <a16:creationId xmlns:a16="http://schemas.microsoft.com/office/drawing/2014/main" id="{7664DC09-DD73-C397-891C-FCEB7C29F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4151">
              <a:off x="2801541" y="2439883"/>
              <a:ext cx="1269884" cy="97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C907A5-9BF5-523C-903D-C912F15E6B6E}"/>
              </a:ext>
            </a:extLst>
          </p:cNvPr>
          <p:cNvGrpSpPr/>
          <p:nvPr/>
        </p:nvGrpSpPr>
        <p:grpSpPr>
          <a:xfrm>
            <a:off x="7011177" y="1067132"/>
            <a:ext cx="1751078" cy="2071696"/>
            <a:chOff x="7011176" y="2330436"/>
            <a:chExt cx="1751078" cy="207169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EB4C103-680F-00D7-F896-60D5ED984883}"/>
                </a:ext>
              </a:extLst>
            </p:cNvPr>
            <p:cNvSpPr/>
            <p:nvPr/>
          </p:nvSpPr>
          <p:spPr>
            <a:xfrm>
              <a:off x="7011176" y="3699311"/>
              <a:ext cx="1751078" cy="702821"/>
            </a:xfrm>
            <a:prstGeom prst="roundRect">
              <a:avLst/>
            </a:prstGeom>
            <a:solidFill>
              <a:srgbClr val="B9DBF5"/>
            </a:solidFill>
            <a:ln w="28575">
              <a:solidFill>
                <a:srgbClr val="26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 heat source </a:t>
              </a:r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(e.g. a lamp)</a:t>
              </a:r>
            </a:p>
          </p:txBody>
        </p:sp>
        <p:pic>
          <p:nvPicPr>
            <p:cNvPr id="21" name="Picture 6" descr="Free Desk Lamp Lamp vector and picture">
              <a:extLst>
                <a:ext uri="{FF2B5EF4-FFF2-40B4-BE49-F238E27FC236}">
                  <a16:creationId xmlns:a16="http://schemas.microsoft.com/office/drawing/2014/main" id="{B4C35829-C512-CA93-F300-010816DDC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957" y="2330436"/>
              <a:ext cx="1411679" cy="119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249343-F851-6F95-6D53-EB2D9455A940}"/>
              </a:ext>
            </a:extLst>
          </p:cNvPr>
          <p:cNvGrpSpPr/>
          <p:nvPr/>
        </p:nvGrpSpPr>
        <p:grpSpPr>
          <a:xfrm>
            <a:off x="4790322" y="1063408"/>
            <a:ext cx="1777495" cy="2075420"/>
            <a:chOff x="4859845" y="2326712"/>
            <a:chExt cx="1777495" cy="207542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08B35E9-CD20-403D-D2C9-E3054D91C194}"/>
                </a:ext>
              </a:extLst>
            </p:cNvPr>
            <p:cNvSpPr/>
            <p:nvPr/>
          </p:nvSpPr>
          <p:spPr>
            <a:xfrm>
              <a:off x="4873053" y="3699311"/>
              <a:ext cx="1751078" cy="702821"/>
            </a:xfrm>
            <a:prstGeom prst="roundRect">
              <a:avLst/>
            </a:prstGeom>
            <a:solidFill>
              <a:srgbClr val="B9DBF5"/>
            </a:solidFill>
            <a:ln w="28575">
              <a:solidFill>
                <a:srgbClr val="262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Netting </a:t>
              </a:r>
              <a:r>
                <a:rPr lang="en-GB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(e.g. from oranges)</a:t>
              </a:r>
            </a:p>
          </p:txBody>
        </p:sp>
        <p:pic>
          <p:nvPicPr>
            <p:cNvPr id="24" name="Picture 2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995112F3-DCE4-52BE-A8BC-3C65E230D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6" t="60210" r="11357" b="7086"/>
            <a:stretch/>
          </p:blipFill>
          <p:spPr>
            <a:xfrm>
              <a:off x="4859845" y="2326712"/>
              <a:ext cx="1777495" cy="1063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41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Presentation with media outline">
            <a:extLst>
              <a:ext uri="{FF2B5EF4-FFF2-40B4-BE49-F238E27FC236}">
                <a16:creationId xmlns:a16="http://schemas.microsoft.com/office/drawing/2014/main" id="{886DA84B-3C6C-ADBC-CF2A-8B2BC528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169" y="950372"/>
            <a:ext cx="6399661" cy="6399661"/>
          </a:xfrm>
          <a:prstGeom prst="rect">
            <a:avLst/>
          </a:prstGeom>
        </p:spPr>
      </p:pic>
      <p:pic>
        <p:nvPicPr>
          <p:cNvPr id="35" name="Picture 34">
            <a:hlinkClick r:id="rId5"/>
            <a:extLst>
              <a:ext uri="{FF2B5EF4-FFF2-40B4-BE49-F238E27FC236}">
                <a16:creationId xmlns:a16="http://schemas.microsoft.com/office/drawing/2014/main" id="{6DD2D87F-0620-B236-44C5-D7DF853D5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625" y="2401393"/>
            <a:ext cx="6070749" cy="39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EDAF7A1-DDF2-4ABF-CFE9-D1248FF56738}"/>
              </a:ext>
            </a:extLst>
          </p:cNvPr>
          <p:cNvSpPr/>
          <p:nvPr/>
        </p:nvSpPr>
        <p:spPr>
          <a:xfrm>
            <a:off x="1279843" y="2131621"/>
            <a:ext cx="6620398" cy="4505927"/>
          </a:xfrm>
          <a:custGeom>
            <a:avLst/>
            <a:gdLst>
              <a:gd name="connsiteX0" fmla="*/ 985647 w 6620398"/>
              <a:gd name="connsiteY0" fmla="*/ 296608 h 4505927"/>
              <a:gd name="connsiteX1" fmla="*/ 333516 w 6620398"/>
              <a:gd name="connsiteY1" fmla="*/ 948739 h 4505927"/>
              <a:gd name="connsiteX2" fmla="*/ 333516 w 6620398"/>
              <a:gd name="connsiteY2" fmla="*/ 3557187 h 4505927"/>
              <a:gd name="connsiteX3" fmla="*/ 985647 w 6620398"/>
              <a:gd name="connsiteY3" fmla="*/ 4209318 h 4505927"/>
              <a:gd name="connsiteX4" fmla="*/ 5634750 w 6620398"/>
              <a:gd name="connsiteY4" fmla="*/ 4209318 h 4505927"/>
              <a:gd name="connsiteX5" fmla="*/ 6286881 w 6620398"/>
              <a:gd name="connsiteY5" fmla="*/ 3557187 h 4505927"/>
              <a:gd name="connsiteX6" fmla="*/ 6286881 w 6620398"/>
              <a:gd name="connsiteY6" fmla="*/ 948739 h 4505927"/>
              <a:gd name="connsiteX7" fmla="*/ 5634750 w 6620398"/>
              <a:gd name="connsiteY7" fmla="*/ 296608 h 4505927"/>
              <a:gd name="connsiteX8" fmla="*/ 751003 w 6620398"/>
              <a:gd name="connsiteY8" fmla="*/ 0 h 4505927"/>
              <a:gd name="connsiteX9" fmla="*/ 5869395 w 6620398"/>
              <a:gd name="connsiteY9" fmla="*/ 0 h 4505927"/>
              <a:gd name="connsiteX10" fmla="*/ 6620398 w 6620398"/>
              <a:gd name="connsiteY10" fmla="*/ 751003 h 4505927"/>
              <a:gd name="connsiteX11" fmla="*/ 6620398 w 6620398"/>
              <a:gd name="connsiteY11" fmla="*/ 3754924 h 4505927"/>
              <a:gd name="connsiteX12" fmla="*/ 5869395 w 6620398"/>
              <a:gd name="connsiteY12" fmla="*/ 4505927 h 4505927"/>
              <a:gd name="connsiteX13" fmla="*/ 751003 w 6620398"/>
              <a:gd name="connsiteY13" fmla="*/ 4505927 h 4505927"/>
              <a:gd name="connsiteX14" fmla="*/ 0 w 6620398"/>
              <a:gd name="connsiteY14" fmla="*/ 3754924 h 4505927"/>
              <a:gd name="connsiteX15" fmla="*/ 0 w 6620398"/>
              <a:gd name="connsiteY15" fmla="*/ 751003 h 4505927"/>
              <a:gd name="connsiteX16" fmla="*/ 751003 w 6620398"/>
              <a:gd name="connsiteY16" fmla="*/ 0 h 450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0398" h="4505927">
                <a:moveTo>
                  <a:pt x="985647" y="296608"/>
                </a:moveTo>
                <a:cubicBezTo>
                  <a:pt x="625485" y="296608"/>
                  <a:pt x="333516" y="588577"/>
                  <a:pt x="333516" y="948739"/>
                </a:cubicBezTo>
                <a:lnTo>
                  <a:pt x="333516" y="3557187"/>
                </a:lnTo>
                <a:cubicBezTo>
                  <a:pt x="333516" y="3917349"/>
                  <a:pt x="625485" y="4209318"/>
                  <a:pt x="985647" y="4209318"/>
                </a:cubicBezTo>
                <a:lnTo>
                  <a:pt x="5634750" y="4209318"/>
                </a:lnTo>
                <a:cubicBezTo>
                  <a:pt x="5994912" y="4209318"/>
                  <a:pt x="6286881" y="3917349"/>
                  <a:pt x="6286881" y="3557187"/>
                </a:cubicBezTo>
                <a:lnTo>
                  <a:pt x="6286881" y="948739"/>
                </a:lnTo>
                <a:cubicBezTo>
                  <a:pt x="6286881" y="588577"/>
                  <a:pt x="5994912" y="296608"/>
                  <a:pt x="5634750" y="296608"/>
                </a:cubicBezTo>
                <a:close/>
                <a:moveTo>
                  <a:pt x="751003" y="0"/>
                </a:moveTo>
                <a:lnTo>
                  <a:pt x="5869395" y="0"/>
                </a:lnTo>
                <a:cubicBezTo>
                  <a:pt x="6284163" y="0"/>
                  <a:pt x="6620398" y="336235"/>
                  <a:pt x="6620398" y="751003"/>
                </a:cubicBezTo>
                <a:lnTo>
                  <a:pt x="6620398" y="3754924"/>
                </a:lnTo>
                <a:cubicBezTo>
                  <a:pt x="6620398" y="4169692"/>
                  <a:pt x="6284163" y="4505927"/>
                  <a:pt x="5869395" y="4505927"/>
                </a:cubicBezTo>
                <a:lnTo>
                  <a:pt x="751003" y="4505927"/>
                </a:lnTo>
                <a:cubicBezTo>
                  <a:pt x="336235" y="4505927"/>
                  <a:pt x="0" y="4169692"/>
                  <a:pt x="0" y="3754924"/>
                </a:cubicBezTo>
                <a:lnTo>
                  <a:pt x="0" y="751003"/>
                </a:lnTo>
                <a:cubicBezTo>
                  <a:pt x="0" y="336235"/>
                  <a:pt x="336235" y="0"/>
                  <a:pt x="7510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330873" y="1035872"/>
            <a:ext cx="3614803" cy="87013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Time to find out more about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fabulous future waiting for you in 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3644" y="176417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A13CBE-B58B-424A-9123-EC2ECB668181}"/>
              </a:ext>
            </a:extLst>
          </p:cNvPr>
          <p:cNvSpPr txBox="1"/>
          <p:nvPr/>
        </p:nvSpPr>
        <p:spPr>
          <a:xfrm>
            <a:off x="7372669" y="6637548"/>
            <a:ext cx="47763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https://safeshare.tv/x/528251568</a:t>
            </a:r>
            <a:r>
              <a:rPr lang="en-GB" sz="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Rectangle: Rounded Corners 16">
            <a:hlinkClick r:id="rId5"/>
            <a:extLst>
              <a:ext uri="{FF2B5EF4-FFF2-40B4-BE49-F238E27FC236}">
                <a16:creationId xmlns:a16="http://schemas.microsoft.com/office/drawing/2014/main" id="{E5F531E3-A13A-44A9-963B-96EFDC2131A6}"/>
              </a:ext>
            </a:extLst>
          </p:cNvPr>
          <p:cNvSpPr/>
          <p:nvPr/>
        </p:nvSpPr>
        <p:spPr>
          <a:xfrm>
            <a:off x="6458059" y="2621266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0:00-3:54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A772CD-FA5E-4AD8-8B3A-1D5E86EC3C31}"/>
              </a:ext>
            </a:extLst>
          </p:cNvPr>
          <p:cNvSpPr/>
          <p:nvPr/>
        </p:nvSpPr>
        <p:spPr>
          <a:xfrm>
            <a:off x="4192454" y="1035873"/>
            <a:ext cx="4620673" cy="87013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350,000 people working in Oxfordshire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50,000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people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self-employed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3" name="Graphic 2" descr="Play with solid fill">
            <a:extLst>
              <a:ext uri="{FF2B5EF4-FFF2-40B4-BE49-F238E27FC236}">
                <a16:creationId xmlns:a16="http://schemas.microsoft.com/office/drawing/2014/main" id="{2F09E6A7-4EC3-790B-2816-251BF7CC3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84" y="184135"/>
            <a:ext cx="516379" cy="51637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5DD74E-3303-4150-A4BB-0F84F44F35C1}"/>
              </a:ext>
            </a:extLst>
          </p:cNvPr>
          <p:cNvSpPr/>
          <p:nvPr/>
        </p:nvSpPr>
        <p:spPr>
          <a:xfrm>
            <a:off x="1946415" y="5719358"/>
            <a:ext cx="5287254" cy="426549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image to watch The WOW Show film.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FE504-B109-D30D-F339-6A8D68820344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817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/>
      <p:bldP spid="17" grpId="0" animBg="1"/>
      <p:bldP spid="22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Information outline">
            <a:extLst>
              <a:ext uri="{FF2B5EF4-FFF2-40B4-BE49-F238E27FC236}">
                <a16:creationId xmlns:a16="http://schemas.microsoft.com/office/drawing/2014/main" id="{313AE633-8C45-12FB-6951-84F8F9BBC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99F319D6-9416-10FA-B3BF-842145AE34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12" y="4819872"/>
            <a:ext cx="4363656" cy="1458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9EF8EB-3EA5-C071-DD00-903F979A82CA}"/>
              </a:ext>
            </a:extLst>
          </p:cNvPr>
          <p:cNvSpPr/>
          <p:nvPr/>
        </p:nvSpPr>
        <p:spPr>
          <a:xfrm>
            <a:off x="929779" y="3880489"/>
            <a:ext cx="1517904" cy="40545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Technician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0DE951-F8E0-670B-828E-A2C70BAEEA23}"/>
              </a:ext>
            </a:extLst>
          </p:cNvPr>
          <p:cNvSpPr/>
          <p:nvPr/>
        </p:nvSpPr>
        <p:spPr>
          <a:xfrm>
            <a:off x="5063319" y="4802544"/>
            <a:ext cx="3565479" cy="160928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have many routes into the industry including apprenticeships. Click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Career Profile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table above to find out more.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D5C85-C3A1-A1E9-D0D2-B4D68EF71C7D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691D32-CCD0-8C0E-3631-587FB6B45CCA}"/>
              </a:ext>
            </a:extLst>
          </p:cNvPr>
          <p:cNvSpPr/>
          <p:nvPr/>
        </p:nvSpPr>
        <p:spPr>
          <a:xfrm>
            <a:off x="1688732" y="1051326"/>
            <a:ext cx="5766536" cy="792377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Want to know more about careers in this area?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images below to see some job profiles!</a:t>
            </a:r>
          </a:p>
        </p:txBody>
      </p:sp>
      <p:pic>
        <p:nvPicPr>
          <p:cNvPr id="7" name="Picture 6">
            <a:hlinkClick r:id="rId10"/>
            <a:extLst>
              <a:ext uri="{FF2B5EF4-FFF2-40B4-BE49-F238E27FC236}">
                <a16:creationId xmlns:a16="http://schemas.microsoft.com/office/drawing/2014/main" id="{42DBB6D1-4F98-C1F9-34DF-9352288A38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203" y="2209300"/>
            <a:ext cx="2347057" cy="144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id="{B64D2582-3110-B025-3583-7466EF328B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8472" y="2212139"/>
            <a:ext cx="2347057" cy="144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hlinkClick r:id="rId14"/>
            <a:extLst>
              <a:ext uri="{FF2B5EF4-FFF2-40B4-BE49-F238E27FC236}">
                <a16:creationId xmlns:a16="http://schemas.microsoft.com/office/drawing/2014/main" id="{812163CA-A93C-C264-C144-FEF26D84CF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1742" y="2209300"/>
            <a:ext cx="2347057" cy="144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6C56C6-C8D8-0C11-8BBE-BE8E2DB45A25}"/>
              </a:ext>
            </a:extLst>
          </p:cNvPr>
          <p:cNvSpPr/>
          <p:nvPr/>
        </p:nvSpPr>
        <p:spPr>
          <a:xfrm>
            <a:off x="3813048" y="3885883"/>
            <a:ext cx="1517904" cy="40545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Engineer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2F3C89-7120-07BC-E551-8DD8F326B1E6}"/>
              </a:ext>
            </a:extLst>
          </p:cNvPr>
          <p:cNvSpPr/>
          <p:nvPr/>
        </p:nvSpPr>
        <p:spPr>
          <a:xfrm>
            <a:off x="6696318" y="3880489"/>
            <a:ext cx="1517904" cy="40545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Scientist</a:t>
            </a:r>
          </a:p>
        </p:txBody>
      </p:sp>
    </p:spTree>
    <p:extLst>
      <p:ext uri="{BB962C8B-B14F-4D97-AF65-F5344CB8AC3E}">
        <p14:creationId xmlns:p14="http://schemas.microsoft.com/office/powerpoint/2010/main" val="4545500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Information outline">
            <a:extLst>
              <a:ext uri="{FF2B5EF4-FFF2-40B4-BE49-F238E27FC236}">
                <a16:creationId xmlns:a16="http://schemas.microsoft.com/office/drawing/2014/main" id="{2CB4AE51-CB6A-798D-4491-76043D8D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79503" y="1184609"/>
            <a:ext cx="3735658" cy="158371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careers platform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next step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 to find out more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330284" y="4760039"/>
            <a:ext cx="3334214" cy="179318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 time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excited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plans!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3" y="3250390"/>
            <a:ext cx="4566367" cy="330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23" y="1047974"/>
            <a:ext cx="4107874" cy="185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F464E1-6A0E-3659-74CD-3C0AFE161D24}"/>
              </a:ext>
            </a:extLst>
          </p:cNvPr>
          <p:cNvGrpSpPr/>
          <p:nvPr/>
        </p:nvGrpSpPr>
        <p:grpSpPr>
          <a:xfrm>
            <a:off x="5330284" y="3429000"/>
            <a:ext cx="3334214" cy="1083577"/>
            <a:chOff x="5452945" y="3588783"/>
            <a:chExt cx="3049801" cy="1083577"/>
          </a:xfrm>
          <a:solidFill>
            <a:srgbClr val="F2C70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660AFD-474C-432E-BE96-AAE992816169}"/>
                </a:ext>
              </a:extLst>
            </p:cNvPr>
            <p:cNvSpPr/>
            <p:nvPr/>
          </p:nvSpPr>
          <p:spPr>
            <a:xfrm>
              <a:off x="5452945" y="3588783"/>
              <a:ext cx="3049801" cy="1083577"/>
            </a:xfrm>
            <a:prstGeom prst="roundRect">
              <a:avLst/>
            </a:prstGeom>
            <a:grpFill/>
            <a:ln w="28575">
              <a:solidFill>
                <a:srgbClr val="38BE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Navigate your way around the platform by clicking on        	Find Your Future.</a:t>
              </a:r>
            </a:p>
          </p:txBody>
        </p:sp>
        <p:pic>
          <p:nvPicPr>
            <p:cNvPr id="12" name="Graphic 11" descr="Magnifying glass with solid fill">
              <a:extLst>
                <a:ext uri="{FF2B5EF4-FFF2-40B4-BE49-F238E27FC236}">
                  <a16:creationId xmlns:a16="http://schemas.microsoft.com/office/drawing/2014/main" id="{29480CE8-3196-43D6-A8F2-E2E014D9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9052" y="4213826"/>
              <a:ext cx="337226" cy="33722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4ACAFF-A891-7762-49DF-5D5969D74A35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VotesforSchools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86843-1125-4CFE-A803-80A3CB011FC3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Route (Two Pins With A Path) outline">
            <a:extLst>
              <a:ext uri="{FF2B5EF4-FFF2-40B4-BE49-F238E27FC236}">
                <a16:creationId xmlns:a16="http://schemas.microsoft.com/office/drawing/2014/main" id="{C83A0A14-C1C7-CF83-66BB-FE8E11377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5720" y="902225"/>
            <a:ext cx="6399661" cy="639966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5A8CF-78FC-4CF6-8C98-8B14F8466FDE}"/>
              </a:ext>
            </a:extLst>
          </p:cNvPr>
          <p:cNvSpPr/>
          <p:nvPr/>
        </p:nvSpPr>
        <p:spPr>
          <a:xfrm>
            <a:off x="5288973" y="2044739"/>
            <a:ext cx="3524153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Whatever your interests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something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3CCAA2-F211-4B1A-8E2A-33BB18B64B89}"/>
              </a:ext>
            </a:extLst>
          </p:cNvPr>
          <p:cNvSpPr/>
          <p:nvPr/>
        </p:nvSpPr>
        <p:spPr>
          <a:xfrm>
            <a:off x="5288973" y="1035872"/>
            <a:ext cx="3524153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you thought about your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yet? 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do you enjoy?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F423D-4157-4357-BD87-B1FBE177F6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95" y="1035872"/>
            <a:ext cx="4632754" cy="1819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05DF853-51E8-46AD-AD72-FD746E2373B6}"/>
              </a:ext>
            </a:extLst>
          </p:cNvPr>
          <p:cNvSpPr/>
          <p:nvPr/>
        </p:nvSpPr>
        <p:spPr>
          <a:xfrm>
            <a:off x="330873" y="3053606"/>
            <a:ext cx="8482253" cy="75425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great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different sectors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across Oxfordshire.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great future awaits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...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C65A5F-5DE7-4E3F-A3DB-6F5B5BAC788E}"/>
              </a:ext>
            </a:extLst>
          </p:cNvPr>
          <p:cNvSpPr/>
          <p:nvPr/>
        </p:nvSpPr>
        <p:spPr>
          <a:xfrm>
            <a:off x="330195" y="4008929"/>
            <a:ext cx="2342435" cy="254816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Whether you want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apprenticeship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 Levels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further education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or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study for a degree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Oxfordshire has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pathway that would suit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10D1FDFB-7B7E-4A25-818D-D3F58B635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Oxfordshire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1A3B131-A401-4488-A998-B22569266D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E607A6-D005-49C6-A41C-1C2755AC0E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971" y="4008899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C474C1-BA08-45FB-85C2-0263BB3F72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387" y="5383337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CA3E53-643B-4BC7-9100-6FFCB8B32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635" y="4008899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E4ABEC-B3EA-41F1-86A8-535D755414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804" y="4008899"/>
            <a:ext cx="1456491" cy="117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88B147-01A3-4D93-9F5A-90F4CE37B3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636" y="5383338"/>
            <a:ext cx="1455242" cy="117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Pentagon 20">
            <a:extLst>
              <a:ext uri="{FF2B5EF4-FFF2-40B4-BE49-F238E27FC236}">
                <a16:creationId xmlns:a16="http://schemas.microsoft.com/office/drawing/2014/main" id="{39BF016F-2199-4A9D-B30A-AC754588C501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11266" name="Picture 2" descr="group of graduates holding diploma group of multiracial graduates holding diploma degree stock pictures, royalty-free photos &amp; images">
            <a:extLst>
              <a:ext uri="{FF2B5EF4-FFF2-40B4-BE49-F238E27FC236}">
                <a16:creationId xmlns:a16="http://schemas.microsoft.com/office/drawing/2014/main" id="{3C525641-DC07-4BE8-A3F1-0F2A51985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6635" y="5383337"/>
            <a:ext cx="1456491" cy="11734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BB2E31-20E2-146D-4FF3-3D5630A2833C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64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ap with pin outline">
            <a:extLst>
              <a:ext uri="{FF2B5EF4-FFF2-40B4-BE49-F238E27FC236}">
                <a16:creationId xmlns:a16="http://schemas.microsoft.com/office/drawing/2014/main" id="{0418C02A-645D-1983-502B-FD6883610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9605" y="686370"/>
            <a:ext cx="6399660" cy="639966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BA0BE-0ED5-448A-935A-DA4507A20403}"/>
              </a:ext>
            </a:extLst>
          </p:cNvPr>
          <p:cNvSpPr/>
          <p:nvPr/>
        </p:nvSpPr>
        <p:spPr>
          <a:xfrm>
            <a:off x="4312228" y="2773097"/>
            <a:ext cx="3457038" cy="120522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opportunities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health, space, tourism, creative industries, construction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so much more.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39BCB-5EFC-44A0-B772-7DB1220FD8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6" y="1016656"/>
            <a:ext cx="3654465" cy="4520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288A43-50E6-440F-97C5-E4376A28A8C3}"/>
              </a:ext>
            </a:extLst>
          </p:cNvPr>
          <p:cNvSpPr/>
          <p:nvPr/>
        </p:nvSpPr>
        <p:spPr>
          <a:xfrm>
            <a:off x="5324915" y="4338504"/>
            <a:ext cx="3457038" cy="107635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No matter where you live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amazing opportunity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waiting for you.  </a:t>
            </a:r>
          </a:p>
        </p:txBody>
      </p:sp>
      <p:sp>
        <p:nvSpPr>
          <p:cNvPr id="11" name="Shape 114">
            <a:extLst>
              <a:ext uri="{FF2B5EF4-FFF2-40B4-BE49-F238E27FC236}">
                <a16:creationId xmlns:a16="http://schemas.microsoft.com/office/drawing/2014/main" id="{6EC7AE4E-65A6-498F-8456-7849AF35A12F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What’s in your area?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3A33AE-0EEE-4992-829C-1C7C7533FD69}"/>
              </a:ext>
            </a:extLst>
          </p:cNvPr>
          <p:cNvSpPr/>
          <p:nvPr/>
        </p:nvSpPr>
        <p:spPr>
          <a:xfrm>
            <a:off x="325497" y="5775040"/>
            <a:ext cx="8493007" cy="73877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During this presentation, you are going to find out about how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one company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can have a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variety of different roles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career choices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5873B1CE-90AC-4214-B2E8-3AEC65A211E9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826A28-0B4A-671F-E425-E15FB9E4899F}"/>
              </a:ext>
            </a:extLst>
          </p:cNvPr>
          <p:cNvSpPr/>
          <p:nvPr/>
        </p:nvSpPr>
        <p:spPr>
          <a:xfrm>
            <a:off x="4312228" y="1016656"/>
            <a:ext cx="4469726" cy="1396257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a partner about what opportunities you know about in your local area. What do people you know do as their career? </a:t>
            </a:r>
          </a:p>
        </p:txBody>
      </p:sp>
      <p:pic>
        <p:nvPicPr>
          <p:cNvPr id="3" name="Graphic 2" descr="Marker outline">
            <a:extLst>
              <a:ext uri="{FF2B5EF4-FFF2-40B4-BE49-F238E27FC236}">
                <a16:creationId xmlns:a16="http://schemas.microsoft.com/office/drawing/2014/main" id="{F52B5FEC-3249-CB61-FCDA-85BBEF115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2226" y="4419479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Graphic 19" descr="Building Brick Wall outline">
            <a:extLst>
              <a:ext uri="{FF2B5EF4-FFF2-40B4-BE49-F238E27FC236}">
                <a16:creationId xmlns:a16="http://schemas.microsoft.com/office/drawing/2014/main" id="{E60A9BE8-694F-4627-1BF7-4883E6B15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7553" y="2918508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A19278-998D-3714-C35B-59A06270B1B0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34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Presentation with media outline">
            <a:extLst>
              <a:ext uri="{FF2B5EF4-FFF2-40B4-BE49-F238E27FC236}">
                <a16:creationId xmlns:a16="http://schemas.microsoft.com/office/drawing/2014/main" id="{30399D42-2F49-AEBE-5069-C0FF7F40C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169" y="950372"/>
            <a:ext cx="6399661" cy="6399661"/>
          </a:xfrm>
          <a:prstGeom prst="rect">
            <a:avLst/>
          </a:prstGeom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RAL Space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1AC8F7-EB66-BE59-0D73-7DAD978D59AE}"/>
              </a:ext>
            </a:extLst>
          </p:cNvPr>
          <p:cNvGrpSpPr/>
          <p:nvPr/>
        </p:nvGrpSpPr>
        <p:grpSpPr>
          <a:xfrm>
            <a:off x="659944" y="1132716"/>
            <a:ext cx="7824110" cy="5325189"/>
            <a:chOff x="706432" y="1361037"/>
            <a:chExt cx="7205157" cy="5306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C9DF813-76E2-56B3-BCAA-990576E3E25C}"/>
                </a:ext>
              </a:extLst>
            </p:cNvPr>
            <p:cNvSpPr/>
            <p:nvPr/>
          </p:nvSpPr>
          <p:spPr>
            <a:xfrm>
              <a:off x="1069406" y="1706867"/>
              <a:ext cx="6479207" cy="460820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6F19083-68D6-9F39-3402-7E9BB91BF8D8}"/>
                </a:ext>
              </a:extLst>
            </p:cNvPr>
            <p:cNvSpPr/>
            <p:nvPr/>
          </p:nvSpPr>
          <p:spPr>
            <a:xfrm>
              <a:off x="706432" y="1361037"/>
              <a:ext cx="7205157" cy="5306865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27889FFF-BCE7-1815-6B7F-2D1940C3E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099" y="1458000"/>
            <a:ext cx="7035798" cy="467809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hlinkClick r:id="rId6"/>
            <a:extLst>
              <a:ext uri="{FF2B5EF4-FFF2-40B4-BE49-F238E27FC236}">
                <a16:creationId xmlns:a16="http://schemas.microsoft.com/office/drawing/2014/main" id="{D8898D1C-3FA3-4CBD-8DA3-383968662676}"/>
              </a:ext>
            </a:extLst>
          </p:cNvPr>
          <p:cNvSpPr/>
          <p:nvPr/>
        </p:nvSpPr>
        <p:spPr>
          <a:xfrm>
            <a:off x="6950103" y="1770188"/>
            <a:ext cx="784076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0:00-1:48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9659EB-9FF6-2DBE-E011-6D2695A654E0}"/>
              </a:ext>
            </a:extLst>
          </p:cNvPr>
          <p:cNvSpPr/>
          <p:nvPr/>
        </p:nvSpPr>
        <p:spPr>
          <a:xfrm>
            <a:off x="4802697" y="4649379"/>
            <a:ext cx="2931482" cy="1069673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on the image to see more of RAL Space’s incredible work.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B61C1-67C3-02B2-DE68-A44E64A9BDE8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B289C-4544-1F3A-4A56-0FE8F1B4189A}"/>
              </a:ext>
            </a:extLst>
          </p:cNvPr>
          <p:cNvSpPr txBox="1"/>
          <p:nvPr/>
        </p:nvSpPr>
        <p:spPr>
          <a:xfrm>
            <a:off x="7127342" y="6653477"/>
            <a:ext cx="47763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https://safeshare.tv/x/9Nr6lohmbhY</a:t>
            </a:r>
            <a:r>
              <a:rPr lang="en-GB" sz="8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4695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Wrench outline">
            <a:extLst>
              <a:ext uri="{FF2B5EF4-FFF2-40B4-BE49-F238E27FC236}">
                <a16:creationId xmlns:a16="http://schemas.microsoft.com/office/drawing/2014/main" id="{E569A2DA-4D1C-798C-F048-EDC47DBE1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5720" y="530053"/>
            <a:ext cx="6399661" cy="6399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A186A4-B622-EA60-7EE8-6E001C512A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636"/>
          <a:stretch/>
        </p:blipFill>
        <p:spPr>
          <a:xfrm rot="21112378">
            <a:off x="453640" y="4706882"/>
            <a:ext cx="2346673" cy="146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7C6870-7405-2258-0CD3-CAE7C631D9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" t="6953" r="14311"/>
          <a:stretch/>
        </p:blipFill>
        <p:spPr>
          <a:xfrm rot="360048">
            <a:off x="6365261" y="4690349"/>
            <a:ext cx="2346673" cy="146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3" name="Pentagon 20">
            <a:extLst>
              <a:ext uri="{FF2B5EF4-FFF2-40B4-BE49-F238E27FC236}">
                <a16:creationId xmlns:a16="http://schemas.microsoft.com/office/drawing/2014/main" id="{9A097EA1-D790-4113-AACB-7CA4C476CB5E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CEAB1B9D-D2AF-45B5-AF12-86F5B359756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RAL Space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A9D9DC-781B-0E44-007D-AA8C405B8347}"/>
              </a:ext>
            </a:extLst>
          </p:cNvPr>
          <p:cNvSpPr/>
          <p:nvPr/>
        </p:nvSpPr>
        <p:spPr>
          <a:xfrm>
            <a:off x="3202101" y="4367614"/>
            <a:ext cx="2739797" cy="210800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They design and build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space instruments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research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space and develop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space technologies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private and Government space exploration.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005BAE-D332-6A3D-4626-8378B6E06570}"/>
              </a:ext>
            </a:extLst>
          </p:cNvPr>
          <p:cNvSpPr/>
          <p:nvPr/>
        </p:nvSpPr>
        <p:spPr>
          <a:xfrm>
            <a:off x="5552124" y="1292850"/>
            <a:ext cx="3229829" cy="100063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RAL Space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employs around 330 people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220B89-6AB6-67A6-4867-21F7CE761546}"/>
              </a:ext>
            </a:extLst>
          </p:cNvPr>
          <p:cNvSpPr/>
          <p:nvPr/>
        </p:nvSpPr>
        <p:spPr>
          <a:xfrm>
            <a:off x="5552124" y="2596791"/>
            <a:ext cx="3229829" cy="1027704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Activity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image to go to the virtual tour. 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392F83-3A72-8180-B0F0-D3C2760BC04E}"/>
              </a:ext>
            </a:extLst>
          </p:cNvPr>
          <p:cNvGrpSpPr/>
          <p:nvPr/>
        </p:nvGrpSpPr>
        <p:grpSpPr>
          <a:xfrm>
            <a:off x="320365" y="1016657"/>
            <a:ext cx="4980839" cy="2892422"/>
            <a:chOff x="706432" y="1361037"/>
            <a:chExt cx="7205157" cy="5306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1FFA81-07D9-ED94-A61B-F3E33BECAF59}"/>
                </a:ext>
              </a:extLst>
            </p:cNvPr>
            <p:cNvSpPr/>
            <p:nvPr/>
          </p:nvSpPr>
          <p:spPr>
            <a:xfrm>
              <a:off x="1069406" y="1706867"/>
              <a:ext cx="6479207" cy="460820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FC8DAC-26BC-173A-71DA-705BEDEF482D}"/>
                </a:ext>
              </a:extLst>
            </p:cNvPr>
            <p:cNvSpPr/>
            <p:nvPr/>
          </p:nvSpPr>
          <p:spPr>
            <a:xfrm>
              <a:off x="706432" y="1361037"/>
              <a:ext cx="7205157" cy="5306865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D25DD103-65B5-61EF-2AA9-0EFC1E2F6D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16" r="5659"/>
          <a:stretch/>
        </p:blipFill>
        <p:spPr>
          <a:xfrm>
            <a:off x="571285" y="1293586"/>
            <a:ext cx="4478999" cy="23385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ircles with arrows outline">
            <a:extLst>
              <a:ext uri="{FF2B5EF4-FFF2-40B4-BE49-F238E27FC236}">
                <a16:creationId xmlns:a16="http://schemas.microsoft.com/office/drawing/2014/main" id="{EA02C161-4276-52AC-9FEE-70881417C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298" y="721784"/>
            <a:ext cx="6456946" cy="6456946"/>
          </a:xfrm>
          <a:prstGeom prst="rect">
            <a:avLst/>
          </a:prstGeom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science of thermal engineering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1024136" y="4109702"/>
            <a:ext cx="7095727" cy="9798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Once an instrument has been designed,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scientists, technicians and engineers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solve the problems that arise to build it successfully.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A2F2D3-AD1C-EB94-60FE-F6FA875C5A68}"/>
              </a:ext>
            </a:extLst>
          </p:cNvPr>
          <p:cNvSpPr/>
          <p:nvPr/>
        </p:nvSpPr>
        <p:spPr>
          <a:xfrm>
            <a:off x="497066" y="2631330"/>
            <a:ext cx="8149867" cy="104596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a partner: what do you know about the transfer of heat? The next three slides will explain more!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5AE4E-F05F-B43B-E05F-282766D51684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653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E4FA5F-5BD6-AAAF-841B-89820F59E5E0}"/>
              </a:ext>
            </a:extLst>
          </p:cNvPr>
          <p:cNvCxnSpPr>
            <a:cxnSpLocks/>
          </p:cNvCxnSpPr>
          <p:nvPr/>
        </p:nvCxnSpPr>
        <p:spPr>
          <a:xfrm flipH="1">
            <a:off x="6196376" y="1777601"/>
            <a:ext cx="502324" cy="1292116"/>
          </a:xfrm>
          <a:prstGeom prst="straightConnector1">
            <a:avLst/>
          </a:prstGeom>
          <a:ln w="38100">
            <a:solidFill>
              <a:srgbClr val="38BEA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4C3D02-06DF-FE77-EE9E-22F25AAB1623}"/>
              </a:ext>
            </a:extLst>
          </p:cNvPr>
          <p:cNvCxnSpPr>
            <a:cxnSpLocks/>
          </p:cNvCxnSpPr>
          <p:nvPr/>
        </p:nvCxnSpPr>
        <p:spPr>
          <a:xfrm>
            <a:off x="2445301" y="1777547"/>
            <a:ext cx="502324" cy="1292116"/>
          </a:xfrm>
          <a:prstGeom prst="straightConnector1">
            <a:avLst/>
          </a:prstGeom>
          <a:ln w="38100">
            <a:solidFill>
              <a:srgbClr val="38BEA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1E1AB7-7C21-8182-20E6-44A88A0C59B7}"/>
              </a:ext>
            </a:extLst>
          </p:cNvPr>
          <p:cNvSpPr/>
          <p:nvPr/>
        </p:nvSpPr>
        <p:spPr>
          <a:xfrm>
            <a:off x="762348" y="1042259"/>
            <a:ext cx="7619304" cy="928576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Conduction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transfer of heat via direct contact.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33A027-D6E3-4FD0-A28E-F1031BBB273A}"/>
              </a:ext>
            </a:extLst>
          </p:cNvPr>
          <p:cNvSpPr/>
          <p:nvPr/>
        </p:nvSpPr>
        <p:spPr>
          <a:xfrm>
            <a:off x="762348" y="1048079"/>
            <a:ext cx="7619304" cy="92275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first method of heat transfer to consider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conduction.</a:t>
            </a:r>
          </a:p>
        </p:txBody>
      </p:sp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science of thermal engineering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7AE8276-3F63-B9C1-2B19-13C0DC136047}"/>
              </a:ext>
            </a:extLst>
          </p:cNvPr>
          <p:cNvSpPr/>
          <p:nvPr/>
        </p:nvSpPr>
        <p:spPr>
          <a:xfrm>
            <a:off x="320364" y="5754455"/>
            <a:ext cx="8503271" cy="73542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Thermal engineering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understanding heat transfer processes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This is important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space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5AE4E-F05F-B43B-E05F-282766D51684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4" descr="Free Right Hand Hand vector and picture">
            <a:extLst>
              <a:ext uri="{FF2B5EF4-FFF2-40B4-BE49-F238E27FC236}">
                <a16:creationId xmlns:a16="http://schemas.microsoft.com/office/drawing/2014/main" id="{B1FE8E68-C509-588B-004F-1925159A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4980" flipH="1">
            <a:off x="7223587" y="1271207"/>
            <a:ext cx="1680309" cy="32261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7AB1711-5887-3E82-3D7B-BB42C0BFF377}"/>
              </a:ext>
            </a:extLst>
          </p:cNvPr>
          <p:cNvGrpSpPr/>
          <p:nvPr/>
        </p:nvGrpSpPr>
        <p:grpSpPr>
          <a:xfrm rot="10800000">
            <a:off x="2991450" y="4100988"/>
            <a:ext cx="3290472" cy="1490566"/>
            <a:chOff x="5240914" y="4597763"/>
            <a:chExt cx="2684387" cy="1917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C419BB-77A2-BD90-2593-E05811F3EB60}"/>
                </a:ext>
              </a:extLst>
            </p:cNvPr>
            <p:cNvSpPr/>
            <p:nvPr/>
          </p:nvSpPr>
          <p:spPr>
            <a:xfrm>
              <a:off x="5283535" y="4620065"/>
              <a:ext cx="2598644" cy="185827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D35A4BC-4F8C-E09C-B870-BA83760A5267}"/>
                </a:ext>
              </a:extLst>
            </p:cNvPr>
            <p:cNvSpPr/>
            <p:nvPr/>
          </p:nvSpPr>
          <p:spPr>
            <a:xfrm>
              <a:off x="5240914" y="4597763"/>
              <a:ext cx="2684387" cy="1917388"/>
            </a:xfrm>
            <a:custGeom>
              <a:avLst/>
              <a:gdLst>
                <a:gd name="connsiteX0" fmla="*/ 690856 w 2684387"/>
                <a:gd name="connsiteY0" fmla="*/ 272583 h 1917388"/>
                <a:gd name="connsiteX1" fmla="*/ 173501 w 2684387"/>
                <a:gd name="connsiteY1" fmla="*/ 967592 h 1917388"/>
                <a:gd name="connsiteX2" fmla="*/ 1346934 w 2684387"/>
                <a:gd name="connsiteY2" fmla="*/ 1805745 h 1917388"/>
                <a:gd name="connsiteX3" fmla="*/ 2520367 w 2684387"/>
                <a:gd name="connsiteY3" fmla="*/ 967592 h 1917388"/>
                <a:gd name="connsiteX4" fmla="*/ 1346934 w 2684387"/>
                <a:gd name="connsiteY4" fmla="*/ 129439 h 1917388"/>
                <a:gd name="connsiteX5" fmla="*/ 690856 w 2684387"/>
                <a:gd name="connsiteY5" fmla="*/ 272583 h 1917388"/>
                <a:gd name="connsiteX6" fmla="*/ 591760 w 2684387"/>
                <a:gd name="connsiteY6" fmla="*/ 163730 h 1917388"/>
                <a:gd name="connsiteX7" fmla="*/ 1342194 w 2684387"/>
                <a:gd name="connsiteY7" fmla="*/ 0 h 1917388"/>
                <a:gd name="connsiteX8" fmla="*/ 2684387 w 2684387"/>
                <a:gd name="connsiteY8" fmla="*/ 958694 h 1917388"/>
                <a:gd name="connsiteX9" fmla="*/ 1342194 w 2684387"/>
                <a:gd name="connsiteY9" fmla="*/ 1917388 h 1917388"/>
                <a:gd name="connsiteX10" fmla="*/ 0 w 2684387"/>
                <a:gd name="connsiteY10" fmla="*/ 958694 h 1917388"/>
                <a:gd name="connsiteX11" fmla="*/ 591760 w 2684387"/>
                <a:gd name="connsiteY11" fmla="*/ 163730 h 19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4387" h="1917388">
                  <a:moveTo>
                    <a:pt x="690856" y="272583"/>
                  </a:moveTo>
                  <a:cubicBezTo>
                    <a:pt x="378721" y="423205"/>
                    <a:pt x="173501" y="678280"/>
                    <a:pt x="173501" y="967592"/>
                  </a:cubicBezTo>
                  <a:cubicBezTo>
                    <a:pt x="173501" y="1430491"/>
                    <a:pt x="698865" y="1805745"/>
                    <a:pt x="1346934" y="1805745"/>
                  </a:cubicBezTo>
                  <a:cubicBezTo>
                    <a:pt x="1995003" y="1805745"/>
                    <a:pt x="2520367" y="1430491"/>
                    <a:pt x="2520367" y="967592"/>
                  </a:cubicBezTo>
                  <a:cubicBezTo>
                    <a:pt x="2520367" y="504693"/>
                    <a:pt x="1995003" y="129439"/>
                    <a:pt x="1346934" y="129439"/>
                  </a:cubicBezTo>
                  <a:cubicBezTo>
                    <a:pt x="1103908" y="129439"/>
                    <a:pt x="878137" y="182209"/>
                    <a:pt x="690856" y="272583"/>
                  </a:cubicBezTo>
                  <a:close/>
                  <a:moveTo>
                    <a:pt x="591760" y="163730"/>
                  </a:moveTo>
                  <a:cubicBezTo>
                    <a:pt x="805976" y="60359"/>
                    <a:pt x="1064216" y="0"/>
                    <a:pt x="1342194" y="0"/>
                  </a:cubicBezTo>
                  <a:cubicBezTo>
                    <a:pt x="2083467" y="0"/>
                    <a:pt x="2684387" y="429222"/>
                    <a:pt x="2684387" y="958694"/>
                  </a:cubicBezTo>
                  <a:cubicBezTo>
                    <a:pt x="2684386" y="1488166"/>
                    <a:pt x="2083466" y="1917388"/>
                    <a:pt x="1342194" y="1917388"/>
                  </a:cubicBezTo>
                  <a:cubicBezTo>
                    <a:pt x="600920" y="1917388"/>
                    <a:pt x="1" y="1488166"/>
                    <a:pt x="0" y="958694"/>
                  </a:cubicBezTo>
                  <a:cubicBezTo>
                    <a:pt x="0" y="627774"/>
                    <a:pt x="234735" y="336014"/>
                    <a:pt x="591760" y="16373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C7021C-8BC2-A9A2-272F-8D1D5F5F8F59}"/>
                </a:ext>
              </a:extLst>
            </p:cNvPr>
            <p:cNvSpPr/>
            <p:nvPr/>
          </p:nvSpPr>
          <p:spPr>
            <a:xfrm>
              <a:off x="5515978" y="4772465"/>
              <a:ext cx="2133759" cy="1524089"/>
            </a:xfrm>
            <a:custGeom>
              <a:avLst/>
              <a:gdLst>
                <a:gd name="connsiteX0" fmla="*/ 690856 w 2684387"/>
                <a:gd name="connsiteY0" fmla="*/ 272583 h 1917388"/>
                <a:gd name="connsiteX1" fmla="*/ 173501 w 2684387"/>
                <a:gd name="connsiteY1" fmla="*/ 967592 h 1917388"/>
                <a:gd name="connsiteX2" fmla="*/ 1346934 w 2684387"/>
                <a:gd name="connsiteY2" fmla="*/ 1805745 h 1917388"/>
                <a:gd name="connsiteX3" fmla="*/ 2520367 w 2684387"/>
                <a:gd name="connsiteY3" fmla="*/ 967592 h 1917388"/>
                <a:gd name="connsiteX4" fmla="*/ 1346934 w 2684387"/>
                <a:gd name="connsiteY4" fmla="*/ 129439 h 1917388"/>
                <a:gd name="connsiteX5" fmla="*/ 690856 w 2684387"/>
                <a:gd name="connsiteY5" fmla="*/ 272583 h 1917388"/>
                <a:gd name="connsiteX6" fmla="*/ 591760 w 2684387"/>
                <a:gd name="connsiteY6" fmla="*/ 163730 h 1917388"/>
                <a:gd name="connsiteX7" fmla="*/ 1342194 w 2684387"/>
                <a:gd name="connsiteY7" fmla="*/ 0 h 1917388"/>
                <a:gd name="connsiteX8" fmla="*/ 2684387 w 2684387"/>
                <a:gd name="connsiteY8" fmla="*/ 958694 h 1917388"/>
                <a:gd name="connsiteX9" fmla="*/ 1342194 w 2684387"/>
                <a:gd name="connsiteY9" fmla="*/ 1917388 h 1917388"/>
                <a:gd name="connsiteX10" fmla="*/ 0 w 2684387"/>
                <a:gd name="connsiteY10" fmla="*/ 958694 h 1917388"/>
                <a:gd name="connsiteX11" fmla="*/ 591760 w 2684387"/>
                <a:gd name="connsiteY11" fmla="*/ 163730 h 19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4387" h="1917388">
                  <a:moveTo>
                    <a:pt x="690856" y="272583"/>
                  </a:moveTo>
                  <a:cubicBezTo>
                    <a:pt x="378721" y="423205"/>
                    <a:pt x="173501" y="678280"/>
                    <a:pt x="173501" y="967592"/>
                  </a:cubicBezTo>
                  <a:cubicBezTo>
                    <a:pt x="173501" y="1430491"/>
                    <a:pt x="698865" y="1805745"/>
                    <a:pt x="1346934" y="1805745"/>
                  </a:cubicBezTo>
                  <a:cubicBezTo>
                    <a:pt x="1995003" y="1805745"/>
                    <a:pt x="2520367" y="1430491"/>
                    <a:pt x="2520367" y="967592"/>
                  </a:cubicBezTo>
                  <a:cubicBezTo>
                    <a:pt x="2520367" y="504693"/>
                    <a:pt x="1995003" y="129439"/>
                    <a:pt x="1346934" y="129439"/>
                  </a:cubicBezTo>
                  <a:cubicBezTo>
                    <a:pt x="1103908" y="129439"/>
                    <a:pt x="878137" y="182209"/>
                    <a:pt x="690856" y="272583"/>
                  </a:cubicBezTo>
                  <a:close/>
                  <a:moveTo>
                    <a:pt x="591760" y="163730"/>
                  </a:moveTo>
                  <a:cubicBezTo>
                    <a:pt x="805976" y="60359"/>
                    <a:pt x="1064216" y="0"/>
                    <a:pt x="1342194" y="0"/>
                  </a:cubicBezTo>
                  <a:cubicBezTo>
                    <a:pt x="2083467" y="0"/>
                    <a:pt x="2684387" y="429222"/>
                    <a:pt x="2684387" y="958694"/>
                  </a:cubicBezTo>
                  <a:cubicBezTo>
                    <a:pt x="2684386" y="1488166"/>
                    <a:pt x="2083466" y="1917388"/>
                    <a:pt x="1342194" y="1917388"/>
                  </a:cubicBezTo>
                  <a:cubicBezTo>
                    <a:pt x="600920" y="1917388"/>
                    <a:pt x="1" y="1488166"/>
                    <a:pt x="0" y="958694"/>
                  </a:cubicBezTo>
                  <a:cubicBezTo>
                    <a:pt x="0" y="627774"/>
                    <a:pt x="234735" y="336014"/>
                    <a:pt x="591760" y="16373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4CC3310-DC54-F474-6D07-A63CE6B72DF9}"/>
                </a:ext>
              </a:extLst>
            </p:cNvPr>
            <p:cNvSpPr/>
            <p:nvPr/>
          </p:nvSpPr>
          <p:spPr>
            <a:xfrm rot="10800000">
              <a:off x="5799247" y="4963625"/>
              <a:ext cx="1598501" cy="1141768"/>
            </a:xfrm>
            <a:custGeom>
              <a:avLst/>
              <a:gdLst>
                <a:gd name="connsiteX0" fmla="*/ 690856 w 2684387"/>
                <a:gd name="connsiteY0" fmla="*/ 272583 h 1917388"/>
                <a:gd name="connsiteX1" fmla="*/ 173501 w 2684387"/>
                <a:gd name="connsiteY1" fmla="*/ 967592 h 1917388"/>
                <a:gd name="connsiteX2" fmla="*/ 1346934 w 2684387"/>
                <a:gd name="connsiteY2" fmla="*/ 1805745 h 1917388"/>
                <a:gd name="connsiteX3" fmla="*/ 2520367 w 2684387"/>
                <a:gd name="connsiteY3" fmla="*/ 967592 h 1917388"/>
                <a:gd name="connsiteX4" fmla="*/ 1346934 w 2684387"/>
                <a:gd name="connsiteY4" fmla="*/ 129439 h 1917388"/>
                <a:gd name="connsiteX5" fmla="*/ 690856 w 2684387"/>
                <a:gd name="connsiteY5" fmla="*/ 272583 h 1917388"/>
                <a:gd name="connsiteX6" fmla="*/ 591760 w 2684387"/>
                <a:gd name="connsiteY6" fmla="*/ 163730 h 1917388"/>
                <a:gd name="connsiteX7" fmla="*/ 1342194 w 2684387"/>
                <a:gd name="connsiteY7" fmla="*/ 0 h 1917388"/>
                <a:gd name="connsiteX8" fmla="*/ 2684387 w 2684387"/>
                <a:gd name="connsiteY8" fmla="*/ 958694 h 1917388"/>
                <a:gd name="connsiteX9" fmla="*/ 1342194 w 2684387"/>
                <a:gd name="connsiteY9" fmla="*/ 1917388 h 1917388"/>
                <a:gd name="connsiteX10" fmla="*/ 0 w 2684387"/>
                <a:gd name="connsiteY10" fmla="*/ 958694 h 1917388"/>
                <a:gd name="connsiteX11" fmla="*/ 591760 w 2684387"/>
                <a:gd name="connsiteY11" fmla="*/ 163730 h 19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4387" h="1917388">
                  <a:moveTo>
                    <a:pt x="690856" y="272583"/>
                  </a:moveTo>
                  <a:cubicBezTo>
                    <a:pt x="378721" y="423205"/>
                    <a:pt x="173501" y="678280"/>
                    <a:pt x="173501" y="967592"/>
                  </a:cubicBezTo>
                  <a:cubicBezTo>
                    <a:pt x="173501" y="1430491"/>
                    <a:pt x="698865" y="1805745"/>
                    <a:pt x="1346934" y="1805745"/>
                  </a:cubicBezTo>
                  <a:cubicBezTo>
                    <a:pt x="1995003" y="1805745"/>
                    <a:pt x="2520367" y="1430491"/>
                    <a:pt x="2520367" y="967592"/>
                  </a:cubicBezTo>
                  <a:cubicBezTo>
                    <a:pt x="2520367" y="504693"/>
                    <a:pt x="1995003" y="129439"/>
                    <a:pt x="1346934" y="129439"/>
                  </a:cubicBezTo>
                  <a:cubicBezTo>
                    <a:pt x="1103908" y="129439"/>
                    <a:pt x="878137" y="182209"/>
                    <a:pt x="690856" y="272583"/>
                  </a:cubicBezTo>
                  <a:close/>
                  <a:moveTo>
                    <a:pt x="591760" y="163730"/>
                  </a:moveTo>
                  <a:cubicBezTo>
                    <a:pt x="805976" y="60359"/>
                    <a:pt x="1064216" y="0"/>
                    <a:pt x="1342194" y="0"/>
                  </a:cubicBezTo>
                  <a:cubicBezTo>
                    <a:pt x="2083467" y="0"/>
                    <a:pt x="2684387" y="429222"/>
                    <a:pt x="2684387" y="958694"/>
                  </a:cubicBezTo>
                  <a:cubicBezTo>
                    <a:pt x="2684386" y="1488166"/>
                    <a:pt x="2083466" y="1917388"/>
                    <a:pt x="1342194" y="1917388"/>
                  </a:cubicBezTo>
                  <a:cubicBezTo>
                    <a:pt x="600920" y="1917388"/>
                    <a:pt x="1" y="1488166"/>
                    <a:pt x="0" y="958694"/>
                  </a:cubicBezTo>
                  <a:cubicBezTo>
                    <a:pt x="0" y="627774"/>
                    <a:pt x="234735" y="336014"/>
                    <a:pt x="591760" y="16373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A picture containing cup, tableware, dark, coffee cup&#10;&#10;Description automatically generated">
            <a:extLst>
              <a:ext uri="{FF2B5EF4-FFF2-40B4-BE49-F238E27FC236}">
                <a16:creationId xmlns:a16="http://schemas.microsoft.com/office/drawing/2014/main" id="{039EED6C-88B2-AA62-08D2-99446416C5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6" b="34146"/>
          <a:stretch/>
        </p:blipFill>
        <p:spPr>
          <a:xfrm>
            <a:off x="1988100" y="2604512"/>
            <a:ext cx="5297170" cy="2253885"/>
          </a:xfrm>
          <a:prstGeom prst="rect">
            <a:avLst/>
          </a:prstGeom>
        </p:spPr>
      </p:pic>
      <p:sp>
        <p:nvSpPr>
          <p:cNvPr id="1024" name="Flowchart: Magnetic Disk 1023">
            <a:extLst>
              <a:ext uri="{FF2B5EF4-FFF2-40B4-BE49-F238E27FC236}">
                <a16:creationId xmlns:a16="http://schemas.microsoft.com/office/drawing/2014/main" id="{4BAB843B-F30A-1F62-A70B-EF204A7A887A}"/>
              </a:ext>
            </a:extLst>
          </p:cNvPr>
          <p:cNvSpPr/>
          <p:nvPr/>
        </p:nvSpPr>
        <p:spPr>
          <a:xfrm>
            <a:off x="3353190" y="3225543"/>
            <a:ext cx="2529589" cy="1293218"/>
          </a:xfrm>
          <a:prstGeom prst="flowChartMagneticDisk">
            <a:avLst/>
          </a:prstGeom>
          <a:gradFill flip="none" rotWithShape="1">
            <a:gsLst>
              <a:gs pos="0">
                <a:schemeClr val="accent5">
                  <a:alpha val="30000"/>
                </a:schemeClr>
              </a:gs>
              <a:gs pos="74750">
                <a:srgbClr val="FFA8A8">
                  <a:alpha val="30000"/>
                </a:srgbClr>
              </a:gs>
              <a:gs pos="23000">
                <a:srgbClr val="A4C8E8">
                  <a:alpha val="30000"/>
                </a:srgbClr>
              </a:gs>
              <a:gs pos="50000">
                <a:schemeClr val="accent6">
                  <a:lumMod val="0"/>
                  <a:lumOff val="100000"/>
                  <a:alpha val="30000"/>
                </a:schemeClr>
              </a:gs>
              <a:gs pos="100000">
                <a:srgbClr val="FF5050">
                  <a:alpha val="3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5972AE01-A069-46B9-0298-5A0D6C2588C5}"/>
              </a:ext>
            </a:extLst>
          </p:cNvPr>
          <p:cNvSpPr/>
          <p:nvPr/>
        </p:nvSpPr>
        <p:spPr>
          <a:xfrm rot="787497">
            <a:off x="2752294" y="3136515"/>
            <a:ext cx="604256" cy="138611"/>
          </a:xfrm>
          <a:prstGeom prst="roundRect">
            <a:avLst/>
          </a:prstGeom>
          <a:gradFill flip="none" rotWithShape="1">
            <a:gsLst>
              <a:gs pos="51455">
                <a:srgbClr val="FF5050"/>
              </a:gs>
              <a:gs pos="5000">
                <a:srgbClr val="FF0000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9" name="Rectangle: Rounded Corners 1028">
            <a:extLst>
              <a:ext uri="{FF2B5EF4-FFF2-40B4-BE49-F238E27FC236}">
                <a16:creationId xmlns:a16="http://schemas.microsoft.com/office/drawing/2014/main" id="{2FE7A81B-CA8B-CC0F-63FC-9F8512461728}"/>
              </a:ext>
            </a:extLst>
          </p:cNvPr>
          <p:cNvSpPr/>
          <p:nvPr/>
        </p:nvSpPr>
        <p:spPr>
          <a:xfrm rot="20812503" flipH="1">
            <a:off x="5875569" y="3136513"/>
            <a:ext cx="604256" cy="138611"/>
          </a:xfrm>
          <a:prstGeom prst="roundRect">
            <a:avLst/>
          </a:prstGeom>
          <a:gradFill flip="none" rotWithShape="1">
            <a:gsLst>
              <a:gs pos="51455">
                <a:srgbClr val="FF5050"/>
              </a:gs>
              <a:gs pos="5000">
                <a:srgbClr val="FF0000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Free Right Hand Hand vector and picture">
            <a:extLst>
              <a:ext uri="{FF2B5EF4-FFF2-40B4-BE49-F238E27FC236}">
                <a16:creationId xmlns:a16="http://schemas.microsoft.com/office/drawing/2014/main" id="{41B28D52-8D30-C73A-EBDB-D91449D6A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5020">
            <a:off x="313792" y="1271207"/>
            <a:ext cx="1680309" cy="32261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1025" grpId="0" animBg="1"/>
      <p:bldP spid="10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3" name="Connector: Curved 2052">
            <a:extLst>
              <a:ext uri="{FF2B5EF4-FFF2-40B4-BE49-F238E27FC236}">
                <a16:creationId xmlns:a16="http://schemas.microsoft.com/office/drawing/2014/main" id="{82349538-CBBE-DAC9-8D76-074B8F53DC19}"/>
              </a:ext>
            </a:extLst>
          </p:cNvPr>
          <p:cNvCxnSpPr>
            <a:cxnSpLocks/>
          </p:cNvCxnSpPr>
          <p:nvPr/>
        </p:nvCxnSpPr>
        <p:spPr>
          <a:xfrm rot="5400000">
            <a:off x="5831980" y="2103187"/>
            <a:ext cx="2047537" cy="1543372"/>
          </a:xfrm>
          <a:prstGeom prst="curvedConnector3">
            <a:avLst>
              <a:gd name="adj1" fmla="val 108274"/>
            </a:avLst>
          </a:prstGeom>
          <a:ln w="38100">
            <a:solidFill>
              <a:srgbClr val="38BEA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Connector: Curved 2073">
            <a:extLst>
              <a:ext uri="{FF2B5EF4-FFF2-40B4-BE49-F238E27FC236}">
                <a16:creationId xmlns:a16="http://schemas.microsoft.com/office/drawing/2014/main" id="{59608787-BD34-EE18-6D23-7DE2A7E1EC6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96491" y="2214633"/>
            <a:ext cx="2415398" cy="1688339"/>
          </a:xfrm>
          <a:prstGeom prst="curvedConnector3">
            <a:avLst>
              <a:gd name="adj1" fmla="val 108171"/>
            </a:avLst>
          </a:prstGeom>
          <a:ln w="38100">
            <a:solidFill>
              <a:srgbClr val="38BEA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" name="Rectangle: Rounded Corners 2071">
            <a:extLst>
              <a:ext uri="{FF2B5EF4-FFF2-40B4-BE49-F238E27FC236}">
                <a16:creationId xmlns:a16="http://schemas.microsoft.com/office/drawing/2014/main" id="{66803B2C-3A74-411E-8A4D-77AEE0EA8325}"/>
              </a:ext>
            </a:extLst>
          </p:cNvPr>
          <p:cNvSpPr/>
          <p:nvPr/>
        </p:nvSpPr>
        <p:spPr>
          <a:xfrm>
            <a:off x="762348" y="1042259"/>
            <a:ext cx="7619304" cy="927561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Convection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transfer of heat through a liquid or gas caused by molecular movement.  </a:t>
            </a:r>
          </a:p>
        </p:txBody>
      </p:sp>
      <p:sp>
        <p:nvSpPr>
          <p:cNvPr id="2073" name="Rectangle: Rounded Corners 2072">
            <a:extLst>
              <a:ext uri="{FF2B5EF4-FFF2-40B4-BE49-F238E27FC236}">
                <a16:creationId xmlns:a16="http://schemas.microsoft.com/office/drawing/2014/main" id="{ECD90B90-E88A-031B-4B2A-18E191F1F189}"/>
              </a:ext>
            </a:extLst>
          </p:cNvPr>
          <p:cNvSpPr/>
          <p:nvPr/>
        </p:nvSpPr>
        <p:spPr>
          <a:xfrm>
            <a:off x="762348" y="1048079"/>
            <a:ext cx="7619304" cy="92928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second method of heat transfer to think about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convection.</a:t>
            </a:r>
          </a:p>
        </p:txBody>
      </p:sp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science of thermal engineering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5AE4E-F05F-B43B-E05F-282766D51684}"/>
              </a:ext>
            </a:extLst>
          </p:cNvPr>
          <p:cNvSpPr txBox="1"/>
          <p:nvPr/>
        </p:nvSpPr>
        <p:spPr>
          <a:xfrm>
            <a:off x="0" y="6640248"/>
            <a:ext cx="269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</a:p>
          <a:p>
            <a:endParaRPr lang="en-GB" sz="8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892B08-D5FF-ACB6-58AE-434EC9E390D3}"/>
              </a:ext>
            </a:extLst>
          </p:cNvPr>
          <p:cNvGrpSpPr/>
          <p:nvPr/>
        </p:nvGrpSpPr>
        <p:grpSpPr>
          <a:xfrm>
            <a:off x="1988100" y="2604512"/>
            <a:ext cx="5297170" cy="2987042"/>
            <a:chOff x="4279146" y="3095203"/>
            <a:chExt cx="4321464" cy="243684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AB1711-5887-3E82-3D7B-BB42C0BFF377}"/>
                </a:ext>
              </a:extLst>
            </p:cNvPr>
            <p:cNvGrpSpPr/>
            <p:nvPr/>
          </p:nvGrpSpPr>
          <p:grpSpPr>
            <a:xfrm rot="10800000">
              <a:off x="5097685" y="4316037"/>
              <a:ext cx="2684387" cy="1216013"/>
              <a:chOff x="5240914" y="4597763"/>
              <a:chExt cx="2684387" cy="191738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8C419BB-77A2-BD90-2593-E05811F3EB60}"/>
                  </a:ext>
                </a:extLst>
              </p:cNvPr>
              <p:cNvSpPr/>
              <p:nvPr/>
            </p:nvSpPr>
            <p:spPr>
              <a:xfrm>
                <a:off x="5283535" y="4620065"/>
                <a:ext cx="2598644" cy="185827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D35A4BC-4F8C-E09C-B870-BA83760A5267}"/>
                  </a:ext>
                </a:extLst>
              </p:cNvPr>
              <p:cNvSpPr/>
              <p:nvPr/>
            </p:nvSpPr>
            <p:spPr>
              <a:xfrm>
                <a:off x="5240914" y="4597763"/>
                <a:ext cx="2684387" cy="1917388"/>
              </a:xfrm>
              <a:custGeom>
                <a:avLst/>
                <a:gdLst>
                  <a:gd name="connsiteX0" fmla="*/ 690856 w 2684387"/>
                  <a:gd name="connsiteY0" fmla="*/ 272583 h 1917388"/>
                  <a:gd name="connsiteX1" fmla="*/ 173501 w 2684387"/>
                  <a:gd name="connsiteY1" fmla="*/ 967592 h 1917388"/>
                  <a:gd name="connsiteX2" fmla="*/ 1346934 w 2684387"/>
                  <a:gd name="connsiteY2" fmla="*/ 1805745 h 1917388"/>
                  <a:gd name="connsiteX3" fmla="*/ 2520367 w 2684387"/>
                  <a:gd name="connsiteY3" fmla="*/ 967592 h 1917388"/>
                  <a:gd name="connsiteX4" fmla="*/ 1346934 w 2684387"/>
                  <a:gd name="connsiteY4" fmla="*/ 129439 h 1917388"/>
                  <a:gd name="connsiteX5" fmla="*/ 690856 w 2684387"/>
                  <a:gd name="connsiteY5" fmla="*/ 272583 h 1917388"/>
                  <a:gd name="connsiteX6" fmla="*/ 591760 w 2684387"/>
                  <a:gd name="connsiteY6" fmla="*/ 163730 h 1917388"/>
                  <a:gd name="connsiteX7" fmla="*/ 1342194 w 2684387"/>
                  <a:gd name="connsiteY7" fmla="*/ 0 h 1917388"/>
                  <a:gd name="connsiteX8" fmla="*/ 2684387 w 2684387"/>
                  <a:gd name="connsiteY8" fmla="*/ 958694 h 1917388"/>
                  <a:gd name="connsiteX9" fmla="*/ 1342194 w 2684387"/>
                  <a:gd name="connsiteY9" fmla="*/ 1917388 h 1917388"/>
                  <a:gd name="connsiteX10" fmla="*/ 0 w 2684387"/>
                  <a:gd name="connsiteY10" fmla="*/ 958694 h 1917388"/>
                  <a:gd name="connsiteX11" fmla="*/ 591760 w 2684387"/>
                  <a:gd name="connsiteY11" fmla="*/ 163730 h 191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4387" h="1917388">
                    <a:moveTo>
                      <a:pt x="690856" y="272583"/>
                    </a:moveTo>
                    <a:cubicBezTo>
                      <a:pt x="378721" y="423205"/>
                      <a:pt x="173501" y="678280"/>
                      <a:pt x="173501" y="967592"/>
                    </a:cubicBezTo>
                    <a:cubicBezTo>
                      <a:pt x="173501" y="1430491"/>
                      <a:pt x="698865" y="1805745"/>
                      <a:pt x="1346934" y="1805745"/>
                    </a:cubicBezTo>
                    <a:cubicBezTo>
                      <a:pt x="1995003" y="1805745"/>
                      <a:pt x="2520367" y="1430491"/>
                      <a:pt x="2520367" y="967592"/>
                    </a:cubicBezTo>
                    <a:cubicBezTo>
                      <a:pt x="2520367" y="504693"/>
                      <a:pt x="1995003" y="129439"/>
                      <a:pt x="1346934" y="129439"/>
                    </a:cubicBezTo>
                    <a:cubicBezTo>
                      <a:pt x="1103908" y="129439"/>
                      <a:pt x="878137" y="182209"/>
                      <a:pt x="690856" y="272583"/>
                    </a:cubicBezTo>
                    <a:close/>
                    <a:moveTo>
                      <a:pt x="591760" y="163730"/>
                    </a:moveTo>
                    <a:cubicBezTo>
                      <a:pt x="805976" y="60359"/>
                      <a:pt x="1064216" y="0"/>
                      <a:pt x="1342194" y="0"/>
                    </a:cubicBezTo>
                    <a:cubicBezTo>
                      <a:pt x="2083467" y="0"/>
                      <a:pt x="2684387" y="429222"/>
                      <a:pt x="2684387" y="958694"/>
                    </a:cubicBezTo>
                    <a:cubicBezTo>
                      <a:pt x="2684386" y="1488166"/>
                      <a:pt x="2083466" y="1917388"/>
                      <a:pt x="1342194" y="1917388"/>
                    </a:cubicBezTo>
                    <a:cubicBezTo>
                      <a:pt x="600920" y="1917388"/>
                      <a:pt x="1" y="1488166"/>
                      <a:pt x="0" y="958694"/>
                    </a:cubicBezTo>
                    <a:cubicBezTo>
                      <a:pt x="0" y="627774"/>
                      <a:pt x="234735" y="336014"/>
                      <a:pt x="591760" y="16373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9C7021C-8BC2-A9A2-272F-8D1D5F5F8F59}"/>
                  </a:ext>
                </a:extLst>
              </p:cNvPr>
              <p:cNvSpPr/>
              <p:nvPr/>
            </p:nvSpPr>
            <p:spPr>
              <a:xfrm>
                <a:off x="5515978" y="4772465"/>
                <a:ext cx="2133759" cy="1524089"/>
              </a:xfrm>
              <a:custGeom>
                <a:avLst/>
                <a:gdLst>
                  <a:gd name="connsiteX0" fmla="*/ 690856 w 2684387"/>
                  <a:gd name="connsiteY0" fmla="*/ 272583 h 1917388"/>
                  <a:gd name="connsiteX1" fmla="*/ 173501 w 2684387"/>
                  <a:gd name="connsiteY1" fmla="*/ 967592 h 1917388"/>
                  <a:gd name="connsiteX2" fmla="*/ 1346934 w 2684387"/>
                  <a:gd name="connsiteY2" fmla="*/ 1805745 h 1917388"/>
                  <a:gd name="connsiteX3" fmla="*/ 2520367 w 2684387"/>
                  <a:gd name="connsiteY3" fmla="*/ 967592 h 1917388"/>
                  <a:gd name="connsiteX4" fmla="*/ 1346934 w 2684387"/>
                  <a:gd name="connsiteY4" fmla="*/ 129439 h 1917388"/>
                  <a:gd name="connsiteX5" fmla="*/ 690856 w 2684387"/>
                  <a:gd name="connsiteY5" fmla="*/ 272583 h 1917388"/>
                  <a:gd name="connsiteX6" fmla="*/ 591760 w 2684387"/>
                  <a:gd name="connsiteY6" fmla="*/ 163730 h 1917388"/>
                  <a:gd name="connsiteX7" fmla="*/ 1342194 w 2684387"/>
                  <a:gd name="connsiteY7" fmla="*/ 0 h 1917388"/>
                  <a:gd name="connsiteX8" fmla="*/ 2684387 w 2684387"/>
                  <a:gd name="connsiteY8" fmla="*/ 958694 h 1917388"/>
                  <a:gd name="connsiteX9" fmla="*/ 1342194 w 2684387"/>
                  <a:gd name="connsiteY9" fmla="*/ 1917388 h 1917388"/>
                  <a:gd name="connsiteX10" fmla="*/ 0 w 2684387"/>
                  <a:gd name="connsiteY10" fmla="*/ 958694 h 1917388"/>
                  <a:gd name="connsiteX11" fmla="*/ 591760 w 2684387"/>
                  <a:gd name="connsiteY11" fmla="*/ 163730 h 191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4387" h="1917388">
                    <a:moveTo>
                      <a:pt x="690856" y="272583"/>
                    </a:moveTo>
                    <a:cubicBezTo>
                      <a:pt x="378721" y="423205"/>
                      <a:pt x="173501" y="678280"/>
                      <a:pt x="173501" y="967592"/>
                    </a:cubicBezTo>
                    <a:cubicBezTo>
                      <a:pt x="173501" y="1430491"/>
                      <a:pt x="698865" y="1805745"/>
                      <a:pt x="1346934" y="1805745"/>
                    </a:cubicBezTo>
                    <a:cubicBezTo>
                      <a:pt x="1995003" y="1805745"/>
                      <a:pt x="2520367" y="1430491"/>
                      <a:pt x="2520367" y="967592"/>
                    </a:cubicBezTo>
                    <a:cubicBezTo>
                      <a:pt x="2520367" y="504693"/>
                      <a:pt x="1995003" y="129439"/>
                      <a:pt x="1346934" y="129439"/>
                    </a:cubicBezTo>
                    <a:cubicBezTo>
                      <a:pt x="1103908" y="129439"/>
                      <a:pt x="878137" y="182209"/>
                      <a:pt x="690856" y="272583"/>
                    </a:cubicBezTo>
                    <a:close/>
                    <a:moveTo>
                      <a:pt x="591760" y="163730"/>
                    </a:moveTo>
                    <a:cubicBezTo>
                      <a:pt x="805976" y="60359"/>
                      <a:pt x="1064216" y="0"/>
                      <a:pt x="1342194" y="0"/>
                    </a:cubicBezTo>
                    <a:cubicBezTo>
                      <a:pt x="2083467" y="0"/>
                      <a:pt x="2684387" y="429222"/>
                      <a:pt x="2684387" y="958694"/>
                    </a:cubicBezTo>
                    <a:cubicBezTo>
                      <a:pt x="2684386" y="1488166"/>
                      <a:pt x="2083466" y="1917388"/>
                      <a:pt x="1342194" y="1917388"/>
                    </a:cubicBezTo>
                    <a:cubicBezTo>
                      <a:pt x="600920" y="1917388"/>
                      <a:pt x="1" y="1488166"/>
                      <a:pt x="0" y="958694"/>
                    </a:cubicBezTo>
                    <a:cubicBezTo>
                      <a:pt x="0" y="627774"/>
                      <a:pt x="234735" y="336014"/>
                      <a:pt x="591760" y="16373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4CC3310-DC54-F474-6D07-A63CE6B72DF9}"/>
                  </a:ext>
                </a:extLst>
              </p:cNvPr>
              <p:cNvSpPr/>
              <p:nvPr/>
            </p:nvSpPr>
            <p:spPr>
              <a:xfrm rot="10800000">
                <a:off x="5799247" y="4963625"/>
                <a:ext cx="1598501" cy="1141768"/>
              </a:xfrm>
              <a:custGeom>
                <a:avLst/>
                <a:gdLst>
                  <a:gd name="connsiteX0" fmla="*/ 690856 w 2684387"/>
                  <a:gd name="connsiteY0" fmla="*/ 272583 h 1917388"/>
                  <a:gd name="connsiteX1" fmla="*/ 173501 w 2684387"/>
                  <a:gd name="connsiteY1" fmla="*/ 967592 h 1917388"/>
                  <a:gd name="connsiteX2" fmla="*/ 1346934 w 2684387"/>
                  <a:gd name="connsiteY2" fmla="*/ 1805745 h 1917388"/>
                  <a:gd name="connsiteX3" fmla="*/ 2520367 w 2684387"/>
                  <a:gd name="connsiteY3" fmla="*/ 967592 h 1917388"/>
                  <a:gd name="connsiteX4" fmla="*/ 1346934 w 2684387"/>
                  <a:gd name="connsiteY4" fmla="*/ 129439 h 1917388"/>
                  <a:gd name="connsiteX5" fmla="*/ 690856 w 2684387"/>
                  <a:gd name="connsiteY5" fmla="*/ 272583 h 1917388"/>
                  <a:gd name="connsiteX6" fmla="*/ 591760 w 2684387"/>
                  <a:gd name="connsiteY6" fmla="*/ 163730 h 1917388"/>
                  <a:gd name="connsiteX7" fmla="*/ 1342194 w 2684387"/>
                  <a:gd name="connsiteY7" fmla="*/ 0 h 1917388"/>
                  <a:gd name="connsiteX8" fmla="*/ 2684387 w 2684387"/>
                  <a:gd name="connsiteY8" fmla="*/ 958694 h 1917388"/>
                  <a:gd name="connsiteX9" fmla="*/ 1342194 w 2684387"/>
                  <a:gd name="connsiteY9" fmla="*/ 1917388 h 1917388"/>
                  <a:gd name="connsiteX10" fmla="*/ 0 w 2684387"/>
                  <a:gd name="connsiteY10" fmla="*/ 958694 h 1917388"/>
                  <a:gd name="connsiteX11" fmla="*/ 591760 w 2684387"/>
                  <a:gd name="connsiteY11" fmla="*/ 163730 h 191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4387" h="1917388">
                    <a:moveTo>
                      <a:pt x="690856" y="272583"/>
                    </a:moveTo>
                    <a:cubicBezTo>
                      <a:pt x="378721" y="423205"/>
                      <a:pt x="173501" y="678280"/>
                      <a:pt x="173501" y="967592"/>
                    </a:cubicBezTo>
                    <a:cubicBezTo>
                      <a:pt x="173501" y="1430491"/>
                      <a:pt x="698865" y="1805745"/>
                      <a:pt x="1346934" y="1805745"/>
                    </a:cubicBezTo>
                    <a:cubicBezTo>
                      <a:pt x="1995003" y="1805745"/>
                      <a:pt x="2520367" y="1430491"/>
                      <a:pt x="2520367" y="967592"/>
                    </a:cubicBezTo>
                    <a:cubicBezTo>
                      <a:pt x="2520367" y="504693"/>
                      <a:pt x="1995003" y="129439"/>
                      <a:pt x="1346934" y="129439"/>
                    </a:cubicBezTo>
                    <a:cubicBezTo>
                      <a:pt x="1103908" y="129439"/>
                      <a:pt x="878137" y="182209"/>
                      <a:pt x="690856" y="272583"/>
                    </a:cubicBezTo>
                    <a:close/>
                    <a:moveTo>
                      <a:pt x="591760" y="163730"/>
                    </a:moveTo>
                    <a:cubicBezTo>
                      <a:pt x="805976" y="60359"/>
                      <a:pt x="1064216" y="0"/>
                      <a:pt x="1342194" y="0"/>
                    </a:cubicBezTo>
                    <a:cubicBezTo>
                      <a:pt x="2083467" y="0"/>
                      <a:pt x="2684387" y="429222"/>
                      <a:pt x="2684387" y="958694"/>
                    </a:cubicBezTo>
                    <a:cubicBezTo>
                      <a:pt x="2684386" y="1488166"/>
                      <a:pt x="2083466" y="1917388"/>
                      <a:pt x="1342194" y="1917388"/>
                    </a:cubicBezTo>
                    <a:cubicBezTo>
                      <a:pt x="600920" y="1917388"/>
                      <a:pt x="1" y="1488166"/>
                      <a:pt x="0" y="958694"/>
                    </a:cubicBezTo>
                    <a:cubicBezTo>
                      <a:pt x="0" y="627774"/>
                      <a:pt x="234735" y="336014"/>
                      <a:pt x="591760" y="16373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 descr="A picture containing cup, tableware, dark, coffee cup&#10;&#10;Description automatically generated">
              <a:extLst>
                <a:ext uri="{FF2B5EF4-FFF2-40B4-BE49-F238E27FC236}">
                  <a16:creationId xmlns:a16="http://schemas.microsoft.com/office/drawing/2014/main" id="{039EED6C-88B2-AA62-08D2-99446416C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76" b="34146"/>
            <a:stretch/>
          </p:blipFill>
          <p:spPr>
            <a:xfrm>
              <a:off x="4279146" y="3095203"/>
              <a:ext cx="4321464" cy="1838733"/>
            </a:xfrm>
            <a:prstGeom prst="rect">
              <a:avLst/>
            </a:prstGeom>
          </p:spPr>
        </p:pic>
        <p:sp>
          <p:nvSpPr>
            <p:cNvPr id="1024" name="Flowchart: Magnetic Disk 1023">
              <a:extLst>
                <a:ext uri="{FF2B5EF4-FFF2-40B4-BE49-F238E27FC236}">
                  <a16:creationId xmlns:a16="http://schemas.microsoft.com/office/drawing/2014/main" id="{4BAB843B-F30A-1F62-A70B-EF204A7A887A}"/>
                </a:ext>
              </a:extLst>
            </p:cNvPr>
            <p:cNvSpPr/>
            <p:nvPr/>
          </p:nvSpPr>
          <p:spPr>
            <a:xfrm>
              <a:off x="5392795" y="3601844"/>
              <a:ext cx="2063654" cy="105501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5">
                    <a:alpha val="30000"/>
                  </a:schemeClr>
                </a:gs>
                <a:gs pos="74750">
                  <a:srgbClr val="FFA8A8">
                    <a:alpha val="30000"/>
                  </a:srgbClr>
                </a:gs>
                <a:gs pos="23000">
                  <a:srgbClr val="A4C8E8">
                    <a:alpha val="30000"/>
                  </a:srgbClr>
                </a:gs>
                <a:gs pos="50000">
                  <a:schemeClr val="accent6">
                    <a:lumMod val="0"/>
                    <a:lumOff val="100000"/>
                    <a:alpha val="30000"/>
                  </a:schemeClr>
                </a:gs>
                <a:gs pos="100000">
                  <a:srgbClr val="FF5050">
                    <a:alpha val="3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Free Arrows Hand Draw Arrows vector and picture">
            <a:extLst>
              <a:ext uri="{FF2B5EF4-FFF2-40B4-BE49-F238E27FC236}">
                <a16:creationId xmlns:a16="http://schemas.microsoft.com/office/drawing/2014/main" id="{7409AC6F-27E3-F480-8FE1-A17632463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66" b="54559" l="3750" r="36354">
                        <a14:foregroundMark x1="12083" y1="42402" x2="29063" y2="49928"/>
                        <a14:foregroundMark x1="29063" y1="49928" x2="12708" y2="42547"/>
                        <a14:foregroundMark x1="25000" y1="45586" x2="35104" y2="44573"/>
                        <a14:foregroundMark x1="32396" y1="42258" x2="36354" y2="45007"/>
                        <a14:foregroundMark x1="22974" y1="44988" x2="12812" y2="46599"/>
                        <a14:foregroundMark x1="31979" y1="43560" x2="24550" y2="44738"/>
                        <a14:foregroundMark x1="12812" y1="46599" x2="13542" y2="42836"/>
                        <a14:foregroundMark x1="11146" y1="43994" x2="11146" y2="43994"/>
                        <a14:foregroundMark x1="10104" y1="44863" x2="10104" y2="44863"/>
                        <a14:foregroundMark x1="9688" y1="42692" x2="9688" y2="47033"/>
                        <a14:foregroundMark x1="9479" y1="43849" x2="23750" y2="50072"/>
                        <a14:foregroundMark x1="23333" y1="49349" x2="15000" y2="50651"/>
                        <a14:foregroundMark x1="18646" y1="52388" x2="18646" y2="52388"/>
                        <a14:foregroundMark x1="19479" y1="52243" x2="19479" y2="52243"/>
                        <a14:foregroundMark x1="19479" y1="52243" x2="19479" y2="52243"/>
                        <a14:foregroundMark x1="21563" y1="51520" x2="21563" y2="51520"/>
                        <a14:backgroundMark x1="23021" y1="42258" x2="23021" y2="42258"/>
                        <a14:backgroundMark x1="22813" y1="42547" x2="22813" y2="42547"/>
                        <a14:backgroundMark x1="23021" y1="41823" x2="22813" y2="42981"/>
                        <a14:backgroundMark x1="25417" y1="40666" x2="22292" y2="44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44" r="61208" b="43667"/>
          <a:stretch/>
        </p:blipFill>
        <p:spPr bwMode="auto">
          <a:xfrm rot="5400000" flipH="1">
            <a:off x="3181739" y="3644219"/>
            <a:ext cx="761392" cy="2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Arrows Hand Draw Arrows vector and picture">
            <a:extLst>
              <a:ext uri="{FF2B5EF4-FFF2-40B4-BE49-F238E27FC236}">
                <a16:creationId xmlns:a16="http://schemas.microsoft.com/office/drawing/2014/main" id="{DCDD76AC-6198-1249-66A2-27BC03FD2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7" t="25396" r="13731" b="60418"/>
          <a:stretch/>
        </p:blipFill>
        <p:spPr bwMode="auto">
          <a:xfrm rot="5400000">
            <a:off x="5163535" y="3691512"/>
            <a:ext cx="928860" cy="36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Arrows Hand Draw Arrows vector and picture">
            <a:extLst>
              <a:ext uri="{FF2B5EF4-FFF2-40B4-BE49-F238E27FC236}">
                <a16:creationId xmlns:a16="http://schemas.microsoft.com/office/drawing/2014/main" id="{DC8904AB-9301-7E27-29C6-BF52DA112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3" t="56755" b="27848"/>
          <a:stretch/>
        </p:blipFill>
        <p:spPr bwMode="auto">
          <a:xfrm rot="16200000">
            <a:off x="4643219" y="3667194"/>
            <a:ext cx="868160" cy="3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6" descr="Free Arrows Hand Draw Arrows vector and picture">
            <a:extLst>
              <a:ext uri="{FF2B5EF4-FFF2-40B4-BE49-F238E27FC236}">
                <a16:creationId xmlns:a16="http://schemas.microsoft.com/office/drawing/2014/main" id="{1A0EEC52-5153-4DEE-D1B6-547EA3BE5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3" t="56755" b="27848"/>
          <a:stretch/>
        </p:blipFill>
        <p:spPr bwMode="auto">
          <a:xfrm rot="5400000" flipH="1">
            <a:off x="3745671" y="3727763"/>
            <a:ext cx="868160" cy="3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6" descr="Free Arrows Hand Draw Arrows vector and picture">
            <a:extLst>
              <a:ext uri="{FF2B5EF4-FFF2-40B4-BE49-F238E27FC236}">
                <a16:creationId xmlns:a16="http://schemas.microsoft.com/office/drawing/2014/main" id="{5E308D71-A163-6C7A-3C5A-52CFD346E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3" t="56755" b="27848"/>
          <a:stretch/>
        </p:blipFill>
        <p:spPr bwMode="auto">
          <a:xfrm rot="17261994">
            <a:off x="4118143" y="3602800"/>
            <a:ext cx="868160" cy="3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4" descr="Free Arrows Hand Draw Arrows vector and picture">
            <a:extLst>
              <a:ext uri="{FF2B5EF4-FFF2-40B4-BE49-F238E27FC236}">
                <a16:creationId xmlns:a16="http://schemas.microsoft.com/office/drawing/2014/main" id="{585E1C9C-EADA-DBA4-6AB0-D68F40169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7" t="25396" r="13731" b="60418"/>
          <a:stretch/>
        </p:blipFill>
        <p:spPr bwMode="auto">
          <a:xfrm rot="7627499" flipH="1">
            <a:off x="3428336" y="3960975"/>
            <a:ext cx="565596" cy="2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9EC97D-651A-4CE2-835E-5563E1D4A226}"/>
              </a:ext>
            </a:extLst>
          </p:cNvPr>
          <p:cNvSpPr/>
          <p:nvPr/>
        </p:nvSpPr>
        <p:spPr>
          <a:xfrm>
            <a:off x="320364" y="5769229"/>
            <a:ext cx="8503271" cy="71838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designing and building instruments for space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 is very important to understand the process fully.  </a:t>
            </a:r>
          </a:p>
        </p:txBody>
      </p:sp>
    </p:spTree>
    <p:extLst>
      <p:ext uri="{BB962C8B-B14F-4D97-AF65-F5344CB8AC3E}">
        <p14:creationId xmlns:p14="http://schemas.microsoft.com/office/powerpoint/2010/main" val="12910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12882</TotalTime>
  <Words>2159</Words>
  <Application>Microsoft Office PowerPoint</Application>
  <PresentationFormat>On-screen Show (4:3)</PresentationFormat>
  <Paragraphs>318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Helvetica Neue</vt:lpstr>
      <vt:lpstr>inherit</vt:lpstr>
      <vt:lpstr>Open Sans</vt:lpstr>
      <vt:lpstr>Office Theme</vt:lpstr>
      <vt:lpstr>Finding Their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Their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321</cp:revision>
  <dcterms:created xsi:type="dcterms:W3CDTF">2021-01-18T09:44:21Z</dcterms:created>
  <dcterms:modified xsi:type="dcterms:W3CDTF">2023-01-25T12:04:43Z</dcterms:modified>
</cp:coreProperties>
</file>