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9" r:id="rId2"/>
    <p:sldId id="266" r:id="rId3"/>
    <p:sldId id="280" r:id="rId4"/>
    <p:sldId id="284" r:id="rId5"/>
    <p:sldId id="285" r:id="rId6"/>
    <p:sldId id="28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891"/>
    <a:srgbClr val="F2C704"/>
    <a:srgbClr val="F7C39F"/>
    <a:srgbClr val="ED7D31"/>
    <a:srgbClr val="8EC0D6"/>
    <a:srgbClr val="262262"/>
    <a:srgbClr val="47BEB3"/>
    <a:srgbClr val="C2D2EC"/>
    <a:srgbClr val="B6DAF2"/>
    <a:srgbClr val="38BE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605A7F-0F53-4942-B428-6D8686F9C50B}" v="3" dt="2021-02-22T15:59:20.3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99" autoAdjust="0"/>
  </p:normalViewPr>
  <p:slideViewPr>
    <p:cSldViewPr snapToGrid="0">
      <p:cViewPr varScale="1">
        <p:scale>
          <a:sx n="71" d="100"/>
          <a:sy n="71" d="100"/>
        </p:scale>
        <p:origin x="17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de Hadfield" userId="dd15f2cf38c45536" providerId="LiveId" clId="{2B605A7F-0F53-4942-B428-6D8686F9C50B}"/>
    <pc:docChg chg="custSel addSld delSld modSld">
      <pc:chgData name="Jude Hadfield" userId="dd15f2cf38c45536" providerId="LiveId" clId="{2B605A7F-0F53-4942-B428-6D8686F9C50B}" dt="2021-02-22T16:09:32.313" v="687" actId="404"/>
      <pc:docMkLst>
        <pc:docMk/>
      </pc:docMkLst>
      <pc:sldChg chg="addSp delSp modSp mod delAnim">
        <pc:chgData name="Jude Hadfield" userId="dd15f2cf38c45536" providerId="LiveId" clId="{2B605A7F-0F53-4942-B428-6D8686F9C50B}" dt="2021-02-22T12:32:19.899" v="621" actId="20577"/>
        <pc:sldMkLst>
          <pc:docMk/>
          <pc:sldMk cId="3788534466" sldId="266"/>
        </pc:sldMkLst>
        <pc:spChg chg="del">
          <ac:chgData name="Jude Hadfield" userId="dd15f2cf38c45536" providerId="LiveId" clId="{2B605A7F-0F53-4942-B428-6D8686F9C50B}" dt="2021-02-19T19:41:54.956" v="7" actId="478"/>
          <ac:spMkLst>
            <pc:docMk/>
            <pc:sldMk cId="3788534466" sldId="266"/>
            <ac:spMk id="4" creationId="{E9D2CB6B-4A36-4AA0-8F00-080B4E9CC090}"/>
          </ac:spMkLst>
        </pc:spChg>
        <pc:spChg chg="del">
          <ac:chgData name="Jude Hadfield" userId="dd15f2cf38c45536" providerId="LiveId" clId="{2B605A7F-0F53-4942-B428-6D8686F9C50B}" dt="2021-02-19T19:41:50.548" v="5" actId="478"/>
          <ac:spMkLst>
            <pc:docMk/>
            <pc:sldMk cId="3788534466" sldId="266"/>
            <ac:spMk id="5" creationId="{88BC2CC9-5AB2-4D9F-8A9C-CD5A4D94852C}"/>
          </ac:spMkLst>
        </pc:spChg>
        <pc:spChg chg="del">
          <ac:chgData name="Jude Hadfield" userId="dd15f2cf38c45536" providerId="LiveId" clId="{2B605A7F-0F53-4942-B428-6D8686F9C50B}" dt="2021-02-19T19:41:48.712" v="4" actId="478"/>
          <ac:spMkLst>
            <pc:docMk/>
            <pc:sldMk cId="3788534466" sldId="266"/>
            <ac:spMk id="7" creationId="{8EEC4A44-AF48-4A5A-8354-BE201D4B9912}"/>
          </ac:spMkLst>
        </pc:spChg>
        <pc:spChg chg="del mod">
          <ac:chgData name="Jude Hadfield" userId="dd15f2cf38c45536" providerId="LiveId" clId="{2B605A7F-0F53-4942-B428-6D8686F9C50B}" dt="2021-02-19T19:41:45.082" v="2" actId="478"/>
          <ac:spMkLst>
            <pc:docMk/>
            <pc:sldMk cId="3788534466" sldId="266"/>
            <ac:spMk id="10" creationId="{54BBB897-6600-408F-9155-9E3B94A6DBF8}"/>
          </ac:spMkLst>
        </pc:spChg>
        <pc:spChg chg="del">
          <ac:chgData name="Jude Hadfield" userId="dd15f2cf38c45536" providerId="LiveId" clId="{2B605A7F-0F53-4942-B428-6D8686F9C50B}" dt="2021-02-19T19:41:41.890" v="0" actId="478"/>
          <ac:spMkLst>
            <pc:docMk/>
            <pc:sldMk cId="3788534466" sldId="266"/>
            <ac:spMk id="11" creationId="{C7C5AA0A-FB78-487A-AF15-FAE6B7730817}"/>
          </ac:spMkLst>
        </pc:spChg>
        <pc:spChg chg="del">
          <ac:chgData name="Jude Hadfield" userId="dd15f2cf38c45536" providerId="LiveId" clId="{2B605A7F-0F53-4942-B428-6D8686F9C50B}" dt="2021-02-19T19:41:52.520" v="6" actId="478"/>
          <ac:spMkLst>
            <pc:docMk/>
            <pc:sldMk cId="3788534466" sldId="266"/>
            <ac:spMk id="13" creationId="{3B3C5F14-341E-443F-AE3E-53FEB9CEC495}"/>
          </ac:spMkLst>
        </pc:spChg>
        <pc:spChg chg="add mod">
          <ac:chgData name="Jude Hadfield" userId="dd15f2cf38c45536" providerId="LiveId" clId="{2B605A7F-0F53-4942-B428-6D8686F9C50B}" dt="2021-02-19T19:44:19.548" v="82" actId="20577"/>
          <ac:spMkLst>
            <pc:docMk/>
            <pc:sldMk cId="3788534466" sldId="266"/>
            <ac:spMk id="19" creationId="{71EA2E64-CEB3-4EE6-BEAE-CAB59EC20F63}"/>
          </ac:spMkLst>
        </pc:spChg>
        <pc:spChg chg="add mod">
          <ac:chgData name="Jude Hadfield" userId="dd15f2cf38c45536" providerId="LiveId" clId="{2B605A7F-0F53-4942-B428-6D8686F9C50B}" dt="2021-02-19T19:44:03.422" v="79" actId="20577"/>
          <ac:spMkLst>
            <pc:docMk/>
            <pc:sldMk cId="3788534466" sldId="266"/>
            <ac:spMk id="20" creationId="{176B2FA9-6D5D-4AC6-9502-55894B140C05}"/>
          </ac:spMkLst>
        </pc:spChg>
        <pc:spChg chg="add mod">
          <ac:chgData name="Jude Hadfield" userId="dd15f2cf38c45536" providerId="LiveId" clId="{2B605A7F-0F53-4942-B428-6D8686F9C50B}" dt="2021-02-19T19:44:50.217" v="88" actId="20577"/>
          <ac:spMkLst>
            <pc:docMk/>
            <pc:sldMk cId="3788534466" sldId="266"/>
            <ac:spMk id="21" creationId="{78EAB697-9DD1-4BFD-8303-83D0F7DF4236}"/>
          </ac:spMkLst>
        </pc:spChg>
        <pc:graphicFrameChg chg="add mod modGraphic">
          <ac:chgData name="Jude Hadfield" userId="dd15f2cf38c45536" providerId="LiveId" clId="{2B605A7F-0F53-4942-B428-6D8686F9C50B}" dt="2021-02-22T12:32:19.899" v="621" actId="20577"/>
          <ac:graphicFrameMkLst>
            <pc:docMk/>
            <pc:sldMk cId="3788534466" sldId="266"/>
            <ac:graphicFrameMk id="14" creationId="{23F8E61B-31A6-4740-A478-0ABEAA176CF6}"/>
          </ac:graphicFrameMkLst>
        </pc:graphicFrameChg>
        <pc:picChg chg="del">
          <ac:chgData name="Jude Hadfield" userId="dd15f2cf38c45536" providerId="LiveId" clId="{2B605A7F-0F53-4942-B428-6D8686F9C50B}" dt="2021-02-19T19:41:47.048" v="3" actId="478"/>
          <ac:picMkLst>
            <pc:docMk/>
            <pc:sldMk cId="3788534466" sldId="266"/>
            <ac:picMk id="12" creationId="{40839BCB-5EFC-44A0-B772-7DB1220FD84E}"/>
          </ac:picMkLst>
        </pc:picChg>
        <pc:picChg chg="add mod">
          <ac:chgData name="Jude Hadfield" userId="dd15f2cf38c45536" providerId="LiveId" clId="{2B605A7F-0F53-4942-B428-6D8686F9C50B}" dt="2021-02-19T19:42:45.205" v="19"/>
          <ac:picMkLst>
            <pc:docMk/>
            <pc:sldMk cId="3788534466" sldId="266"/>
            <ac:picMk id="15" creationId="{7854E115-9F07-424D-9C1E-BF2BEA6E956B}"/>
          </ac:picMkLst>
        </pc:picChg>
        <pc:picChg chg="add mod">
          <ac:chgData name="Jude Hadfield" userId="dd15f2cf38c45536" providerId="LiveId" clId="{2B605A7F-0F53-4942-B428-6D8686F9C50B}" dt="2021-02-19T19:42:45.205" v="19"/>
          <ac:picMkLst>
            <pc:docMk/>
            <pc:sldMk cId="3788534466" sldId="266"/>
            <ac:picMk id="16" creationId="{2282E943-E8D5-4A12-9640-96FE34B551B8}"/>
          </ac:picMkLst>
        </pc:picChg>
        <pc:picChg chg="add mod">
          <ac:chgData name="Jude Hadfield" userId="dd15f2cf38c45536" providerId="LiveId" clId="{2B605A7F-0F53-4942-B428-6D8686F9C50B}" dt="2021-02-19T19:42:45.205" v="19"/>
          <ac:picMkLst>
            <pc:docMk/>
            <pc:sldMk cId="3788534466" sldId="266"/>
            <ac:picMk id="17" creationId="{F3E3791C-DC55-41A6-9A3B-1BBEDEF5107F}"/>
          </ac:picMkLst>
        </pc:picChg>
        <pc:picChg chg="add mod">
          <ac:chgData name="Jude Hadfield" userId="dd15f2cf38c45536" providerId="LiveId" clId="{2B605A7F-0F53-4942-B428-6D8686F9C50B}" dt="2021-02-19T19:42:45.205" v="19"/>
          <ac:picMkLst>
            <pc:docMk/>
            <pc:sldMk cId="3788534466" sldId="266"/>
            <ac:picMk id="18" creationId="{DC914EB8-27CF-4906-B72F-FCB6303B6310}"/>
          </ac:picMkLst>
        </pc:picChg>
      </pc:sldChg>
      <pc:sldChg chg="del">
        <pc:chgData name="Jude Hadfield" userId="dd15f2cf38c45536" providerId="LiveId" clId="{2B605A7F-0F53-4942-B428-6D8686F9C50B}" dt="2021-02-19T19:41:57.977" v="8" actId="47"/>
        <pc:sldMkLst>
          <pc:docMk/>
          <pc:sldMk cId="189006413" sldId="267"/>
        </pc:sldMkLst>
      </pc:sldChg>
      <pc:sldChg chg="del">
        <pc:chgData name="Jude Hadfield" userId="dd15f2cf38c45536" providerId="LiveId" clId="{2B605A7F-0F53-4942-B428-6D8686F9C50B}" dt="2021-02-19T19:41:58.813" v="9" actId="47"/>
        <pc:sldMkLst>
          <pc:docMk/>
          <pc:sldMk cId="1746962446" sldId="268"/>
        </pc:sldMkLst>
      </pc:sldChg>
      <pc:sldChg chg="del">
        <pc:chgData name="Jude Hadfield" userId="dd15f2cf38c45536" providerId="LiveId" clId="{2B605A7F-0F53-4942-B428-6D8686F9C50B}" dt="2021-02-19T19:42:00.425" v="10" actId="47"/>
        <pc:sldMkLst>
          <pc:docMk/>
          <pc:sldMk cId="4261248502" sldId="269"/>
        </pc:sldMkLst>
      </pc:sldChg>
      <pc:sldChg chg="del">
        <pc:chgData name="Jude Hadfield" userId="dd15f2cf38c45536" providerId="LiveId" clId="{2B605A7F-0F53-4942-B428-6D8686F9C50B}" dt="2021-02-19T19:42:06.025" v="15" actId="47"/>
        <pc:sldMkLst>
          <pc:docMk/>
          <pc:sldMk cId="1025991635" sldId="270"/>
        </pc:sldMkLst>
      </pc:sldChg>
      <pc:sldChg chg="del">
        <pc:chgData name="Jude Hadfield" userId="dd15f2cf38c45536" providerId="LiveId" clId="{2B605A7F-0F53-4942-B428-6D8686F9C50B}" dt="2021-02-19T19:46:03.422" v="89" actId="47"/>
        <pc:sldMkLst>
          <pc:docMk/>
          <pc:sldMk cId="2067021699" sldId="272"/>
        </pc:sldMkLst>
      </pc:sldChg>
      <pc:sldChg chg="del">
        <pc:chgData name="Jude Hadfield" userId="dd15f2cf38c45536" providerId="LiveId" clId="{2B605A7F-0F53-4942-B428-6D8686F9C50B}" dt="2021-02-19T19:42:04.157" v="14" actId="47"/>
        <pc:sldMkLst>
          <pc:docMk/>
          <pc:sldMk cId="3940585234" sldId="273"/>
        </pc:sldMkLst>
      </pc:sldChg>
      <pc:sldChg chg="del">
        <pc:chgData name="Jude Hadfield" userId="dd15f2cf38c45536" providerId="LiveId" clId="{2B605A7F-0F53-4942-B428-6D8686F9C50B}" dt="2021-02-19T19:42:16.621" v="18" actId="47"/>
        <pc:sldMkLst>
          <pc:docMk/>
          <pc:sldMk cId="1730360305" sldId="274"/>
        </pc:sldMkLst>
      </pc:sldChg>
      <pc:sldChg chg="del">
        <pc:chgData name="Jude Hadfield" userId="dd15f2cf38c45536" providerId="LiveId" clId="{2B605A7F-0F53-4942-B428-6D8686F9C50B}" dt="2021-02-19T19:42:01.279" v="11" actId="47"/>
        <pc:sldMkLst>
          <pc:docMk/>
          <pc:sldMk cId="534245620" sldId="275"/>
        </pc:sldMkLst>
      </pc:sldChg>
      <pc:sldChg chg="delSp mod">
        <pc:chgData name="Jude Hadfield" userId="dd15f2cf38c45536" providerId="LiveId" clId="{2B605A7F-0F53-4942-B428-6D8686F9C50B}" dt="2021-02-19T19:42:10.275" v="16" actId="478"/>
        <pc:sldMkLst>
          <pc:docMk/>
          <pc:sldMk cId="4153950088" sldId="276"/>
        </pc:sldMkLst>
        <pc:spChg chg="del">
          <ac:chgData name="Jude Hadfield" userId="dd15f2cf38c45536" providerId="LiveId" clId="{2B605A7F-0F53-4942-B428-6D8686F9C50B}" dt="2021-02-19T19:42:10.275" v="16" actId="478"/>
          <ac:spMkLst>
            <pc:docMk/>
            <pc:sldMk cId="4153950088" sldId="276"/>
            <ac:spMk id="15" creationId="{69C1FB85-AD74-437F-8971-5D11A8F6BC10}"/>
          </ac:spMkLst>
        </pc:spChg>
      </pc:sldChg>
      <pc:sldChg chg="delSp mod">
        <pc:chgData name="Jude Hadfield" userId="dd15f2cf38c45536" providerId="LiveId" clId="{2B605A7F-0F53-4942-B428-6D8686F9C50B}" dt="2021-02-19T19:42:14.647" v="17" actId="478"/>
        <pc:sldMkLst>
          <pc:docMk/>
          <pc:sldMk cId="1399467449" sldId="277"/>
        </pc:sldMkLst>
        <pc:spChg chg="del">
          <ac:chgData name="Jude Hadfield" userId="dd15f2cf38c45536" providerId="LiveId" clId="{2B605A7F-0F53-4942-B428-6D8686F9C50B}" dt="2021-02-19T19:42:14.647" v="17" actId="478"/>
          <ac:spMkLst>
            <pc:docMk/>
            <pc:sldMk cId="1399467449" sldId="277"/>
            <ac:spMk id="15" creationId="{69C1FB85-AD74-437F-8971-5D11A8F6BC10}"/>
          </ac:spMkLst>
        </pc:spChg>
      </pc:sldChg>
      <pc:sldChg chg="addSp delSp modSp add mod">
        <pc:chgData name="Jude Hadfield" userId="dd15f2cf38c45536" providerId="LiveId" clId="{2B605A7F-0F53-4942-B428-6D8686F9C50B}" dt="2021-02-22T16:09:32.313" v="687" actId="404"/>
        <pc:sldMkLst>
          <pc:docMk/>
          <pc:sldMk cId="43408348" sldId="278"/>
        </pc:sldMkLst>
        <pc:spChg chg="add mod">
          <ac:chgData name="Jude Hadfield" userId="dd15f2cf38c45536" providerId="LiveId" clId="{2B605A7F-0F53-4942-B428-6D8686F9C50B}" dt="2021-02-22T16:09:22.203" v="685" actId="403"/>
          <ac:spMkLst>
            <pc:docMk/>
            <pc:sldMk cId="43408348" sldId="278"/>
            <ac:spMk id="11" creationId="{F7225502-DD61-4326-A1E3-091E540607FE}"/>
          </ac:spMkLst>
        </pc:spChg>
        <pc:spChg chg="add mod">
          <ac:chgData name="Jude Hadfield" userId="dd15f2cf38c45536" providerId="LiveId" clId="{2B605A7F-0F53-4942-B428-6D8686F9C50B}" dt="2021-02-22T16:09:32.313" v="687" actId="404"/>
          <ac:spMkLst>
            <pc:docMk/>
            <pc:sldMk cId="43408348" sldId="278"/>
            <ac:spMk id="13" creationId="{58D071DF-2838-4EFC-A90E-C986B20F218F}"/>
          </ac:spMkLst>
        </pc:spChg>
        <pc:spChg chg="del">
          <ac:chgData name="Jude Hadfield" userId="dd15f2cf38c45536" providerId="LiveId" clId="{2B605A7F-0F53-4942-B428-6D8686F9C50B}" dt="2021-02-22T15:58:46.676" v="626" actId="478"/>
          <ac:spMkLst>
            <pc:docMk/>
            <pc:sldMk cId="43408348" sldId="278"/>
            <ac:spMk id="19" creationId="{71EA2E64-CEB3-4EE6-BEAE-CAB59EC20F63}"/>
          </ac:spMkLst>
        </pc:spChg>
        <pc:spChg chg="del">
          <ac:chgData name="Jude Hadfield" userId="dd15f2cf38c45536" providerId="LiveId" clId="{2B605A7F-0F53-4942-B428-6D8686F9C50B}" dt="2021-02-22T15:58:44.017" v="625" actId="478"/>
          <ac:spMkLst>
            <pc:docMk/>
            <pc:sldMk cId="43408348" sldId="278"/>
            <ac:spMk id="20" creationId="{176B2FA9-6D5D-4AC6-9502-55894B140C05}"/>
          </ac:spMkLst>
        </pc:spChg>
        <pc:spChg chg="del">
          <ac:chgData name="Jude Hadfield" userId="dd15f2cf38c45536" providerId="LiveId" clId="{2B605A7F-0F53-4942-B428-6D8686F9C50B}" dt="2021-02-22T15:58:56.881" v="631" actId="478"/>
          <ac:spMkLst>
            <pc:docMk/>
            <pc:sldMk cId="43408348" sldId="278"/>
            <ac:spMk id="21" creationId="{78EAB697-9DD1-4BFD-8303-83D0F7DF4236}"/>
          </ac:spMkLst>
        </pc:spChg>
        <pc:graphicFrameChg chg="add mod modGraphic">
          <ac:chgData name="Jude Hadfield" userId="dd15f2cf38c45536" providerId="LiveId" clId="{2B605A7F-0F53-4942-B428-6D8686F9C50B}" dt="2021-02-22T16:09:17.243" v="682" actId="1076"/>
          <ac:graphicFrameMkLst>
            <pc:docMk/>
            <pc:sldMk cId="43408348" sldId="278"/>
            <ac:graphicFrameMk id="12" creationId="{1C5C7E0A-BBF5-43BC-AF97-70B1697FB41A}"/>
          </ac:graphicFrameMkLst>
        </pc:graphicFrameChg>
        <pc:graphicFrameChg chg="del modGraphic">
          <ac:chgData name="Jude Hadfield" userId="dd15f2cf38c45536" providerId="LiveId" clId="{2B605A7F-0F53-4942-B428-6D8686F9C50B}" dt="2021-02-22T15:58:41.689" v="624" actId="478"/>
          <ac:graphicFrameMkLst>
            <pc:docMk/>
            <pc:sldMk cId="43408348" sldId="278"/>
            <ac:graphicFrameMk id="14" creationId="{23F8E61B-31A6-4740-A478-0ABEAA176CF6}"/>
          </ac:graphicFrameMkLst>
        </pc:graphicFrameChg>
        <pc:picChg chg="del">
          <ac:chgData name="Jude Hadfield" userId="dd15f2cf38c45536" providerId="LiveId" clId="{2B605A7F-0F53-4942-B428-6D8686F9C50B}" dt="2021-02-22T15:58:53.598" v="630" actId="478"/>
          <ac:picMkLst>
            <pc:docMk/>
            <pc:sldMk cId="43408348" sldId="278"/>
            <ac:picMk id="15" creationId="{7854E115-9F07-424D-9C1E-BF2BEA6E956B}"/>
          </ac:picMkLst>
        </pc:picChg>
        <pc:picChg chg="del">
          <ac:chgData name="Jude Hadfield" userId="dd15f2cf38c45536" providerId="LiveId" clId="{2B605A7F-0F53-4942-B428-6D8686F9C50B}" dt="2021-02-22T15:58:51.904" v="629" actId="478"/>
          <ac:picMkLst>
            <pc:docMk/>
            <pc:sldMk cId="43408348" sldId="278"/>
            <ac:picMk id="16" creationId="{2282E943-E8D5-4A12-9640-96FE34B551B8}"/>
          </ac:picMkLst>
        </pc:picChg>
        <pc:picChg chg="del">
          <ac:chgData name="Jude Hadfield" userId="dd15f2cf38c45536" providerId="LiveId" clId="{2B605A7F-0F53-4942-B428-6D8686F9C50B}" dt="2021-02-22T15:58:48.408" v="627" actId="478"/>
          <ac:picMkLst>
            <pc:docMk/>
            <pc:sldMk cId="43408348" sldId="278"/>
            <ac:picMk id="17" creationId="{F3E3791C-DC55-41A6-9A3B-1BBEDEF5107F}"/>
          </ac:picMkLst>
        </pc:picChg>
        <pc:picChg chg="del">
          <ac:chgData name="Jude Hadfield" userId="dd15f2cf38c45536" providerId="LiveId" clId="{2B605A7F-0F53-4942-B428-6D8686F9C50B}" dt="2021-02-22T15:58:50.146" v="628" actId="478"/>
          <ac:picMkLst>
            <pc:docMk/>
            <pc:sldMk cId="43408348" sldId="278"/>
            <ac:picMk id="18" creationId="{DC914EB8-27CF-4906-B72F-FCB6303B6310}"/>
          </ac:picMkLst>
        </pc:picChg>
      </pc:sldChg>
      <pc:sldChg chg="del">
        <pc:chgData name="Jude Hadfield" userId="dd15f2cf38c45536" providerId="LiveId" clId="{2B605A7F-0F53-4942-B428-6D8686F9C50B}" dt="2021-02-19T19:42:02.263" v="12" actId="47"/>
        <pc:sldMkLst>
          <pc:docMk/>
          <pc:sldMk cId="1667246090" sldId="278"/>
        </pc:sldMkLst>
      </pc:sldChg>
      <pc:sldChg chg="del">
        <pc:chgData name="Jude Hadfield" userId="dd15f2cf38c45536" providerId="LiveId" clId="{2B605A7F-0F53-4942-B428-6D8686F9C50B}" dt="2021-02-19T19:42:03.158" v="13" actId="47"/>
        <pc:sldMkLst>
          <pc:docMk/>
          <pc:sldMk cId="4168078234" sldId="2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37E32-F93B-4BB2-8776-7FC0F5CFD7A1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81B7C-BC5E-4E16-B045-EB0A45CAA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43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D81B7C-BC5E-4E16-B045-EB0A45CAAF6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20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c1e24034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gc1e240347f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References: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en-GB" b="0" dirty="0"/>
              <a:t>https://www.ox.ac.uk/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en-GB" dirty="0"/>
              <a:t>https://www.apprenticeships.ox.ac.uk/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https://www.diamond.ac.uk/Careers/Apprenticeships.html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https://www.diamond.ac.uk/Home/About.html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https://www.gov.uk/government/organisations/uk-atomic-energy-authority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https://ccfe.ukaea.uk/careers/early-careers/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https://www.unipart.com/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https://www.morgansindallconstruction.com/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https://www.morgansindallconstruction.com/careers/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</p:txBody>
      </p:sp>
      <p:sp>
        <p:nvSpPr>
          <p:cNvPr id="52" name="Google Shape;52;gc1e240347f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c1e24034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gc1e240347f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References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https://www.harwellcampus.com/media-centre/harwell-campus-information-pack/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https://www.oxfordhealth.nhs.uk/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https://rebellion.com/about-us/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https://www.oxbotica.com/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https://www.williamsf1.com/</a:t>
            </a:r>
            <a:endParaRPr lang="en-GB" b="0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</p:txBody>
      </p:sp>
      <p:sp>
        <p:nvSpPr>
          <p:cNvPr id="52" name="Google Shape;52;gc1e240347f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1e240347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gc1e240347f_0_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References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https://www.greencoreconstruction.co.uk/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https://www.blenheimpalace.com/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https://global.oup.com/?cc=gb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https://tvpcareers.co.uk/ 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https://www.mini.co.uk/en_GB/home/why-mini/mini-uk-production.html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</p:txBody>
      </p:sp>
      <p:sp>
        <p:nvSpPr>
          <p:cNvPr id="72" name="Google Shape;72;gc1e240347f_0_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685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E37B4-C914-4A0A-8672-17E7229AD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4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8BEAB">
                <a:alpha val="50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Oxlep</a:t>
            </a:r>
            <a:r>
              <a:rPr lang="en-US" dirty="0"/>
              <a:t> career opportunities</a:t>
            </a:r>
          </a:p>
        </p:txBody>
      </p:sp>
    </p:spTree>
    <p:extLst>
      <p:ext uri="{BB962C8B-B14F-4D97-AF65-F5344CB8AC3E}">
        <p14:creationId xmlns:p14="http://schemas.microsoft.com/office/powerpoint/2010/main" val="119944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hyperlink" Target="https://www.williamsf1.com/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s://www.oxfordhealth.nhs.uk/" TargetMode="External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hyperlink" Target="https://www.oxbotica.com/" TargetMode="External"/><Relationship Id="rId5" Type="http://schemas.openxmlformats.org/officeDocument/2006/relationships/hyperlink" Target="https://www.harwellcampus.com/media-centre/harwell-campus-information-pack/" TargetMode="External"/><Relationship Id="rId10" Type="http://schemas.openxmlformats.org/officeDocument/2006/relationships/image" Target="../media/image14.png"/><Relationship Id="rId4" Type="http://schemas.openxmlformats.org/officeDocument/2006/relationships/image" Target="../media/image4.png"/><Relationship Id="rId9" Type="http://schemas.openxmlformats.org/officeDocument/2006/relationships/hyperlink" Target="https://rebellion.com/about-us/" TargetMode="External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hyperlink" Target="https://www.greencoreconstruction.co.uk/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s://global.oup.com/?cc=gb" TargetMode="External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hyperlink" Target="https://www.mini.co.uk/en_GB/home/why-mini/mini-uk-production.html" TargetMode="External"/><Relationship Id="rId5" Type="http://schemas.openxmlformats.org/officeDocument/2006/relationships/hyperlink" Target="https://www.blenheimpalace.com/" TargetMode="External"/><Relationship Id="rId10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hyperlink" Target="https://tvpcareers.co.uk/" TargetMode="External"/><Relationship Id="rId1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B4DB1CB0-0F1A-473E-9669-A5F6938A8A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24766" y="10631"/>
            <a:ext cx="3932421" cy="1849190"/>
          </a:xfrm>
          <a:prstGeom prst="rect">
            <a:avLst/>
          </a:prstGeom>
        </p:spPr>
      </p:pic>
      <p:pic>
        <p:nvPicPr>
          <p:cNvPr id="6" name="Picture 5" descr="Qr code&#10;&#10;Description automatically generated with low confidence">
            <a:extLst>
              <a:ext uri="{FF2B5EF4-FFF2-40B4-BE49-F238E27FC236}">
                <a16:creationId xmlns:a16="http://schemas.microsoft.com/office/drawing/2014/main" id="{CB0B28D2-30EA-4F95-84C6-B03B2BD974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825" y="5490668"/>
            <a:ext cx="2534085" cy="102781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FF0498C-A2C7-42C0-964A-072CACB04BDD}"/>
              </a:ext>
            </a:extLst>
          </p:cNvPr>
          <p:cNvSpPr txBox="1"/>
          <p:nvPr/>
        </p:nvSpPr>
        <p:spPr>
          <a:xfrm>
            <a:off x="0" y="6640248"/>
            <a:ext cx="26985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©VotesforSchools The WOW Show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D97F5ED7-EBB9-43FA-8D9C-DE18014EF1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088" y="5123124"/>
            <a:ext cx="1516318" cy="1516318"/>
          </a:xfrm>
          <a:prstGeom prst="ellipse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A5F3DF34-A785-4F5D-927E-078F0DBF350C}"/>
              </a:ext>
            </a:extLst>
          </p:cNvPr>
          <p:cNvSpPr txBox="1">
            <a:spLocks/>
          </p:cNvSpPr>
          <p:nvPr/>
        </p:nvSpPr>
        <p:spPr>
          <a:xfrm>
            <a:off x="594852" y="2367511"/>
            <a:ext cx="7954296" cy="1063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GB" dirty="0">
                <a:solidFill>
                  <a:schemeClr val="tx1"/>
                </a:solidFill>
              </a:rPr>
              <a:t>KS5 LMI Lesson Plan: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Your Fabulous Future in Oxfordshire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7F2EDCF-6093-4B18-9885-D9670F5604C8}"/>
              </a:ext>
            </a:extLst>
          </p:cNvPr>
          <p:cNvSpPr txBox="1">
            <a:spLocks/>
          </p:cNvSpPr>
          <p:nvPr/>
        </p:nvSpPr>
        <p:spPr>
          <a:xfrm>
            <a:off x="594852" y="3442369"/>
            <a:ext cx="7954296" cy="529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GB" sz="2000" i="1" dirty="0">
                <a:solidFill>
                  <a:schemeClr val="tx1"/>
                </a:solidFill>
              </a:rPr>
              <a:t>In association with VotesforSchools and The WOW Show  </a:t>
            </a:r>
            <a:endParaRPr lang="en-GB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30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212A622-598F-45CE-AE34-9621CE97E9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5819" y="-138689"/>
            <a:ext cx="2556336" cy="1202097"/>
          </a:xfrm>
          <a:prstGeom prst="rect">
            <a:avLst/>
          </a:prstGeom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23F8E61B-31A6-4740-A478-0ABEAA176C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936421"/>
              </p:ext>
            </p:extLst>
          </p:nvPr>
        </p:nvGraphicFramePr>
        <p:xfrm>
          <a:off x="117088" y="1029738"/>
          <a:ext cx="8909824" cy="446240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94738">
                  <a:extLst>
                    <a:ext uri="{9D8B030D-6E8A-4147-A177-3AD203B41FA5}">
                      <a16:colId xmlns:a16="http://schemas.microsoft.com/office/drawing/2014/main" val="2289360755"/>
                    </a:ext>
                  </a:extLst>
                </a:gridCol>
                <a:gridCol w="1783162">
                  <a:extLst>
                    <a:ext uri="{9D8B030D-6E8A-4147-A177-3AD203B41FA5}">
                      <a16:colId xmlns:a16="http://schemas.microsoft.com/office/drawing/2014/main" val="2048248334"/>
                    </a:ext>
                  </a:extLst>
                </a:gridCol>
                <a:gridCol w="951854">
                  <a:extLst>
                    <a:ext uri="{9D8B030D-6E8A-4147-A177-3AD203B41FA5}">
                      <a16:colId xmlns:a16="http://schemas.microsoft.com/office/drawing/2014/main" val="1195679583"/>
                    </a:ext>
                  </a:extLst>
                </a:gridCol>
                <a:gridCol w="5380070">
                  <a:extLst>
                    <a:ext uri="{9D8B030D-6E8A-4147-A177-3AD203B41FA5}">
                      <a16:colId xmlns:a16="http://schemas.microsoft.com/office/drawing/2014/main" val="25703746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5" marR="32155" marT="0" marB="0"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5" marR="32155" marT="50292" marB="50292"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5" marR="32155" marT="50292" marB="50292" anchor="ctr"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972749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1-2 mins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Learning objectives &amp; keywords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Whole class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Students look at the learning objectives and keywords for the lesson. </a:t>
                      </a:r>
                      <a:endParaRPr dirty="0"/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060824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mins</a:t>
                      </a:r>
                    </a:p>
                  </a:txBody>
                  <a:tcPr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What is Labour Market Information?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</a:t>
                      </a:r>
                    </a:p>
                  </a:txBody>
                  <a:tcPr marL="32155" marR="32155" marT="50292" marB="50292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discuss what LMI is, whether they have used it to look for job opportunities and where to find it.  </a:t>
                      </a:r>
                    </a:p>
                  </a:txBody>
                  <a:tcPr marL="32155" marR="32155" marT="50292" marB="50292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582433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mins</a:t>
                      </a:r>
                    </a:p>
                  </a:txBody>
                  <a:tcPr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What is the LMI in Oxfordshire?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</a:t>
                      </a:r>
                    </a:p>
                  </a:txBody>
                  <a:tcPr marL="32155" marR="32155" marT="50292" marB="50292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talk to each other about the opportunities they know of in Oxfordshire. They then find out more about the many sectors available.  </a:t>
                      </a:r>
                    </a:p>
                  </a:txBody>
                  <a:tcPr marL="32155" marR="32155" marT="50292" marB="50292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4116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3-6 mins</a:t>
                      </a:r>
                    </a:p>
                  </a:txBody>
                  <a:tcPr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A Fabulous Future in Oxfordshire?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class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Students learn more about the NHS careers in Oxfordshire.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Jost Medium" pitchFamily="2" charset="0"/>
                          <a:cs typeface="Arial" panose="020B0604020202020204" pitchFamily="34" charset="0"/>
                        </a:rPr>
                        <a:t>They watch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Jost Medium" pitchFamily="2" charset="0"/>
                          <a:cs typeface="Arial" panose="020B0604020202020204" pitchFamily="34" charset="0"/>
                        </a:rPr>
                        <a:t>The  WOW Show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Jost Medium" pitchFamily="2" charset="0"/>
                          <a:cs typeface="Arial" panose="020B0604020202020204" pitchFamily="34" charset="0"/>
                        </a:rPr>
                        <a:t>film which showcases the LMI in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Jost Medium" pitchFamily="2" charset="0"/>
                          <a:cs typeface="Arial" panose="020B0604020202020204" pitchFamily="34" charset="0"/>
                        </a:rPr>
                        <a:t>Oxfordshire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Jost Medium" pitchFamily="2" charset="0"/>
                          <a:cs typeface="Arial" panose="020B0604020202020204" pitchFamily="34" charset="0"/>
                        </a:rPr>
                        <a:t>.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21301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5-7 mins</a:t>
                      </a:r>
                    </a:p>
                  </a:txBody>
                  <a:tcPr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What skills do you need? 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come up with a list of “soft skills” that enhance employability. They then reflect on why these are necessary for a successful business. 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495871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 mins</a:t>
                      </a:r>
                    </a:p>
                  </a:txBody>
                  <a:tcPr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Progression pathways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 group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work in groups to discuss their future plans and whether they know how and where to access help and support.  Oxme has more information.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7676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6-8 mins</a:t>
                      </a:r>
                    </a:p>
                  </a:txBody>
                  <a:tcPr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Planning your future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 group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discuss the benefits of both apprenticeships and volunteering and then consider how both could influence their future decisions. 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04862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8-10 mins</a:t>
                      </a:r>
                    </a:p>
                  </a:txBody>
                  <a:tcPr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Getting prepared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Pair/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Individual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decide their Top 3 Tips for interviews before seeing some key pieces of advice. They then start planning their personal statements. 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432521"/>
                  </a:ext>
                </a:extLst>
              </a:tr>
              <a:tr h="43425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N/A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Get to know the employers!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class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Students have the opportunity to find out more about the employers in Oxfordshire and the jobs that are on offer. 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39180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E892A37-0EF1-4091-A6CC-9499577420B2}"/>
              </a:ext>
            </a:extLst>
          </p:cNvPr>
          <p:cNvSpPr txBox="1"/>
          <p:nvPr/>
        </p:nvSpPr>
        <p:spPr>
          <a:xfrm>
            <a:off x="0" y="6640248"/>
            <a:ext cx="26985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©VotesforSchools The WOW Show</a:t>
            </a:r>
          </a:p>
        </p:txBody>
      </p:sp>
      <p:sp>
        <p:nvSpPr>
          <p:cNvPr id="12" name="Google Shape;35;p2">
            <a:extLst>
              <a:ext uri="{FF2B5EF4-FFF2-40B4-BE49-F238E27FC236}">
                <a16:creationId xmlns:a16="http://schemas.microsoft.com/office/drawing/2014/main" id="{6892D5CD-0A6E-415F-8FA1-4BE45CB317D2}"/>
              </a:ext>
            </a:extLst>
          </p:cNvPr>
          <p:cNvSpPr txBox="1"/>
          <p:nvPr/>
        </p:nvSpPr>
        <p:spPr>
          <a:xfrm>
            <a:off x="231515" y="150045"/>
            <a:ext cx="6991218" cy="900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b="1" dirty="0">
                <a:latin typeface="Arial"/>
                <a:ea typeface="Arial"/>
                <a:cs typeface="Arial"/>
                <a:sym typeface="Arial"/>
              </a:rPr>
              <a:t>KS5 LMI Lesson Plan</a:t>
            </a:r>
            <a:endParaRPr sz="2600"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dirty="0">
                <a:latin typeface="Arial"/>
                <a:ea typeface="Arial"/>
                <a:cs typeface="Arial"/>
                <a:sym typeface="Arial"/>
              </a:rPr>
              <a:t>Lesson Duration: 20-40 minutes</a:t>
            </a:r>
            <a:endParaRPr sz="2600" dirty="0"/>
          </a:p>
        </p:txBody>
      </p:sp>
      <p:sp>
        <p:nvSpPr>
          <p:cNvPr id="13" name="Google Shape;36;p2">
            <a:extLst>
              <a:ext uri="{FF2B5EF4-FFF2-40B4-BE49-F238E27FC236}">
                <a16:creationId xmlns:a16="http://schemas.microsoft.com/office/drawing/2014/main" id="{3D44F6F7-A824-4FDA-B8CA-569C22D980ED}"/>
              </a:ext>
            </a:extLst>
          </p:cNvPr>
          <p:cNvSpPr txBox="1"/>
          <p:nvPr/>
        </p:nvSpPr>
        <p:spPr>
          <a:xfrm>
            <a:off x="247289" y="5473480"/>
            <a:ext cx="1334931" cy="1172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Keywords:</a:t>
            </a:r>
            <a:endParaRPr sz="1200" dirty="0">
              <a:latin typeface="Arial" panose="020B0604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  <a:p>
            <a:pPr marL="184150" marR="0" lvl="0" indent="-1714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200"/>
              <a:buBlip>
                <a:blip r:embed="rId3"/>
              </a:buBlip>
            </a:pPr>
            <a:r>
              <a:rPr lang="en-GB" sz="1200" dirty="0"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LMI</a:t>
            </a:r>
            <a:endParaRPr lang="en-GB" sz="1200" dirty="0">
              <a:latin typeface="Arial" panose="020B0604020202020204" pitchFamily="34" charset="0"/>
              <a:ea typeface="Century Gothic"/>
              <a:cs typeface="Arial" panose="020B0604020202020204" pitchFamily="34" charset="0"/>
            </a:endParaRPr>
          </a:p>
          <a:p>
            <a:pPr marL="184150" marR="0" lvl="0" indent="-1714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200"/>
              <a:buBlip>
                <a:blip r:embed="rId3"/>
              </a:buBlip>
            </a:pPr>
            <a:r>
              <a:rPr lang="en-GB" sz="1200" dirty="0"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Career planning</a:t>
            </a:r>
          </a:p>
          <a:p>
            <a:pPr marL="184150" marR="0" lvl="0" indent="-1714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200"/>
              <a:buBlip>
                <a:blip r:embed="rId3"/>
              </a:buBlip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sym typeface="Century Gothic"/>
              </a:rPr>
              <a:t>Progression pathways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4150" marR="0" lvl="0" indent="-952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dirty="0">
              <a:latin typeface="Arial" panose="020B0604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</p:txBody>
      </p:sp>
      <p:sp>
        <p:nvSpPr>
          <p:cNvPr id="22" name="Google Shape;37;p2">
            <a:extLst>
              <a:ext uri="{FF2B5EF4-FFF2-40B4-BE49-F238E27FC236}">
                <a16:creationId xmlns:a16="http://schemas.microsoft.com/office/drawing/2014/main" id="{E7BB290C-13B2-4928-AC35-5F1457E9BC7B}"/>
              </a:ext>
            </a:extLst>
          </p:cNvPr>
          <p:cNvSpPr txBox="1"/>
          <p:nvPr/>
        </p:nvSpPr>
        <p:spPr>
          <a:xfrm>
            <a:off x="1582220" y="5470859"/>
            <a:ext cx="7330265" cy="1305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Learning objectives:</a:t>
            </a:r>
            <a:endParaRPr sz="1200" dirty="0">
              <a:latin typeface="Arial" panose="020B0604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GB" sz="1200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draw conclusions from researching and evaluating relevant job and labour market information (LMI) to support your future plans.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GB" sz="1200" b="0" i="0" u="none" strike="noStrike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develop and apply enterprising qualities and skills in your approach to learning, work and career planning.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GB" sz="1200" b="0" i="0" u="none" strike="noStrike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research and evaluate progression pathways and return on investment for the higher and further education, training, apprenticeship, employment and volunteering options that are open to you.</a:t>
            </a:r>
          </a:p>
        </p:txBody>
      </p:sp>
    </p:spTree>
    <p:extLst>
      <p:ext uri="{BB962C8B-B14F-4D97-AF65-F5344CB8AC3E}">
        <p14:creationId xmlns:p14="http://schemas.microsoft.com/office/powerpoint/2010/main" val="3788534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212A622-598F-45CE-AE34-9621CE97E9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5819" y="-138689"/>
            <a:ext cx="2556336" cy="12020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1D8B0A-43BA-4C9B-AAA6-99CF521BEDDE}"/>
              </a:ext>
            </a:extLst>
          </p:cNvPr>
          <p:cNvSpPr txBox="1"/>
          <p:nvPr/>
        </p:nvSpPr>
        <p:spPr>
          <a:xfrm>
            <a:off x="0" y="6640248"/>
            <a:ext cx="26985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©VotesforSchools The WOW Show</a:t>
            </a:r>
          </a:p>
        </p:txBody>
      </p:sp>
      <p:graphicFrame>
        <p:nvGraphicFramePr>
          <p:cNvPr id="10" name="Google Shape;43;p3">
            <a:extLst>
              <a:ext uri="{FF2B5EF4-FFF2-40B4-BE49-F238E27FC236}">
                <a16:creationId xmlns:a16="http://schemas.microsoft.com/office/drawing/2014/main" id="{E2849EE6-9452-4C4F-9C3A-D5BCF277DD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1105311"/>
              </p:ext>
            </p:extLst>
          </p:nvPr>
        </p:nvGraphicFramePr>
        <p:xfrm>
          <a:off x="231515" y="3142162"/>
          <a:ext cx="8623727" cy="3164852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8623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0536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Assess how you are changing and be able to match your skills, interests and values to requirements and opportunities in learning and work.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1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 able to draw conclusions from researching and evaluating relevant Labour Market Information (LMI) to support your future plans.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DE8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536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 able to research and evaluate progression pathways and return on investment for the higher and further education, training, apprenticeship, employment and volunteering options open to you.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Google Shape;45;p3">
            <a:extLst>
              <a:ext uri="{FF2B5EF4-FFF2-40B4-BE49-F238E27FC236}">
                <a16:creationId xmlns:a16="http://schemas.microsoft.com/office/drawing/2014/main" id="{B5128A5E-60DF-410A-95D8-E3419AA934DC}"/>
              </a:ext>
            </a:extLst>
          </p:cNvPr>
          <p:cNvSpPr txBox="1"/>
          <p:nvPr/>
        </p:nvSpPr>
        <p:spPr>
          <a:xfrm>
            <a:off x="231515" y="1291778"/>
            <a:ext cx="8321471" cy="1609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1755" marR="71755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latin typeface="Arial"/>
                <a:ea typeface="Arial"/>
                <a:cs typeface="Arial"/>
                <a:sym typeface="Arial"/>
              </a:rPr>
              <a:t>CDI Framework KS5 (Post-16): </a:t>
            </a:r>
            <a:endParaRPr sz="1600" dirty="0"/>
          </a:p>
          <a:p>
            <a:pPr marL="357505" marR="71755" lvl="0" indent="-28575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Blip>
                <a:blip r:embed="rId4"/>
              </a:buBlip>
            </a:pPr>
            <a:r>
              <a:rPr lang="en-GB" sz="1600" dirty="0">
                <a:latin typeface="Arial"/>
                <a:ea typeface="Arial"/>
                <a:cs typeface="Arial"/>
                <a:sym typeface="Arial"/>
              </a:rPr>
              <a:t>Developing yourself through careers, employability and enterprise education</a:t>
            </a:r>
          </a:p>
          <a:p>
            <a:pPr marL="357505" marR="71755" lvl="0" indent="-28575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Blip>
                <a:blip r:embed="rId4"/>
              </a:buBlip>
            </a:pPr>
            <a:r>
              <a:rPr lang="en-GB" sz="1600" dirty="0">
                <a:latin typeface="Arial"/>
                <a:ea typeface="Arial"/>
                <a:cs typeface="Arial"/>
                <a:sym typeface="Arial"/>
              </a:rPr>
              <a:t>Learning about careers and the world of work</a:t>
            </a:r>
          </a:p>
          <a:p>
            <a:pPr marL="357505" marR="71755" lvl="0" indent="-28575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Blip>
                <a:blip r:embed="rId4"/>
              </a:buBlip>
            </a:pPr>
            <a:r>
              <a:rPr lang="en-GB" sz="1600" dirty="0">
                <a:latin typeface="Arial"/>
                <a:ea typeface="Arial"/>
                <a:cs typeface="Arial"/>
                <a:sym typeface="Arial"/>
              </a:rPr>
              <a:t>Developing your career management and employability skills</a:t>
            </a:r>
          </a:p>
        </p:txBody>
      </p:sp>
      <p:sp>
        <p:nvSpPr>
          <p:cNvPr id="15" name="Google Shape;35;p2">
            <a:extLst>
              <a:ext uri="{FF2B5EF4-FFF2-40B4-BE49-F238E27FC236}">
                <a16:creationId xmlns:a16="http://schemas.microsoft.com/office/drawing/2014/main" id="{C4CCDFA6-887F-403B-94DD-26BFE87DB99A}"/>
              </a:ext>
            </a:extLst>
          </p:cNvPr>
          <p:cNvSpPr txBox="1"/>
          <p:nvPr/>
        </p:nvSpPr>
        <p:spPr>
          <a:xfrm>
            <a:off x="231515" y="150045"/>
            <a:ext cx="6978582" cy="900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b="1">
                <a:latin typeface="Arial"/>
                <a:ea typeface="Arial"/>
                <a:cs typeface="Arial"/>
                <a:sym typeface="Arial"/>
              </a:rPr>
              <a:t>KS5 </a:t>
            </a:r>
            <a:r>
              <a:rPr lang="en-GB" sz="2600" b="1" dirty="0">
                <a:latin typeface="Arial"/>
                <a:ea typeface="Arial"/>
                <a:cs typeface="Arial"/>
                <a:sym typeface="Arial"/>
              </a:rPr>
              <a:t>LMI Lesson Plan</a:t>
            </a:r>
            <a:endParaRPr sz="2600"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dirty="0">
                <a:latin typeface="Arial"/>
                <a:ea typeface="Arial"/>
                <a:cs typeface="Arial"/>
                <a:sym typeface="Arial"/>
              </a:rPr>
              <a:t>Lesson Duration: 20-40 minutes</a:t>
            </a:r>
            <a:endParaRPr sz="2600" dirty="0"/>
          </a:p>
        </p:txBody>
      </p:sp>
    </p:spTree>
    <p:extLst>
      <p:ext uri="{BB962C8B-B14F-4D97-AF65-F5344CB8AC3E}">
        <p14:creationId xmlns:p14="http://schemas.microsoft.com/office/powerpoint/2010/main" val="1022647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gc1e240347f_0_0" descr="Informatio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57431" y="1154967"/>
            <a:ext cx="5510463" cy="5510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c1e240347f_0_0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5819" y="-138689"/>
            <a:ext cx="2556337" cy="1202097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gc1e240347f_0_0"/>
          <p:cNvSpPr txBox="1"/>
          <p:nvPr/>
        </p:nvSpPr>
        <p:spPr>
          <a:xfrm>
            <a:off x="2185639" y="1992344"/>
            <a:ext cx="669886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The University of Oxford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has a huge variety of roles, don’t just think teaching!  They also have a great apprenticeship scheme.  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Google Shape;59;gc1e240347f_0_0"/>
          <p:cNvSpPr txBox="1"/>
          <p:nvPr/>
        </p:nvSpPr>
        <p:spPr>
          <a:xfrm>
            <a:off x="330257" y="2758873"/>
            <a:ext cx="660120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Diamond Light Source</a:t>
            </a:r>
            <a:r>
              <a:rPr lang="en-GB" sz="1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one of the most advanced scientific facilities in the world, and its pioneering capabilities are helping to keep the UK at the forefront of scientific research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!</a:t>
            </a:r>
            <a:endParaRPr sz="14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1" name="Google Shape;61;gc1e240347f_0_0"/>
          <p:cNvSpPr txBox="1"/>
          <p:nvPr/>
        </p:nvSpPr>
        <p:spPr>
          <a:xfrm>
            <a:off x="2955015" y="3850683"/>
            <a:ext cx="590826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4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Culham</a:t>
            </a:r>
            <a:r>
              <a:rPr lang="en-GB" sz="1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Centre for Fusion Energy </a:t>
            </a:r>
            <a:r>
              <a:rPr lang="en-GB" sz="1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the UK’s national nuclear fusion laboratory. They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are researching </a:t>
            </a:r>
            <a:r>
              <a:rPr lang="en-GB" sz="1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generating low-carbon electricity.</a:t>
            </a:r>
            <a:r>
              <a:rPr lang="en-GB" sz="1400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 </a:t>
            </a:r>
            <a:endParaRPr sz="1400" dirty="0"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3" name="Google Shape;63;gc1e240347f_0_0"/>
          <p:cNvSpPr txBox="1"/>
          <p:nvPr/>
        </p:nvSpPr>
        <p:spPr>
          <a:xfrm>
            <a:off x="422184" y="4740888"/>
            <a:ext cx="64086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Unipart Group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brings together manufacturing, logistics and consultancy to create imaginative solutions for customers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gc1e240347f_0_0"/>
          <p:cNvSpPr txBox="1"/>
          <p:nvPr/>
        </p:nvSpPr>
        <p:spPr>
          <a:xfrm>
            <a:off x="2436554" y="5629176"/>
            <a:ext cx="640859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Morgan Sindall </a:t>
            </a:r>
            <a:r>
              <a:rPr lang="en-GB" sz="1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has a graduate programme, traineeships and apprenticeships so there are many routes into all areas of modern construction.  </a:t>
            </a:r>
            <a:endParaRPr sz="14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66" name="Google Shape;66;gc1e240347f_0_0"/>
          <p:cNvSpPr/>
          <p:nvPr/>
        </p:nvSpPr>
        <p:spPr>
          <a:xfrm>
            <a:off x="-878182" y="1424474"/>
            <a:ext cx="8001600" cy="5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67;gc1e240347f_0_0"/>
          <p:cNvSpPr/>
          <p:nvPr/>
        </p:nvSpPr>
        <p:spPr>
          <a:xfrm>
            <a:off x="330368" y="885140"/>
            <a:ext cx="8564700" cy="597300"/>
          </a:xfrm>
          <a:prstGeom prst="roundRect">
            <a:avLst>
              <a:gd name="adj" fmla="val 16667"/>
            </a:avLst>
          </a:prstGeom>
          <a:solidFill>
            <a:srgbClr val="262262"/>
          </a:solidFill>
          <a:ln w="28575" cap="flat" cmpd="sng">
            <a:solidFill>
              <a:srgbClr val="C2D2E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Want to find out more?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on the logos to visit the websites of each employer featured below!</a:t>
            </a:r>
            <a:endParaRPr dirty="0"/>
          </a:p>
        </p:txBody>
      </p:sp>
      <p:sp>
        <p:nvSpPr>
          <p:cNvPr id="68" name="Google Shape;68;gc1e240347f_0_0"/>
          <p:cNvSpPr txBox="1"/>
          <p:nvPr/>
        </p:nvSpPr>
        <p:spPr>
          <a:xfrm>
            <a:off x="0" y="6640248"/>
            <a:ext cx="2698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©VotesforSchools The WOW Show</a:t>
            </a:r>
            <a:endParaRPr/>
          </a:p>
        </p:txBody>
      </p:sp>
      <p:sp>
        <p:nvSpPr>
          <p:cNvPr id="18" name="Shape 114">
            <a:extLst>
              <a:ext uri="{FF2B5EF4-FFF2-40B4-BE49-F238E27FC236}">
                <a16:creationId xmlns:a16="http://schemas.microsoft.com/office/drawing/2014/main" id="{87C8E68B-6DB5-4A1D-86A1-74E7D50AB8BF}"/>
              </a:ext>
            </a:extLst>
          </p:cNvPr>
          <p:cNvSpPr/>
          <p:nvPr/>
        </p:nvSpPr>
        <p:spPr>
          <a:xfrm>
            <a:off x="287088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Get to know the employers!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33A58B-7855-461E-B9E5-736BD3F0E3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760" y="1992344"/>
            <a:ext cx="1617739" cy="5550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FBBD021-7007-435D-BE9D-568A01801C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0818" y="2812170"/>
            <a:ext cx="1647825" cy="5619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2935617-2A6E-4F2B-A85B-93EEE85018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2967" y="3861739"/>
            <a:ext cx="2581353" cy="51404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A646194-E282-42D0-84DC-12770F74B1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81285" y="4696976"/>
            <a:ext cx="1567358" cy="61100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E340B64-E9B6-4E05-8C1A-7053E018364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0760" y="5299711"/>
            <a:ext cx="1771650" cy="11144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gc1e240347f_0_0" descr="Informatio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57431" y="1154967"/>
            <a:ext cx="5510463" cy="5510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c1e240347f_0_0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5819" y="-138689"/>
            <a:ext cx="2556337" cy="120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gc1e240347f_0_0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62046" y="1784015"/>
            <a:ext cx="920711" cy="920711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gc1e240347f_0_0"/>
          <p:cNvSpPr txBox="1"/>
          <p:nvPr/>
        </p:nvSpPr>
        <p:spPr>
          <a:xfrm>
            <a:off x="1490405" y="1992344"/>
            <a:ext cx="7394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Harwell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one of the leading science and innovation campuses in Europe with over 200 organisations on the 900 hectare site (that’s pretty huge…).  </a:t>
            </a:r>
            <a:endParaRPr dirty="0"/>
          </a:p>
        </p:txBody>
      </p:sp>
      <p:pic>
        <p:nvPicPr>
          <p:cNvPr id="58" name="Google Shape;58;gc1e240347f_0_0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123418" y="2719004"/>
            <a:ext cx="1771650" cy="872987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gc1e240347f_0_0"/>
          <p:cNvSpPr txBox="1"/>
          <p:nvPr/>
        </p:nvSpPr>
        <p:spPr>
          <a:xfrm>
            <a:off x="330259" y="2893888"/>
            <a:ext cx="6601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Oxford NHS Hospitals </a:t>
            </a:r>
            <a:r>
              <a:rPr lang="en-GB" sz="1400" b="0" i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physical and mental health services and social care. </a:t>
            </a:r>
            <a:r>
              <a: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They have</a:t>
            </a:r>
            <a:r>
              <a:rPr lang="en-GB" sz="1400" b="0" i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over 6,000 employees</a:t>
            </a:r>
            <a:r>
              <a: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0" name="Google Shape;60;gc1e240347f_0_0">
            <a:hlinkClick r:id="rId9"/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22184" y="3704617"/>
            <a:ext cx="1381125" cy="70485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gc1e240347f_0_0"/>
          <p:cNvSpPr txBox="1"/>
          <p:nvPr/>
        </p:nvSpPr>
        <p:spPr>
          <a:xfrm>
            <a:off x="1918038" y="3795432"/>
            <a:ext cx="6945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Rebellion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known for producing books, comics, TV and film, but at its core it is a leading developer and publisher of games, such </a:t>
            </a:r>
            <a:r>
              <a:rPr lang="en-GB" sz="14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Sniper Elite 4.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" name="Google Shape;62;gc1e240347f_0_0">
            <a:hlinkClick r:id="rId11"/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986182" y="4739919"/>
            <a:ext cx="1877098" cy="6527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gc1e240347f_0_0"/>
          <p:cNvSpPr txBox="1"/>
          <p:nvPr/>
        </p:nvSpPr>
        <p:spPr>
          <a:xfrm>
            <a:off x="422185" y="4696976"/>
            <a:ext cx="6408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Oxbotica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o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 of the world’s leading autonomous driving software companies. 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build software for use in the real world, using ideas from the areas of physics, robotics, maths and artificial intelligence.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gc1e240347f_0_0"/>
          <p:cNvSpPr txBox="1"/>
          <p:nvPr/>
        </p:nvSpPr>
        <p:spPr>
          <a:xfrm>
            <a:off x="2868442" y="5813963"/>
            <a:ext cx="6016123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Williams Racing</a:t>
            </a:r>
            <a:r>
              <a:rPr lang="en-GB" sz="1400" b="0" i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 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employs around 600 people in the heart of the UK’s “Motorsport Valley” in rural Oxfordshire. </a:t>
            </a:r>
            <a:endParaRPr sz="14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66" name="Google Shape;66;gc1e240347f_0_0"/>
          <p:cNvSpPr/>
          <p:nvPr/>
        </p:nvSpPr>
        <p:spPr>
          <a:xfrm>
            <a:off x="-878182" y="1424474"/>
            <a:ext cx="8001600" cy="5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67;gc1e240347f_0_0"/>
          <p:cNvSpPr/>
          <p:nvPr/>
        </p:nvSpPr>
        <p:spPr>
          <a:xfrm>
            <a:off x="330368" y="885140"/>
            <a:ext cx="8564700" cy="597300"/>
          </a:xfrm>
          <a:prstGeom prst="roundRect">
            <a:avLst>
              <a:gd name="adj" fmla="val 16667"/>
            </a:avLst>
          </a:prstGeom>
          <a:solidFill>
            <a:srgbClr val="262262"/>
          </a:solidFill>
          <a:ln w="28575" cap="flat" cmpd="sng">
            <a:solidFill>
              <a:srgbClr val="C2D2E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Want to find out more?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on the logos to visit the websites of each employer featured below!</a:t>
            </a:r>
            <a:endParaRPr dirty="0"/>
          </a:p>
        </p:txBody>
      </p:sp>
      <p:sp>
        <p:nvSpPr>
          <p:cNvPr id="68" name="Google Shape;68;gc1e240347f_0_0"/>
          <p:cNvSpPr txBox="1"/>
          <p:nvPr/>
        </p:nvSpPr>
        <p:spPr>
          <a:xfrm>
            <a:off x="0" y="6640248"/>
            <a:ext cx="2698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©VotesforSchools The WOW Show</a:t>
            </a:r>
            <a:endParaRPr/>
          </a:p>
        </p:txBody>
      </p:sp>
      <p:pic>
        <p:nvPicPr>
          <p:cNvPr id="3" name="Picture 2">
            <a:hlinkClick r:id="rId13"/>
            <a:extLst>
              <a:ext uri="{FF2B5EF4-FFF2-40B4-BE49-F238E27FC236}">
                <a16:creationId xmlns:a16="http://schemas.microsoft.com/office/drawing/2014/main" id="{022DF45A-5449-4F04-804F-4095C9A1DA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22184" y="5856324"/>
            <a:ext cx="2392136" cy="425406"/>
          </a:xfrm>
          <a:prstGeom prst="rect">
            <a:avLst/>
          </a:prstGeom>
        </p:spPr>
      </p:pic>
      <p:sp>
        <p:nvSpPr>
          <p:cNvPr id="18" name="Shape 114">
            <a:extLst>
              <a:ext uri="{FF2B5EF4-FFF2-40B4-BE49-F238E27FC236}">
                <a16:creationId xmlns:a16="http://schemas.microsoft.com/office/drawing/2014/main" id="{87C8E68B-6DB5-4A1D-86A1-74E7D50AB8BF}"/>
              </a:ext>
            </a:extLst>
          </p:cNvPr>
          <p:cNvSpPr/>
          <p:nvPr/>
        </p:nvSpPr>
        <p:spPr>
          <a:xfrm>
            <a:off x="287088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Get to know the employers!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gc1e240347f_0_25" descr="Informatio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57431" y="1154967"/>
            <a:ext cx="5510463" cy="5510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c1e240347f_0_25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5819" y="-138689"/>
            <a:ext cx="2556337" cy="1202097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gc1e240347f_0_25"/>
          <p:cNvSpPr txBox="1"/>
          <p:nvPr/>
        </p:nvSpPr>
        <p:spPr>
          <a:xfrm>
            <a:off x="2277978" y="2933391"/>
            <a:ext cx="6617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Blenheim Palace </a:t>
            </a:r>
            <a:r>
              <a: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 a big source of tourism in Oxfordshire and it also hosts sporting events, banquets and weddings.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c1e240347f_0_25"/>
          <p:cNvSpPr txBox="1"/>
          <p:nvPr/>
        </p:nvSpPr>
        <p:spPr>
          <a:xfrm>
            <a:off x="328857" y="3984826"/>
            <a:ext cx="6728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Oxford University Press 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high quality academic and education resources. You may even have some of their textbooks!  </a:t>
            </a:r>
            <a:endParaRPr dirty="0"/>
          </a:p>
        </p:txBody>
      </p:sp>
      <p:sp>
        <p:nvSpPr>
          <p:cNvPr id="78" name="Google Shape;78;gc1e240347f_0_25"/>
          <p:cNvSpPr txBox="1"/>
          <p:nvPr/>
        </p:nvSpPr>
        <p:spPr>
          <a:xfrm>
            <a:off x="2277977" y="4933426"/>
            <a:ext cx="6617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 8,000 people work for </a:t>
            </a: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Thames Valley Police 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 many varied roles and volunteering opportunities available.  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c1e240347f_0_25"/>
          <p:cNvSpPr txBox="1"/>
          <p:nvPr/>
        </p:nvSpPr>
        <p:spPr>
          <a:xfrm>
            <a:off x="328857" y="5770901"/>
            <a:ext cx="67308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BMW Mini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run apprenticeships and internships, as well as taking graduates. They have a programme called “Girls Go Technical” to encourage young women to join.  </a:t>
            </a:r>
            <a:endParaRPr dirty="0"/>
          </a:p>
        </p:txBody>
      </p:sp>
      <p:pic>
        <p:nvPicPr>
          <p:cNvPr id="81" name="Google Shape;81;gc1e240347f_0_25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30259" y="2830953"/>
            <a:ext cx="1805964" cy="728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c1e240347f_0_25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191134" y="3913118"/>
            <a:ext cx="1702733" cy="666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c1e240347f_0_25">
            <a:hlinkClick r:id="rId9"/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30057" y="4894009"/>
            <a:ext cx="1806166" cy="602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c1e240347f_0_25">
            <a:hlinkClick r:id="rId11"/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265577" y="5636767"/>
            <a:ext cx="1545285" cy="791487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gc1e240347f_0_25"/>
          <p:cNvSpPr txBox="1"/>
          <p:nvPr/>
        </p:nvSpPr>
        <p:spPr>
          <a:xfrm>
            <a:off x="328857" y="1934979"/>
            <a:ext cx="623382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Greencore Construction </a:t>
            </a:r>
            <a:r>
              <a:rPr lang="en-GB" sz="1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helps people build modern, dream homes with low impact on the environment. 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Google Shape;88;gc1e240347f_0_25"/>
          <p:cNvSpPr txBox="1"/>
          <p:nvPr/>
        </p:nvSpPr>
        <p:spPr>
          <a:xfrm>
            <a:off x="0" y="6640248"/>
            <a:ext cx="2698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©VotesforSchools The WOW Show</a:t>
            </a:r>
            <a:endParaRPr/>
          </a:p>
        </p:txBody>
      </p:sp>
      <p:sp>
        <p:nvSpPr>
          <p:cNvPr id="19" name="Google Shape;67;gc1e240347f_0_0">
            <a:extLst>
              <a:ext uri="{FF2B5EF4-FFF2-40B4-BE49-F238E27FC236}">
                <a16:creationId xmlns:a16="http://schemas.microsoft.com/office/drawing/2014/main" id="{1194B512-343E-43FA-95BD-4C2EAEB330DF}"/>
              </a:ext>
            </a:extLst>
          </p:cNvPr>
          <p:cNvSpPr/>
          <p:nvPr/>
        </p:nvSpPr>
        <p:spPr>
          <a:xfrm>
            <a:off x="330368" y="885140"/>
            <a:ext cx="8564700" cy="597300"/>
          </a:xfrm>
          <a:prstGeom prst="roundRect">
            <a:avLst>
              <a:gd name="adj" fmla="val 16667"/>
            </a:avLst>
          </a:prstGeom>
          <a:solidFill>
            <a:srgbClr val="262262"/>
          </a:solidFill>
          <a:ln w="28575" cap="flat" cmpd="sng">
            <a:solidFill>
              <a:srgbClr val="C2D2E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Want to find out more?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the logos to visit the websites of each employer featured below!</a:t>
            </a:r>
            <a:endParaRPr dirty="0"/>
          </a:p>
        </p:txBody>
      </p:sp>
      <p:pic>
        <p:nvPicPr>
          <p:cNvPr id="3" name="Picture 2">
            <a:hlinkClick r:id="rId13"/>
            <a:extLst>
              <a:ext uri="{FF2B5EF4-FFF2-40B4-BE49-F238E27FC236}">
                <a16:creationId xmlns:a16="http://schemas.microsoft.com/office/drawing/2014/main" id="{AC303136-4ED2-48F2-AD0D-EDAFC9862D6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60960" y="1892209"/>
            <a:ext cx="2032907" cy="613898"/>
          </a:xfrm>
          <a:prstGeom prst="rect">
            <a:avLst/>
          </a:prstGeom>
        </p:spPr>
      </p:pic>
      <p:sp>
        <p:nvSpPr>
          <p:cNvPr id="17" name="Shape 114">
            <a:extLst>
              <a:ext uri="{FF2B5EF4-FFF2-40B4-BE49-F238E27FC236}">
                <a16:creationId xmlns:a16="http://schemas.microsoft.com/office/drawing/2014/main" id="{AF8E0060-A397-428A-94EF-89BA784A8C64}"/>
              </a:ext>
            </a:extLst>
          </p:cNvPr>
          <p:cNvSpPr/>
          <p:nvPr/>
        </p:nvSpPr>
        <p:spPr>
          <a:xfrm>
            <a:off x="287088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Get to know the employers!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1837</TotalTime>
  <Words>1196</Words>
  <Application>Microsoft Office PowerPoint</Application>
  <PresentationFormat>On-screen Show (4:3)</PresentationFormat>
  <Paragraphs>122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Jude Hadfield</dc:creator>
  <cp:lastModifiedBy>Lara</cp:lastModifiedBy>
  <cp:revision>38</cp:revision>
  <dcterms:created xsi:type="dcterms:W3CDTF">2021-01-18T09:44:21Z</dcterms:created>
  <dcterms:modified xsi:type="dcterms:W3CDTF">2021-03-22T09:16:24Z</dcterms:modified>
</cp:coreProperties>
</file>