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72" r:id="rId3"/>
    <p:sldId id="266" r:id="rId4"/>
    <p:sldId id="286" r:id="rId5"/>
    <p:sldId id="290" r:id="rId6"/>
    <p:sldId id="291" r:id="rId7"/>
    <p:sldId id="268" r:id="rId8"/>
    <p:sldId id="269" r:id="rId9"/>
    <p:sldId id="287" r:id="rId10"/>
    <p:sldId id="270" r:id="rId11"/>
    <p:sldId id="288" r:id="rId12"/>
    <p:sldId id="289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EAB"/>
    <a:srgbClr val="FCE9DC"/>
    <a:srgbClr val="BFEAE4"/>
    <a:srgbClr val="ECFAF8"/>
    <a:srgbClr val="72C8EC"/>
    <a:srgbClr val="A1DAF1"/>
    <a:srgbClr val="E6DDF3"/>
    <a:srgbClr val="F9F9FD"/>
    <a:srgbClr val="F0F4FA"/>
    <a:srgbClr val="F2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0" autoAdjust="0"/>
    <p:restoredTop sz="77438" autoAdjust="0"/>
  </p:normalViewPr>
  <p:slideViewPr>
    <p:cSldViewPr snapToGrid="0">
      <p:cViewPr varScale="1">
        <p:scale>
          <a:sx n="63" d="100"/>
          <a:sy n="63" d="100"/>
        </p:scale>
        <p:origin x="19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References:</a:t>
            </a:r>
          </a:p>
          <a:p>
            <a:pPr marL="0" indent="0">
              <a:buFontTx/>
              <a:buNone/>
            </a:pPr>
            <a:r>
              <a:rPr lang="en-GB" b="0" dirty="0"/>
              <a:t>1) https://www.senteacher.org/download/77/DyslexiaFont.html - Font used throughout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30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Alternative Video Link – Employability Skills: </a:t>
            </a:r>
            <a:r>
              <a:rPr lang="en-GB" b="0" dirty="0"/>
              <a:t>https://www.youtube.com/watch?v=tKKPUYfOkvw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 – The WOW Show – Employability skills.  </a:t>
            </a:r>
          </a:p>
          <a:p>
            <a:pPr marL="228600" indent="-228600">
              <a:buAutoNum type="arabicParenR"/>
            </a:pPr>
            <a:r>
              <a:rPr lang="en-GB" b="0" dirty="0"/>
              <a:t>https://safeshare.tv/x/ss602199d2bb0de - </a:t>
            </a:r>
            <a:r>
              <a:rPr lang="en-GB" b="0" dirty="0" err="1"/>
              <a:t>Safeshare</a:t>
            </a:r>
            <a:r>
              <a:rPr lang="en-GB" b="0" dirty="0"/>
              <a:t> link to the clip on </a:t>
            </a:r>
            <a:r>
              <a:rPr lang="en-GB" b="0" dirty="0" err="1"/>
              <a:t>Youtube</a:t>
            </a:r>
            <a:r>
              <a:rPr lang="en-GB" b="0" dirty="0"/>
              <a:t>.</a:t>
            </a:r>
          </a:p>
          <a:p>
            <a:pPr marL="228600" indent="-228600">
              <a:buAutoNum type="arabicParenR"/>
            </a:pPr>
            <a:r>
              <a:rPr lang="en-GB" b="0" dirty="0"/>
              <a:t>https://oxfordshireyouth.org/get-involved/</a:t>
            </a:r>
          </a:p>
          <a:p>
            <a:pPr marL="228600" indent="-228600">
              <a:buAutoNum type="arabicParenR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</a:t>
            </a:r>
          </a:p>
          <a:p>
            <a:pPr marL="228600" indent="-228600">
              <a:buAutoNum type="arabicParenR"/>
            </a:pPr>
            <a:r>
              <a:rPr lang="en-GB" b="0" dirty="0"/>
              <a:t>https://oxfordshireyouth.org/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5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3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b="0" dirty="0"/>
              <a:t>https://www.ox.ac.uk/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dirty="0"/>
              <a:t>https://www.apprenticeships.ox.ac.uk/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https://www.diamond.ac.uk/Careers/Apprenticeships.html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https://www.diamond.ac.uk/Home/About.html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https://www.gov.uk/government/organisations/uk-atomic-energy-authority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https://ccfe.ukaea.uk/careers/early-careers/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https://www.unipart.com/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https://www.harwellcampus.com/media-centre/harwell-campus-information-pack/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https://www.oxfordhealth.nhs.uk/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https://rebellion.com/about-us/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https://www.oxbotica.com/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https://www.williamsf1.com/</a:t>
            </a:r>
            <a:endParaRPr lang="en-GB" b="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1e240347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c1e240347f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https://www.greencoreconstruction.co.uk/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https://www.blenheimpalace.com/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https://global.oup.com/?cc=gb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https://tvpcareers.co.uk/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https://www.mini.co.uk/en_GB/home/why-mini/mini-uk-production.html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72" name="Google Shape;72;gc1e240347f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dirty="0"/>
              <a:t>https://dictionary.cambridge.org/dictionary/english/sector</a:t>
            </a:r>
          </a:p>
          <a:p>
            <a:pPr marL="228600" indent="-228600">
              <a:buAutoNum type="arabicParenR"/>
            </a:pPr>
            <a:r>
              <a:rPr lang="en-GB" dirty="0"/>
              <a:t>https://dictionary.cambridge.org/dictionary/english/employability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3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Pixabay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0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Pixabay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Safe Share Video Link: https://safeshare.tv/x/ss641b2616a375c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https://www.oxfordshirelep.com/sites/default/files/uploads/OxLEP%20Skills%20Strategy.pdf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https://dictionary.cambridge.org/dictionary/english/soft-skills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9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https://www.oxfordshirelep.com/sites/default/files/uploads/OxLEP%20Skills%20Strategy.pdf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https://dictionary.cambridge.org/dictionary/english/soft-skills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2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3.png"/><Relationship Id="rId3" Type="http://schemas.openxmlformats.org/officeDocument/2006/relationships/image" Target="../media/image47.png"/><Relationship Id="rId7" Type="http://schemas.openxmlformats.org/officeDocument/2006/relationships/image" Target="../media/image4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15.png"/><Relationship Id="rId5" Type="http://schemas.openxmlformats.org/officeDocument/2006/relationships/hyperlink" Target="https://safeshare.tv/x/ss602199d2bb0de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48.svg"/><Relationship Id="rId9" Type="http://schemas.openxmlformats.org/officeDocument/2006/relationships/image" Target="../media/image51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www.williamsf1.com/" TargetMode="External"/><Relationship Id="rId3" Type="http://schemas.openxmlformats.org/officeDocument/2006/relationships/image" Target="../media/image52.png"/><Relationship Id="rId7" Type="http://schemas.openxmlformats.org/officeDocument/2006/relationships/hyperlink" Target="https://www.oxfordhealth.nhs.uk/" TargetMode="External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hyperlink" Target="https://www.oxbotica.com/" TargetMode="External"/><Relationship Id="rId5" Type="http://schemas.openxmlformats.org/officeDocument/2006/relationships/hyperlink" Target="https://www.harwellcampus.com/media-centre/harwell-campus-information-pack/" TargetMode="External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hyperlink" Target="https://rebellion.com/about-us/" TargetMode="External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hyperlink" Target="https://www.greencoreconstruction.co.uk/" TargetMode="External"/><Relationship Id="rId3" Type="http://schemas.openxmlformats.org/officeDocument/2006/relationships/image" Target="../media/image52.png"/><Relationship Id="rId7" Type="http://schemas.openxmlformats.org/officeDocument/2006/relationships/hyperlink" Target="https://global.oup.com/?cc=gb" TargetMode="External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https://www.mini.co.uk/en_GB/home/why-mini/mini-uk-production.html" TargetMode="External"/><Relationship Id="rId5" Type="http://schemas.openxmlformats.org/officeDocument/2006/relationships/hyperlink" Target="https://www.blenheimpalace.com/" TargetMode="External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hyperlink" Target="https://tvpcareers.co.uk/" TargetMode="External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hyperlink" Target="https://safeshare.tv/x/ss641b2616a375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367511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Your Fabulous Future in Oxfordshire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6" y="-266772"/>
            <a:ext cx="3932421" cy="184919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937283F-5845-4481-80B8-1C256E1EB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pic>
        <p:nvPicPr>
          <p:cNvPr id="4" name="Picture 3" descr="Qr code&#10;&#10;Description automatically generated with low confidence">
            <a:extLst>
              <a:ext uri="{FF2B5EF4-FFF2-40B4-BE49-F238E27FC236}">
                <a16:creationId xmlns:a16="http://schemas.microsoft.com/office/drawing/2014/main" id="{76594C8A-B66D-44EF-BCFF-89D78114E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3" y="5367378"/>
            <a:ext cx="2534085" cy="10278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46E97A-651F-4666-8B80-592338EAF4EE}"/>
              </a:ext>
            </a:extLst>
          </p:cNvPr>
          <p:cNvSpPr txBox="1">
            <a:spLocks/>
          </p:cNvSpPr>
          <p:nvPr/>
        </p:nvSpPr>
        <p:spPr>
          <a:xfrm>
            <a:off x="594852" y="3442369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</a:rPr>
              <a:t>In association with VotesforSchools and The WOW Show  </a:t>
            </a:r>
            <a:endParaRPr lang="en-GB" i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62C1B-50EA-4C2B-A439-8D47269D4A33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B5D99-6963-4E07-9148-4B31894BF45E}"/>
              </a:ext>
            </a:extLst>
          </p:cNvPr>
          <p:cNvSpPr txBox="1"/>
          <p:nvPr/>
        </p:nvSpPr>
        <p:spPr>
          <a:xfrm>
            <a:off x="3858768" y="6639442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372330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tapler outline">
            <a:extLst>
              <a:ext uri="{FF2B5EF4-FFF2-40B4-BE49-F238E27FC236}">
                <a16:creationId xmlns:a16="http://schemas.microsoft.com/office/drawing/2014/main" id="{D1A3E4C2-C67A-48EA-A511-313EE3DCF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7574" y="-117311"/>
            <a:ext cx="3550894" cy="3550894"/>
          </a:xfrm>
          <a:prstGeom prst="rect">
            <a:avLst/>
          </a:prstGeom>
        </p:spPr>
      </p:pic>
      <p:pic>
        <p:nvPicPr>
          <p:cNvPr id="25" name="Picture 2" descr="Employability skills – have you got them? - YouTube">
            <a:hlinkClick r:id="rId5"/>
            <a:extLst>
              <a:ext uri="{FF2B5EF4-FFF2-40B4-BE49-F238E27FC236}">
                <a16:creationId xmlns:a16="http://schemas.microsoft.com/office/drawing/2014/main" id="{CABADA6E-F91F-4BFD-8732-4045B192D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7483"/>
          <a:stretch/>
        </p:blipFill>
        <p:spPr bwMode="auto">
          <a:xfrm>
            <a:off x="309820" y="1044069"/>
            <a:ext cx="3846213" cy="24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16D93-10D2-4253-A489-4E9625476080}"/>
              </a:ext>
            </a:extLst>
          </p:cNvPr>
          <p:cNvSpPr txBox="1"/>
          <p:nvPr/>
        </p:nvSpPr>
        <p:spPr>
          <a:xfrm>
            <a:off x="6396810" y="6623092"/>
            <a:ext cx="42621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https://safeshare.tv/x/ss602199d2bb0de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Volunteering icon">
            <a:extLst>
              <a:ext uri="{FF2B5EF4-FFF2-40B4-BE49-F238E27FC236}">
                <a16:creationId xmlns:a16="http://schemas.microsoft.com/office/drawing/2014/main" id="{EEFEF05B-F5CE-4371-88B9-FDEC983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24" y="26649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rity icon">
            <a:extLst>
              <a:ext uri="{FF2B5EF4-FFF2-40B4-BE49-F238E27FC236}">
                <a16:creationId xmlns:a16="http://schemas.microsoft.com/office/drawing/2014/main" id="{62C16D2C-E72B-41FE-B43D-C15BC75B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37" y="26281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hlinkClick r:id="rId5"/>
            <a:extLst>
              <a:ext uri="{FF2B5EF4-FFF2-40B4-BE49-F238E27FC236}">
                <a16:creationId xmlns:a16="http://schemas.microsoft.com/office/drawing/2014/main" id="{0EFBABDE-5706-4E17-9ACF-FFF1BCAD8C49}"/>
              </a:ext>
            </a:extLst>
          </p:cNvPr>
          <p:cNvSpPr/>
          <p:nvPr/>
        </p:nvSpPr>
        <p:spPr>
          <a:xfrm>
            <a:off x="3612834" y="852548"/>
            <a:ext cx="784076" cy="53860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0:00-1:38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64E957C3-40B5-4CF9-94E5-65158FF64F0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How employable are you?</a:t>
            </a:r>
          </a:p>
        </p:txBody>
      </p:sp>
      <p:sp>
        <p:nvSpPr>
          <p:cNvPr id="20" name="Pentagon 20">
            <a:extLst>
              <a:ext uri="{FF2B5EF4-FFF2-40B4-BE49-F238E27FC236}">
                <a16:creationId xmlns:a16="http://schemas.microsoft.com/office/drawing/2014/main" id="{AE048398-BFD5-4BC8-B969-41B4CF20F9AA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BFAB43-484E-4D20-8A1C-61BF1E1CC8F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0C7C63-23EE-445F-8ED9-381760791AF9}"/>
              </a:ext>
            </a:extLst>
          </p:cNvPr>
          <p:cNvSpPr/>
          <p:nvPr/>
        </p:nvSpPr>
        <p:spPr>
          <a:xfrm>
            <a:off x="309819" y="3735466"/>
            <a:ext cx="8472133" cy="1104261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Before you watch the video, discuss which of the skills you’ve looked at today you think you have. Do you think this makes you a good candidate for a job?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E9E401B-53F2-466F-9A58-5632F32B1FEC}"/>
              </a:ext>
            </a:extLst>
          </p:cNvPr>
          <p:cNvSpPr/>
          <p:nvPr/>
        </p:nvSpPr>
        <p:spPr>
          <a:xfrm>
            <a:off x="309820" y="5080897"/>
            <a:ext cx="8472133" cy="1181917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activity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Come up with a list of positive things about you.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You can help others by telling them what you think is a great skill that they have.  </a:t>
            </a:r>
          </a:p>
        </p:txBody>
      </p:sp>
      <p:pic>
        <p:nvPicPr>
          <p:cNvPr id="28" name="Picture 4" descr="Leadership icon">
            <a:extLst>
              <a:ext uri="{FF2B5EF4-FFF2-40B4-BE49-F238E27FC236}">
                <a16:creationId xmlns:a16="http://schemas.microsoft.com/office/drawing/2014/main" id="{1CC04DA4-684B-473E-A147-00031534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877" y="1037039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Teamwork icon">
            <a:extLst>
              <a:ext uri="{FF2B5EF4-FFF2-40B4-BE49-F238E27FC236}">
                <a16:creationId xmlns:a16="http://schemas.microsoft.com/office/drawing/2014/main" id="{69490ED4-1FC0-40C4-9A3E-ACD2A312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182" y="1925278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ommunication icon">
            <a:extLst>
              <a:ext uri="{FF2B5EF4-FFF2-40B4-BE49-F238E27FC236}">
                <a16:creationId xmlns:a16="http://schemas.microsoft.com/office/drawing/2014/main" id="{BFF58A11-6F93-4251-A327-A1A247E1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890" y="1113137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Checked icon">
            <a:extLst>
              <a:ext uri="{FF2B5EF4-FFF2-40B4-BE49-F238E27FC236}">
                <a16:creationId xmlns:a16="http://schemas.microsoft.com/office/drawing/2014/main" id="{2FBA3BD7-951A-45E6-A1E1-42BA6779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450" y="1989395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Goal icon">
            <a:extLst>
              <a:ext uri="{FF2B5EF4-FFF2-40B4-BE49-F238E27FC236}">
                <a16:creationId xmlns:a16="http://schemas.microsoft.com/office/drawing/2014/main" id="{823E1619-2F7F-4173-90D2-1FFD9519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914" y="195002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6" y="-266772"/>
            <a:ext cx="3932421" cy="184919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937283F-5845-4481-80B8-1C256E1EB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pic>
        <p:nvPicPr>
          <p:cNvPr id="4" name="Picture 3" descr="Qr code&#10;&#10;Description automatically generated with low confidence">
            <a:extLst>
              <a:ext uri="{FF2B5EF4-FFF2-40B4-BE49-F238E27FC236}">
                <a16:creationId xmlns:a16="http://schemas.microsoft.com/office/drawing/2014/main" id="{76594C8A-B66D-44EF-BCFF-89D78114E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3" y="5367378"/>
            <a:ext cx="2534085" cy="1027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62C1B-50EA-4C2B-A439-8D47269D4A33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AABF2-F55C-46D3-863A-62A682B543A6}"/>
              </a:ext>
            </a:extLst>
          </p:cNvPr>
          <p:cNvSpPr txBox="1"/>
          <p:nvPr/>
        </p:nvSpPr>
        <p:spPr>
          <a:xfrm>
            <a:off x="1743456" y="2023872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following slides contain information for staff on employers in Oxfordshire and those featured in The </a:t>
            </a:r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WOW Show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film.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5D085-8780-4756-814B-EC58559E335F}"/>
              </a:ext>
            </a:extLst>
          </p:cNvPr>
          <p:cNvSpPr txBox="1"/>
          <p:nvPr/>
        </p:nvSpPr>
        <p:spPr>
          <a:xfrm>
            <a:off x="362712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251605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2185639" y="1992344"/>
            <a:ext cx="66988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University of Oxford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has a huge variety of roles, don’t just think teaching!  They also have a great apprenticeship scheme.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59;gc1e240347f_0_0"/>
          <p:cNvSpPr txBox="1"/>
          <p:nvPr/>
        </p:nvSpPr>
        <p:spPr>
          <a:xfrm>
            <a:off x="330257" y="2758873"/>
            <a:ext cx="6601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Diamond Light Source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one of the most advanced scientific facilities in the world, and its pioneering capabilities are helping to keep the UK at the forefront of scientific research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Google Shape;61;gc1e240347f_0_0"/>
          <p:cNvSpPr txBox="1"/>
          <p:nvPr/>
        </p:nvSpPr>
        <p:spPr>
          <a:xfrm>
            <a:off x="2955015" y="3850683"/>
            <a:ext cx="59082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Culham</a:t>
            </a: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Centre for Fusion Energy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UK’s national nuclear fusion laboratory. They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researching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generating low-carbon electricity.</a:t>
            </a:r>
            <a:r>
              <a:rPr lang="en-GB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endParaRPr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Google Shape;63;gc1e240347f_0_0"/>
          <p:cNvSpPr txBox="1"/>
          <p:nvPr/>
        </p:nvSpPr>
        <p:spPr>
          <a:xfrm>
            <a:off x="422184" y="4740888"/>
            <a:ext cx="6408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Unipart Group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brings together manufacturing, logistics and consultancy to create imaginative solutions for customers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436554" y="5629176"/>
            <a:ext cx="6408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Morgan Sindall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has a graduate programme and traineeships and apprenticeships so there are many routes into all areas of modern construction. 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3A58B-7855-461E-B9E5-736BD3F0E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60" y="1992344"/>
            <a:ext cx="1617739" cy="555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BD021-7007-435D-BE9D-568A01801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818" y="2812170"/>
            <a:ext cx="1647825" cy="5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35617-2A6E-4F2B-A85B-93EEE8501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67" y="3861739"/>
            <a:ext cx="2581353" cy="514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46194-E282-42D0-84DC-12770F74B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285" y="4696976"/>
            <a:ext cx="1567358" cy="61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40B64-E9B6-4E05-8C1A-7053E0183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60" y="5299711"/>
            <a:ext cx="177165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c1e240347f_0_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046" y="1784015"/>
            <a:ext cx="920711" cy="9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1490405" y="1992344"/>
            <a:ext cx="73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Harwell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one of the leading science and innovation campuses in Europe with over 200 organisations on the 900 hectare site (that’s pretty huge…).  </a:t>
            </a:r>
            <a:endParaRPr dirty="0"/>
          </a:p>
        </p:txBody>
      </p:sp>
      <p:pic>
        <p:nvPicPr>
          <p:cNvPr id="58" name="Google Shape;58;gc1e240347f_0_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23418" y="2719004"/>
            <a:ext cx="1771650" cy="87298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c1e240347f_0_0"/>
          <p:cNvSpPr txBox="1"/>
          <p:nvPr/>
        </p:nvSpPr>
        <p:spPr>
          <a:xfrm>
            <a:off x="330259" y="2893888"/>
            <a:ext cx="660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Oxford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NHS Hospitals</a:t>
            </a: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physical and mental health services and social care.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have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 6,000 employees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c1e240347f_0_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2184" y="3704617"/>
            <a:ext cx="138112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c1e240347f_0_0"/>
          <p:cNvSpPr txBox="1"/>
          <p:nvPr/>
        </p:nvSpPr>
        <p:spPr>
          <a:xfrm>
            <a:off x="1918038" y="3795432"/>
            <a:ext cx="694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Rebellion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known for producing books, comics, TV and film, but at its core it is a leading developer and publisher of games, such </a:t>
            </a:r>
            <a:r>
              <a:rPr lang="en-GB" sz="14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Sniper Elite 4.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c1e240347f_0_0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86182" y="4739919"/>
            <a:ext cx="1877098" cy="6527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c1e240347f_0_0"/>
          <p:cNvSpPr txBox="1"/>
          <p:nvPr/>
        </p:nvSpPr>
        <p:spPr>
          <a:xfrm>
            <a:off x="422185" y="4696976"/>
            <a:ext cx="640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Oxbotica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of the world’s leading autonomous driving software companies.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build software for use in the real world, using ideas from the areas of physics, robotics, maths and artificial intelligence.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868442" y="5813963"/>
            <a:ext cx="60161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 Racing</a:t>
            </a:r>
            <a:r>
              <a:rPr lang="en-GB" sz="1400" b="0" i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employs around 600 people in the heart of the UK’s “Motorsport Valley” in rural Oxfordshire. 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022DF45A-5449-4F04-804F-4095C9A1DA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184" y="5856324"/>
            <a:ext cx="2392136" cy="425406"/>
          </a:xfrm>
          <a:prstGeom prst="rect">
            <a:avLst/>
          </a:prstGeom>
        </p:spPr>
      </p:pic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c1e240347f_0_25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c1e240347f_0_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c1e240347f_0_25"/>
          <p:cNvSpPr txBox="1"/>
          <p:nvPr/>
        </p:nvSpPr>
        <p:spPr>
          <a:xfrm>
            <a:off x="2277978" y="2933391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Blenheim Palace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big source of tourism in Oxfordshire, and it also hosts sporting events, banquets and weddings.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c1e240347f_0_25"/>
          <p:cNvSpPr txBox="1"/>
          <p:nvPr/>
        </p:nvSpPr>
        <p:spPr>
          <a:xfrm>
            <a:off x="328857" y="3984826"/>
            <a:ext cx="672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Oxford University Press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high quality academic and education resources. You may even have some of their textbooks!  </a:t>
            </a:r>
            <a:endParaRPr dirty="0"/>
          </a:p>
        </p:txBody>
      </p:sp>
      <p:sp>
        <p:nvSpPr>
          <p:cNvPr id="78" name="Google Shape;78;gc1e240347f_0_25"/>
          <p:cNvSpPr txBox="1"/>
          <p:nvPr/>
        </p:nvSpPr>
        <p:spPr>
          <a:xfrm>
            <a:off x="2277977" y="4933426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8,000 people work for </a:t>
            </a: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Thames Valley Police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many varied roles and volunteering opportunities available.  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c1e240347f_0_25"/>
          <p:cNvSpPr txBox="1"/>
          <p:nvPr/>
        </p:nvSpPr>
        <p:spPr>
          <a:xfrm>
            <a:off x="328857" y="5770901"/>
            <a:ext cx="6730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BMW Mini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 apprenticeships and internships, as well as taking graduates. They have a programme called “Girls Go Technical” to encourage young women to join.  </a:t>
            </a:r>
            <a:endParaRPr dirty="0"/>
          </a:p>
        </p:txBody>
      </p:sp>
      <p:pic>
        <p:nvPicPr>
          <p:cNvPr id="81" name="Google Shape;81;gc1e240347f_0_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259" y="2830953"/>
            <a:ext cx="1805964" cy="7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c1e240347f_0_2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1134" y="3913118"/>
            <a:ext cx="1702733" cy="66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c1e240347f_0_2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0057" y="4894009"/>
            <a:ext cx="1806166" cy="6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c1e240347f_0_2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5577" y="5636767"/>
            <a:ext cx="1545285" cy="79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c1e240347f_0_25"/>
          <p:cNvSpPr txBox="1"/>
          <p:nvPr/>
        </p:nvSpPr>
        <p:spPr>
          <a:xfrm>
            <a:off x="328857" y="1934979"/>
            <a:ext cx="6233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Greencore Construction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people build modern, dream homes with low impact on the environment.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gc1e240347f_0_25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9" name="Google Shape;67;gc1e240347f_0_0">
            <a:extLst>
              <a:ext uri="{FF2B5EF4-FFF2-40B4-BE49-F238E27FC236}">
                <a16:creationId xmlns:a16="http://schemas.microsoft.com/office/drawing/2014/main" id="{1194B512-343E-43FA-95BD-4C2EAEB330DF}"/>
              </a:ext>
            </a:extLst>
          </p:cNvPr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AC303136-4ED2-48F2-AD0D-EDAFC9862D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0960" y="1892209"/>
            <a:ext cx="2032907" cy="613898"/>
          </a:xfrm>
          <a:prstGeom prst="rect">
            <a:avLst/>
          </a:prstGeom>
        </p:spPr>
      </p:pic>
      <p:sp>
        <p:nvSpPr>
          <p:cNvPr id="17" name="Shape 114">
            <a:extLst>
              <a:ext uri="{FF2B5EF4-FFF2-40B4-BE49-F238E27FC236}">
                <a16:creationId xmlns:a16="http://schemas.microsoft.com/office/drawing/2014/main" id="{AF8E0060-A397-428A-94EF-89BA784A8C64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3A1B66-E214-4025-A334-04A2C33557E3}"/>
              </a:ext>
            </a:extLst>
          </p:cNvPr>
          <p:cNvCxnSpPr/>
          <p:nvPr/>
        </p:nvCxnSpPr>
        <p:spPr>
          <a:xfrm>
            <a:off x="53752" y="3291355"/>
            <a:ext cx="90364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14">
            <a:extLst>
              <a:ext uri="{FF2B5EF4-FFF2-40B4-BE49-F238E27FC236}">
                <a16:creationId xmlns:a16="http://schemas.microsoft.com/office/drawing/2014/main" id="{728CB498-3206-47E9-8743-15E2064629EB}"/>
              </a:ext>
            </a:extLst>
          </p:cNvPr>
          <p:cNvSpPr/>
          <p:nvPr/>
        </p:nvSpPr>
        <p:spPr>
          <a:xfrm>
            <a:off x="540001" y="540000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A4BFCEE8-99F2-4A07-A04C-B2B9D7684983}"/>
              </a:ext>
            </a:extLst>
          </p:cNvPr>
          <p:cNvSpPr/>
          <p:nvPr/>
        </p:nvSpPr>
        <p:spPr>
          <a:xfrm>
            <a:off x="540001" y="3566645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AC6C43A3-9085-4CD2-B213-628BCC49D7C3}"/>
              </a:ext>
            </a:extLst>
          </p:cNvPr>
          <p:cNvSpPr/>
          <p:nvPr/>
        </p:nvSpPr>
        <p:spPr>
          <a:xfrm>
            <a:off x="472484" y="4380542"/>
            <a:ext cx="8199031" cy="2580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LMI: 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 (LMI): 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 in a geographical area.  </a:t>
            </a: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Sector: 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areas into which the economic activity of a country is divided.</a:t>
            </a:r>
          </a:p>
          <a:p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Employability: 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Having the skills and abilities needed to have a job or career.  </a:t>
            </a:r>
          </a:p>
          <a:p>
            <a:pPr>
              <a:buClr>
                <a:srgbClr val="BA1A1A"/>
              </a:buClr>
              <a:buSzPct val="100000"/>
            </a:pP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70528-9DF4-4CAA-9C85-755738D4F6FC}"/>
              </a:ext>
            </a:extLst>
          </p:cNvPr>
          <p:cNvSpPr txBox="1"/>
          <p:nvPr/>
        </p:nvSpPr>
        <p:spPr>
          <a:xfrm>
            <a:off x="540002" y="1336539"/>
            <a:ext cx="76763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en-GB" sz="16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 aware of what job and labour market information (LMI) is and what it can do for you.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 recognise the qualities and skills needed for employability and provide evidence for those you have demonstrated both in and out of school.</a:t>
            </a:r>
          </a:p>
          <a:p>
            <a:r>
              <a:rPr lang="en-GB" sz="18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AAE08-6B57-4FAF-9DDA-C196DACB3A3E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20670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 descr="Map with pin outline">
            <a:extLst>
              <a:ext uri="{FF2B5EF4-FFF2-40B4-BE49-F238E27FC236}">
                <a16:creationId xmlns:a16="http://schemas.microsoft.com/office/drawing/2014/main" id="{5C221E4C-5799-4500-BDE7-8DD97745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054"/>
          <a:stretch/>
        </p:blipFill>
        <p:spPr>
          <a:xfrm flipH="1">
            <a:off x="6695818" y="1821190"/>
            <a:ext cx="2448181" cy="3550895"/>
          </a:xfrm>
          <a:prstGeom prst="rect">
            <a:avLst/>
          </a:prstGeom>
        </p:spPr>
      </p:pic>
      <p:sp>
        <p:nvSpPr>
          <p:cNvPr id="10" name="Shape 114">
            <a:extLst>
              <a:ext uri="{FF2B5EF4-FFF2-40B4-BE49-F238E27FC236}">
                <a16:creationId xmlns:a16="http://schemas.microsoft.com/office/drawing/2014/main" id="{54BBB897-6600-408F-9155-9E3B94A6DBF8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id="{C7C5AA0A-FB78-487A-AF15-FAE6B7730817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19" y="990771"/>
            <a:ext cx="3645432" cy="4381314"/>
          </a:xfrm>
          <a:prstGeom prst="rect">
            <a:avLst/>
          </a:prstGeom>
        </p:spPr>
      </p:pic>
      <p:pic>
        <p:nvPicPr>
          <p:cNvPr id="2050" name="Picture 2" descr="City Guide icon">
            <a:extLst>
              <a:ext uri="{FF2B5EF4-FFF2-40B4-BE49-F238E27FC236}">
                <a16:creationId xmlns:a16="http://schemas.microsoft.com/office/drawing/2014/main" id="{97255188-061F-41E8-B52C-826A5DF1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" y="55164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rning icon">
            <a:extLst>
              <a:ext uri="{FF2B5EF4-FFF2-40B4-BE49-F238E27FC236}">
                <a16:creationId xmlns:a16="http://schemas.microsoft.com/office/drawing/2014/main" id="{847B75B2-C133-449C-8B5C-2219FDB3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60" y="5515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67EF64-4BB0-4F73-9393-6B8596B3D3D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5B5ED4-6FFE-4BAB-B03F-2B62180444D1}"/>
              </a:ext>
            </a:extLst>
          </p:cNvPr>
          <p:cNvSpPr/>
          <p:nvPr/>
        </p:nvSpPr>
        <p:spPr>
          <a:xfrm>
            <a:off x="1154202" y="5581529"/>
            <a:ext cx="6943558" cy="93789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If you are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aware of what is available in your local 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area it can help you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decide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 what you could do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when you leave school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F4617-590B-4290-B677-2939532E4AE6}"/>
              </a:ext>
            </a:extLst>
          </p:cNvPr>
          <p:cNvSpPr/>
          <p:nvPr/>
        </p:nvSpPr>
        <p:spPr>
          <a:xfrm>
            <a:off x="246190" y="1063408"/>
            <a:ext cx="2992989" cy="113589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009F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Where are you in Oxfordshire?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763185-66B8-42C6-B038-F5075CC1B7DD}"/>
              </a:ext>
            </a:extLst>
          </p:cNvPr>
          <p:cNvSpPr/>
          <p:nvPr/>
        </p:nvSpPr>
        <p:spPr>
          <a:xfrm>
            <a:off x="246189" y="2590395"/>
            <a:ext cx="2992989" cy="113589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009F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 near to?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Schools? Airports? Workplaces?</a:t>
            </a:r>
          </a:p>
        </p:txBody>
      </p:sp>
      <p:pic>
        <p:nvPicPr>
          <p:cNvPr id="26" name="Picture 2" descr="Work icon">
            <a:extLst>
              <a:ext uri="{FF2B5EF4-FFF2-40B4-BE49-F238E27FC236}">
                <a16:creationId xmlns:a16="http://schemas.microsoft.com/office/drawing/2014/main" id="{0EEE692C-654D-471B-9052-92114D90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40853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60E524-D7BF-493C-AFD2-4E4965B6502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908" y="4034892"/>
            <a:ext cx="914400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05E462-43F5-44A0-8EB2-39B80499FAD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6324" y="1044764"/>
            <a:ext cx="914400" cy="914400"/>
          </a:xfrm>
          <a:prstGeom prst="rect">
            <a:avLst/>
          </a:prstGeom>
        </p:spPr>
      </p:pic>
      <p:pic>
        <p:nvPicPr>
          <p:cNvPr id="29" name="Picture 8" descr="London Cab icon">
            <a:extLst>
              <a:ext uri="{FF2B5EF4-FFF2-40B4-BE49-F238E27FC236}">
                <a16:creationId xmlns:a16="http://schemas.microsoft.com/office/drawing/2014/main" id="{A479F52F-2CF7-44D9-9B21-2E604E8C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24" y="2273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Airplane Landing icon">
            <a:extLst>
              <a:ext uri="{FF2B5EF4-FFF2-40B4-BE49-F238E27FC236}">
                <a16:creationId xmlns:a16="http://schemas.microsoft.com/office/drawing/2014/main" id="{10B6A934-E695-4589-BA12-6EDD3BFD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75" y="35035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54BBB897-6600-408F-9155-9E3B94A6DBF8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id="{C7C5AA0A-FB78-487A-AF15-FAE6B7730817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7EF64-4BB0-4F73-9393-6B8596B3D3D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D7C39B2-3C07-4636-85B5-E6F2E4341B5B}"/>
              </a:ext>
            </a:extLst>
          </p:cNvPr>
          <p:cNvSpPr/>
          <p:nvPr/>
        </p:nvSpPr>
        <p:spPr>
          <a:xfrm>
            <a:off x="159678" y="954544"/>
            <a:ext cx="5070690" cy="113589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Labour Market Information can help people make informed choices about which jobs and industry sectors are available in their area.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6F7478-18D7-4109-861E-8F63C8D7A061}"/>
              </a:ext>
            </a:extLst>
          </p:cNvPr>
          <p:cNvSpPr/>
          <p:nvPr/>
        </p:nvSpPr>
        <p:spPr>
          <a:xfrm>
            <a:off x="3464641" y="2901697"/>
            <a:ext cx="2992989" cy="158492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2AAB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Have you thought about what you would like to do for your job in the future?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20E8F6-E384-42A2-A974-48D8D8B01D6C}"/>
              </a:ext>
            </a:extLst>
          </p:cNvPr>
          <p:cNvSpPr/>
          <p:nvPr/>
        </p:nvSpPr>
        <p:spPr>
          <a:xfrm>
            <a:off x="5788964" y="5196732"/>
            <a:ext cx="2992989" cy="147142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Define: Labour Market Information (LMI)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Information about the jobs and careers available.  </a:t>
            </a:r>
          </a:p>
        </p:txBody>
      </p:sp>
      <p:pic>
        <p:nvPicPr>
          <p:cNvPr id="27" name="Picture 2" descr="Teamwork icon">
            <a:extLst>
              <a:ext uri="{FF2B5EF4-FFF2-40B4-BE49-F238E27FC236}">
                <a16:creationId xmlns:a16="http://schemas.microsoft.com/office/drawing/2014/main" id="{6FFE9DD6-25C3-45EC-910B-195CA5E4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4" y="23686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linic icon">
            <a:extLst>
              <a:ext uri="{FF2B5EF4-FFF2-40B4-BE49-F238E27FC236}">
                <a16:creationId xmlns:a16="http://schemas.microsoft.com/office/drawing/2014/main" id="{A645345A-0E9F-4BA3-86B0-8ED7C6A6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92" y="361442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artoon Boy icon">
            <a:extLst>
              <a:ext uri="{FF2B5EF4-FFF2-40B4-BE49-F238E27FC236}">
                <a16:creationId xmlns:a16="http://schemas.microsoft.com/office/drawing/2014/main" id="{14DB2200-F0E4-4FC5-8B73-A7E38DC2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" y="494638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616677-52DF-49BA-8FF8-825C85EEE6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5472" y="2368654"/>
            <a:ext cx="914400" cy="91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02749A-6B04-4957-ADBA-35CF911680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696" y="4946389"/>
            <a:ext cx="914400" cy="914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4BEC8B-04D6-4702-9A11-1DDF9256EDA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4446" y="4970308"/>
            <a:ext cx="914400" cy="914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C9F16FF-0623-4681-920E-727B15E276B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639" y="947430"/>
            <a:ext cx="1143009" cy="11430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26A95D-BE7C-4BFC-B86A-A5FBBE28CBD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9599" y="3072081"/>
            <a:ext cx="1143009" cy="11430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816C3A-6BC9-494B-9127-33084A0134E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5728" y="1497605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A7B4E0-B149-4026-A824-87FB77DF2A57}"/>
              </a:ext>
            </a:extLst>
          </p:cNvPr>
          <p:cNvSpPr/>
          <p:nvPr/>
        </p:nvSpPr>
        <p:spPr>
          <a:xfrm>
            <a:off x="1269684" y="3520778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NHS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DAEBFF-F604-49B2-9E43-63A140B2A466}"/>
              </a:ext>
            </a:extLst>
          </p:cNvPr>
          <p:cNvSpPr/>
          <p:nvPr/>
        </p:nvSpPr>
        <p:spPr>
          <a:xfrm>
            <a:off x="6452376" y="4805004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Gaming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A825C-6A69-4FD5-9ADE-1D052098E434}"/>
              </a:ext>
            </a:extLst>
          </p:cNvPr>
          <p:cNvSpPr/>
          <p:nvPr/>
        </p:nvSpPr>
        <p:spPr>
          <a:xfrm>
            <a:off x="2745040" y="2379011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Charity Sector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2428020" y="4827962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96A702-943C-4A8D-9C92-E093A1965C10}"/>
              </a:ext>
            </a:extLst>
          </p:cNvPr>
          <p:cNvSpPr/>
          <p:nvPr/>
        </p:nvSpPr>
        <p:spPr>
          <a:xfrm>
            <a:off x="5110792" y="3517047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93A5E-0AAD-4D80-9E77-CA7E7C3AF6D8}"/>
              </a:ext>
            </a:extLst>
          </p:cNvPr>
          <p:cNvSpPr/>
          <p:nvPr/>
        </p:nvSpPr>
        <p:spPr>
          <a:xfrm>
            <a:off x="6610152" y="2379011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Warehouse Work</a:t>
            </a:r>
          </a:p>
        </p:txBody>
      </p:sp>
      <p:pic>
        <p:nvPicPr>
          <p:cNvPr id="2050" name="Picture 2" descr="Stethoscope icon">
            <a:extLst>
              <a:ext uri="{FF2B5EF4-FFF2-40B4-BE49-F238E27FC236}">
                <a16:creationId xmlns:a16="http://schemas.microsoft.com/office/drawing/2014/main" id="{02F446F9-2C47-48A4-8AC3-689324CD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774" y="345914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ool Building icon">
            <a:extLst>
              <a:ext uri="{FF2B5EF4-FFF2-40B4-BE49-F238E27FC236}">
                <a16:creationId xmlns:a16="http://schemas.microsoft.com/office/drawing/2014/main" id="{9B99452D-A4AA-44FC-B4B0-DE0FA104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78" y="47669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hape 114">
            <a:extLst>
              <a:ext uri="{FF2B5EF4-FFF2-40B4-BE49-F238E27FC236}">
                <a16:creationId xmlns:a16="http://schemas.microsoft.com/office/drawing/2014/main" id="{DC2E6153-3DBD-41BA-8C18-7A075A29E07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828AD4F5-2978-4D5D-9A54-59DEF0F17CE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1036" name="Picture 12" descr="Structural icon">
            <a:extLst>
              <a:ext uri="{FF2B5EF4-FFF2-40B4-BE49-F238E27FC236}">
                <a16:creationId xmlns:a16="http://schemas.microsoft.com/office/drawing/2014/main" id="{D6766C2C-884D-4DE0-8DA6-4EC2B10D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82" y="34177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ame Controller icon">
            <a:extLst>
              <a:ext uri="{FF2B5EF4-FFF2-40B4-BE49-F238E27FC236}">
                <a16:creationId xmlns:a16="http://schemas.microsoft.com/office/drawing/2014/main" id="{250A38AB-E4EC-4691-A3E2-FBE995CF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34" y="473516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B7723B-A7F5-4D41-8524-9B1F7242B55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BCBB0FC-6731-4C3A-9641-1A3E17AFDC93}"/>
              </a:ext>
            </a:extLst>
          </p:cNvPr>
          <p:cNvSpPr/>
          <p:nvPr/>
        </p:nvSpPr>
        <p:spPr>
          <a:xfrm>
            <a:off x="204338" y="988650"/>
            <a:ext cx="8540344" cy="1064346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A1DAF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discussion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jobs have you heard of in your area?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 Click to find out more about which sectors have roles on offer in Oxfordshire.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44833E-C535-4B2F-BCB6-F904EBC1CBB9}"/>
              </a:ext>
            </a:extLst>
          </p:cNvPr>
          <p:cNvSpPr/>
          <p:nvPr/>
        </p:nvSpPr>
        <p:spPr>
          <a:xfrm>
            <a:off x="398558" y="5809609"/>
            <a:ext cx="8346884" cy="681568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Did you know anyone who works in any of these areas?</a:t>
            </a:r>
          </a:p>
        </p:txBody>
      </p:sp>
      <p:pic>
        <p:nvPicPr>
          <p:cNvPr id="20" name="Picture 2" descr="Hangar icon">
            <a:extLst>
              <a:ext uri="{FF2B5EF4-FFF2-40B4-BE49-F238E27FC236}">
                <a16:creationId xmlns:a16="http://schemas.microsoft.com/office/drawing/2014/main" id="{931DDE22-F0D7-42FE-8E5A-9C398AB35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2" y="23384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onate icon">
            <a:extLst>
              <a:ext uri="{FF2B5EF4-FFF2-40B4-BE49-F238E27FC236}">
                <a16:creationId xmlns:a16="http://schemas.microsoft.com/office/drawing/2014/main" id="{A276738F-9C88-4B3B-8AEC-B9682ED7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0" y="237901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9" grpId="0" animBg="1"/>
      <p:bldP spid="2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DAEBFF-F604-49B2-9E43-63A140B2A466}"/>
              </a:ext>
            </a:extLst>
          </p:cNvPr>
          <p:cNvSpPr/>
          <p:nvPr/>
        </p:nvSpPr>
        <p:spPr>
          <a:xfrm>
            <a:off x="1510097" y="5047750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A825C-6A69-4FD5-9ADE-1D052098E434}"/>
              </a:ext>
            </a:extLst>
          </p:cNvPr>
          <p:cNvSpPr/>
          <p:nvPr/>
        </p:nvSpPr>
        <p:spPr>
          <a:xfrm>
            <a:off x="1510097" y="2473328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Buses and Trains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96A702-943C-4A8D-9C92-E093A1965C10}"/>
              </a:ext>
            </a:extLst>
          </p:cNvPr>
          <p:cNvSpPr/>
          <p:nvPr/>
        </p:nvSpPr>
        <p:spPr>
          <a:xfrm>
            <a:off x="4030220" y="3834039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Council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93A5E-0AAD-4D80-9E77-CA7E7C3AF6D8}"/>
              </a:ext>
            </a:extLst>
          </p:cNvPr>
          <p:cNvSpPr/>
          <p:nvPr/>
        </p:nvSpPr>
        <p:spPr>
          <a:xfrm>
            <a:off x="6416224" y="2473328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Retail/Shops</a:t>
            </a:r>
          </a:p>
        </p:txBody>
      </p:sp>
      <p:sp>
        <p:nvSpPr>
          <p:cNvPr id="31" name="Shape 114">
            <a:extLst>
              <a:ext uri="{FF2B5EF4-FFF2-40B4-BE49-F238E27FC236}">
                <a16:creationId xmlns:a16="http://schemas.microsoft.com/office/drawing/2014/main" id="{DC2E6153-3DBD-41BA-8C18-7A075A29E07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828AD4F5-2978-4D5D-9A54-59DEF0F17CE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Dyslexic" panose="00000500000000000000" pitchFamily="50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52F202C-EC46-44A1-B17B-5FA2C69E80B0}"/>
              </a:ext>
            </a:extLst>
          </p:cNvPr>
          <p:cNvSpPr/>
          <p:nvPr/>
        </p:nvSpPr>
        <p:spPr>
          <a:xfrm>
            <a:off x="6416224" y="5047750"/>
            <a:ext cx="1565472" cy="8216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Film</a:t>
            </a:r>
          </a:p>
        </p:txBody>
      </p:sp>
      <p:pic>
        <p:nvPicPr>
          <p:cNvPr id="1042" name="Picture 18" descr="Documentary icon">
            <a:extLst>
              <a:ext uri="{FF2B5EF4-FFF2-40B4-BE49-F238E27FC236}">
                <a16:creationId xmlns:a16="http://schemas.microsoft.com/office/drawing/2014/main" id="{662867B8-1E92-4CCD-ABC1-BB2B1E59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36" y="49549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B7723B-A7F5-4D41-8524-9B1F7242B55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BCBB0FC-6731-4C3A-9641-1A3E17AFDC93}"/>
              </a:ext>
            </a:extLst>
          </p:cNvPr>
          <p:cNvSpPr/>
          <p:nvPr/>
        </p:nvSpPr>
        <p:spPr>
          <a:xfrm>
            <a:off x="204338" y="988650"/>
            <a:ext cx="8540344" cy="1064346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28575">
            <a:solidFill>
              <a:srgbClr val="A1DAF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discussion (2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Have you spoken to anyone about what you want to do when you leave school?.</a:t>
            </a:r>
          </a:p>
        </p:txBody>
      </p:sp>
      <p:pic>
        <p:nvPicPr>
          <p:cNvPr id="2" name="Picture 2" descr="Park Bench icon">
            <a:extLst>
              <a:ext uri="{FF2B5EF4-FFF2-40B4-BE49-F238E27FC236}">
                <a16:creationId xmlns:a16="http://schemas.microsoft.com/office/drawing/2014/main" id="{C75A8E25-52FD-401B-8AAE-07322B1E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87" y="37442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our Bus icon">
            <a:extLst>
              <a:ext uri="{FF2B5EF4-FFF2-40B4-BE49-F238E27FC236}">
                <a16:creationId xmlns:a16="http://schemas.microsoft.com/office/drawing/2014/main" id="{FC1695CD-CBD1-4DE9-818E-2D11E652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269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in icon">
            <a:extLst>
              <a:ext uri="{FF2B5EF4-FFF2-40B4-BE49-F238E27FC236}">
                <a16:creationId xmlns:a16="http://schemas.microsoft.com/office/drawing/2014/main" id="{E69CCB23-7F5B-4310-99F7-9230C568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4" y="23805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ce Car icon">
            <a:extLst>
              <a:ext uri="{FF2B5EF4-FFF2-40B4-BE49-F238E27FC236}">
                <a16:creationId xmlns:a16="http://schemas.microsoft.com/office/drawing/2014/main" id="{D46E0887-6414-40A9-8EDE-D6FF05D5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2" y="37141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Full Tool Storage Box icon">
            <a:extLst>
              <a:ext uri="{FF2B5EF4-FFF2-40B4-BE49-F238E27FC236}">
                <a16:creationId xmlns:a16="http://schemas.microsoft.com/office/drawing/2014/main" id="{BBE3A227-93DF-4CAD-B497-0DB802689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25" y="37876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ptop icon">
            <a:extLst>
              <a:ext uri="{FF2B5EF4-FFF2-40B4-BE49-F238E27FC236}">
                <a16:creationId xmlns:a16="http://schemas.microsoft.com/office/drawing/2014/main" id="{FB53C032-EC92-4329-8805-7908F91E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0" y="3787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Welfare icon">
            <a:extLst>
              <a:ext uri="{FF2B5EF4-FFF2-40B4-BE49-F238E27FC236}">
                <a16:creationId xmlns:a16="http://schemas.microsoft.com/office/drawing/2014/main" id="{4AB87B80-363F-46FD-8610-F6A3035F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40" y="50013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hopping Basket icon">
            <a:extLst>
              <a:ext uri="{FF2B5EF4-FFF2-40B4-BE49-F238E27FC236}">
                <a16:creationId xmlns:a16="http://schemas.microsoft.com/office/drawing/2014/main" id="{419C65CA-1DF9-47F8-8FE6-222837F29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09" y="23805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1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0BCFD8-D718-425F-B9D4-EB3DDDE6E9F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2D5D99-2B7E-4E70-97DC-F10B8CA60473}"/>
              </a:ext>
            </a:extLst>
          </p:cNvPr>
          <p:cNvSpPr/>
          <p:nvPr/>
        </p:nvSpPr>
        <p:spPr>
          <a:xfrm>
            <a:off x="284686" y="1596858"/>
            <a:ext cx="2868834" cy="1642170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There are lots of possibilities across Oxfordshire, watch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 The WOW Show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 film to see some of the great places people go to work.  </a:t>
            </a:r>
          </a:p>
        </p:txBody>
      </p:sp>
      <p:pic>
        <p:nvPicPr>
          <p:cNvPr id="11" name="Picture 18" descr="Documentary icon">
            <a:extLst>
              <a:ext uri="{FF2B5EF4-FFF2-40B4-BE49-F238E27FC236}">
                <a16:creationId xmlns:a16="http://schemas.microsoft.com/office/drawing/2014/main" id="{E6256EAF-C8EF-4F06-B2E4-66424D2E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20" y="55003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ace Car icon">
            <a:extLst>
              <a:ext uri="{FF2B5EF4-FFF2-40B4-BE49-F238E27FC236}">
                <a16:creationId xmlns:a16="http://schemas.microsoft.com/office/drawing/2014/main" id="{7EC159EE-5B5D-4960-ADC9-6218A181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66" y="54440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Laptop icon">
            <a:extLst>
              <a:ext uri="{FF2B5EF4-FFF2-40B4-BE49-F238E27FC236}">
                <a16:creationId xmlns:a16="http://schemas.microsoft.com/office/drawing/2014/main" id="{4ED67810-6757-4E58-B543-9BC45D39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47" y="55543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Welfare icon">
            <a:extLst>
              <a:ext uri="{FF2B5EF4-FFF2-40B4-BE49-F238E27FC236}">
                <a16:creationId xmlns:a16="http://schemas.microsoft.com/office/drawing/2014/main" id="{44B28AEA-85F3-483F-B2B3-B7F7A4DD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4" y="550219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hopping Basket icon">
            <a:extLst>
              <a:ext uri="{FF2B5EF4-FFF2-40B4-BE49-F238E27FC236}">
                <a16:creationId xmlns:a16="http://schemas.microsoft.com/office/drawing/2014/main" id="{978FA773-4AB0-4D1F-BEC6-D8C039F7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93" y="55003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27B95D79-0F68-4C06-8D8A-D60845AF8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2180" y="1717352"/>
            <a:ext cx="5279773" cy="3366204"/>
          </a:xfrm>
          <a:prstGeom prst="rect">
            <a:avLst/>
          </a:prstGeom>
        </p:spPr>
      </p:pic>
      <p:sp>
        <p:nvSpPr>
          <p:cNvPr id="22" name="Rectangle: Rounded Corners 21">
            <a:hlinkClick r:id="rId9"/>
            <a:extLst>
              <a:ext uri="{FF2B5EF4-FFF2-40B4-BE49-F238E27FC236}">
                <a16:creationId xmlns:a16="http://schemas.microsoft.com/office/drawing/2014/main" id="{7443BB06-15F6-4C9E-8298-33AB72D0EE1F}"/>
              </a:ext>
            </a:extLst>
          </p:cNvPr>
          <p:cNvSpPr/>
          <p:nvPr/>
        </p:nvSpPr>
        <p:spPr>
          <a:xfrm>
            <a:off x="8333160" y="1476594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E69A4A-F698-419C-A354-FFF0650D7DD7}"/>
              </a:ext>
            </a:extLst>
          </p:cNvPr>
          <p:cNvSpPr txBox="1"/>
          <p:nvPr/>
        </p:nvSpPr>
        <p:spPr>
          <a:xfrm>
            <a:off x="7325958" y="6553730"/>
            <a:ext cx="477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https://safeshare.tv/x/528251568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438FADF-6D9A-4374-A38C-55A92AE86FD2}"/>
              </a:ext>
            </a:extLst>
          </p:cNvPr>
          <p:cNvSpPr/>
          <p:nvPr/>
        </p:nvSpPr>
        <p:spPr>
          <a:xfrm>
            <a:off x="323856" y="3490374"/>
            <a:ext cx="2868834" cy="1782418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Whole class activity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(5 -8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the exciting opportunities available in Oxfordshire for you.  </a:t>
            </a:r>
          </a:p>
        </p:txBody>
      </p:sp>
    </p:spTree>
    <p:extLst>
      <p:ext uri="{BB962C8B-B14F-4D97-AF65-F5344CB8AC3E}">
        <p14:creationId xmlns:p14="http://schemas.microsoft.com/office/powerpoint/2010/main" val="17469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14">
            <a:extLst>
              <a:ext uri="{FF2B5EF4-FFF2-40B4-BE49-F238E27FC236}">
                <a16:creationId xmlns:a16="http://schemas.microsoft.com/office/drawing/2014/main" id="{1647C49B-D77A-4C48-B40E-35F7A5DFE12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skills do you need?</a:t>
            </a:r>
          </a:p>
        </p:txBody>
      </p:sp>
      <p:sp>
        <p:nvSpPr>
          <p:cNvPr id="30" name="Pentagon 20">
            <a:extLst>
              <a:ext uri="{FF2B5EF4-FFF2-40B4-BE49-F238E27FC236}">
                <a16:creationId xmlns:a16="http://schemas.microsoft.com/office/drawing/2014/main" id="{6A29FBE2-953E-44BB-A239-69FF8B5485DB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60512E-6222-4E69-A77A-2E58DA8CF39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5F7C94B-2FA1-4A65-AD1C-DAF1443C0BC3}"/>
              </a:ext>
            </a:extLst>
          </p:cNvPr>
          <p:cNvSpPr/>
          <p:nvPr/>
        </p:nvSpPr>
        <p:spPr>
          <a:xfrm>
            <a:off x="151396" y="979267"/>
            <a:ext cx="6976295" cy="1397785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72C8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activity (2-3 mins)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When you begin to look for a job or your next steps after school, what skills do you think are important?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Click if you need a few hints!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898206-1A3F-48A2-8E03-0F4F1D641C65}"/>
              </a:ext>
            </a:extLst>
          </p:cNvPr>
          <p:cNvSpPr/>
          <p:nvPr/>
        </p:nvSpPr>
        <p:spPr>
          <a:xfrm>
            <a:off x="1972020" y="5557626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Teamwork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ea typeface="Jost Medium" pitchFamily="2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3E002A-93D6-4186-9065-C5A22C454BC6}"/>
              </a:ext>
            </a:extLst>
          </p:cNvPr>
          <p:cNvSpPr/>
          <p:nvPr/>
        </p:nvSpPr>
        <p:spPr>
          <a:xfrm>
            <a:off x="4709642" y="2998236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Problem-solving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A575A5B-269E-4295-813A-2211AC03DA95}"/>
              </a:ext>
            </a:extLst>
          </p:cNvPr>
          <p:cNvSpPr/>
          <p:nvPr/>
        </p:nvSpPr>
        <p:spPr>
          <a:xfrm>
            <a:off x="1326694" y="2992349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Friendly</a:t>
            </a:r>
          </a:p>
        </p:txBody>
      </p:sp>
      <p:pic>
        <p:nvPicPr>
          <p:cNvPr id="40" name="Picture 2" descr="Solve Problem icon">
            <a:extLst>
              <a:ext uri="{FF2B5EF4-FFF2-40B4-BE49-F238E27FC236}">
                <a16:creationId xmlns:a16="http://schemas.microsoft.com/office/drawing/2014/main" id="{CCAD91E8-A39A-439C-844A-726205B1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143" y="299401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eadership icon">
            <a:extLst>
              <a:ext uri="{FF2B5EF4-FFF2-40B4-BE49-F238E27FC236}">
                <a16:creationId xmlns:a16="http://schemas.microsoft.com/office/drawing/2014/main" id="{9104C025-0486-400F-87B5-9425958B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195" y="3050074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Teamwork icon">
            <a:extLst>
              <a:ext uri="{FF2B5EF4-FFF2-40B4-BE49-F238E27FC236}">
                <a16:creationId xmlns:a16="http://schemas.microsoft.com/office/drawing/2014/main" id="{1635D842-AB1D-447C-BB96-620BFA7E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96" y="555762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A9EE825-0FB2-48D7-BD84-DC6E7E3E5520}"/>
              </a:ext>
            </a:extLst>
          </p:cNvPr>
          <p:cNvSpPr/>
          <p:nvPr/>
        </p:nvSpPr>
        <p:spPr>
          <a:xfrm>
            <a:off x="3597668" y="4321232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Positivity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DA8F6A5-BF5C-44FE-A548-8F7E233D56BE}"/>
              </a:ext>
            </a:extLst>
          </p:cNvPr>
          <p:cNvSpPr/>
          <p:nvPr/>
        </p:nvSpPr>
        <p:spPr>
          <a:xfrm>
            <a:off x="6870204" y="4321232"/>
            <a:ext cx="1948664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Good communication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B7928A0-131E-46C5-9D33-9572B22C3585}"/>
              </a:ext>
            </a:extLst>
          </p:cNvPr>
          <p:cNvSpPr/>
          <p:nvPr/>
        </p:nvSpPr>
        <p:spPr>
          <a:xfrm>
            <a:off x="325132" y="4321232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Doing your best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ea typeface="Jost Medium" pitchFamily="2" charset="0"/>
              <a:cs typeface="Arial" panose="020B0604020202020204" pitchFamily="34" charset="0"/>
            </a:endParaRPr>
          </a:p>
        </p:txBody>
      </p:sp>
      <p:pic>
        <p:nvPicPr>
          <p:cNvPr id="46" name="Picture 8" descr="Communication icon">
            <a:extLst>
              <a:ext uri="{FF2B5EF4-FFF2-40B4-BE49-F238E27FC236}">
                <a16:creationId xmlns:a16="http://schemas.microsoft.com/office/drawing/2014/main" id="{69825F13-17F6-404C-BD0B-A0F54023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779" y="556076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hecked icon">
            <a:extLst>
              <a:ext uri="{FF2B5EF4-FFF2-40B4-BE49-F238E27FC236}">
                <a16:creationId xmlns:a16="http://schemas.microsoft.com/office/drawing/2014/main" id="{E4D53107-6A2B-4BA0-8B06-51FBCE73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63" y="432123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Goal icon">
            <a:extLst>
              <a:ext uri="{FF2B5EF4-FFF2-40B4-BE49-F238E27FC236}">
                <a16:creationId xmlns:a16="http://schemas.microsoft.com/office/drawing/2014/main" id="{6A7220F0-48AE-4764-AB30-9349730B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27" y="4281859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EEE9280-FEAE-4324-9B8E-29719BEAC665}"/>
              </a:ext>
            </a:extLst>
          </p:cNvPr>
          <p:cNvSpPr/>
          <p:nvPr/>
        </p:nvSpPr>
        <p:spPr>
          <a:xfrm>
            <a:off x="5375661" y="5557626"/>
            <a:ext cx="1752030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Organisation</a:t>
            </a:r>
          </a:p>
        </p:txBody>
      </p:sp>
      <p:pic>
        <p:nvPicPr>
          <p:cNvPr id="55" name="Picture 4" descr="Talk icon">
            <a:extLst>
              <a:ext uri="{FF2B5EF4-FFF2-40B4-BE49-F238E27FC236}">
                <a16:creationId xmlns:a16="http://schemas.microsoft.com/office/drawing/2014/main" id="{9EEA569C-3148-4CC3-B683-5F3A04AF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40" y="1210144"/>
            <a:ext cx="818566" cy="8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Filing Cabinet icon">
            <a:extLst>
              <a:ext uri="{FF2B5EF4-FFF2-40B4-BE49-F238E27FC236}">
                <a16:creationId xmlns:a16="http://schemas.microsoft.com/office/drawing/2014/main" id="{722D3408-1766-4633-AB91-B01063B2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98" y="5574138"/>
            <a:ext cx="751235" cy="7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14">
            <a:extLst>
              <a:ext uri="{FF2B5EF4-FFF2-40B4-BE49-F238E27FC236}">
                <a16:creationId xmlns:a16="http://schemas.microsoft.com/office/drawing/2014/main" id="{1647C49B-D77A-4C48-B40E-35F7A5DFE12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skills do you need?</a:t>
            </a:r>
          </a:p>
        </p:txBody>
      </p:sp>
      <p:sp>
        <p:nvSpPr>
          <p:cNvPr id="30" name="Pentagon 20">
            <a:extLst>
              <a:ext uri="{FF2B5EF4-FFF2-40B4-BE49-F238E27FC236}">
                <a16:creationId xmlns:a16="http://schemas.microsoft.com/office/drawing/2014/main" id="{6A29FBE2-953E-44BB-A239-69FF8B5485DB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60512E-6222-4E69-A77A-2E58DA8CF39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898206-1A3F-48A2-8E03-0F4F1D641C65}"/>
              </a:ext>
            </a:extLst>
          </p:cNvPr>
          <p:cNvSpPr/>
          <p:nvPr/>
        </p:nvSpPr>
        <p:spPr>
          <a:xfrm>
            <a:off x="1972020" y="5557626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Teamwork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ea typeface="Jost Medium" pitchFamily="2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3E002A-93D6-4186-9065-C5A22C454BC6}"/>
              </a:ext>
            </a:extLst>
          </p:cNvPr>
          <p:cNvSpPr/>
          <p:nvPr/>
        </p:nvSpPr>
        <p:spPr>
          <a:xfrm>
            <a:off x="4709642" y="2998236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Problem-solving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A575A5B-269E-4295-813A-2211AC03DA95}"/>
              </a:ext>
            </a:extLst>
          </p:cNvPr>
          <p:cNvSpPr/>
          <p:nvPr/>
        </p:nvSpPr>
        <p:spPr>
          <a:xfrm>
            <a:off x="1326694" y="2992349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Friendly</a:t>
            </a:r>
          </a:p>
        </p:txBody>
      </p:sp>
      <p:pic>
        <p:nvPicPr>
          <p:cNvPr id="40" name="Picture 2" descr="Solve Problem icon">
            <a:extLst>
              <a:ext uri="{FF2B5EF4-FFF2-40B4-BE49-F238E27FC236}">
                <a16:creationId xmlns:a16="http://schemas.microsoft.com/office/drawing/2014/main" id="{CCAD91E8-A39A-439C-844A-726205B1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143" y="299401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eadership icon">
            <a:extLst>
              <a:ext uri="{FF2B5EF4-FFF2-40B4-BE49-F238E27FC236}">
                <a16:creationId xmlns:a16="http://schemas.microsoft.com/office/drawing/2014/main" id="{9104C025-0486-400F-87B5-9425958B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195" y="3050074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Teamwork icon">
            <a:extLst>
              <a:ext uri="{FF2B5EF4-FFF2-40B4-BE49-F238E27FC236}">
                <a16:creationId xmlns:a16="http://schemas.microsoft.com/office/drawing/2014/main" id="{1635D842-AB1D-447C-BB96-620BFA7E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96" y="555762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A9EE825-0FB2-48D7-BD84-DC6E7E3E5520}"/>
              </a:ext>
            </a:extLst>
          </p:cNvPr>
          <p:cNvSpPr/>
          <p:nvPr/>
        </p:nvSpPr>
        <p:spPr>
          <a:xfrm>
            <a:off x="3597668" y="4321232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Positivity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DA8F6A5-BF5C-44FE-A548-8F7E233D56BE}"/>
              </a:ext>
            </a:extLst>
          </p:cNvPr>
          <p:cNvSpPr/>
          <p:nvPr/>
        </p:nvSpPr>
        <p:spPr>
          <a:xfrm>
            <a:off x="6870203" y="4321232"/>
            <a:ext cx="1911749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Good communication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B7928A0-131E-46C5-9D33-9572B22C3585}"/>
              </a:ext>
            </a:extLst>
          </p:cNvPr>
          <p:cNvSpPr/>
          <p:nvPr/>
        </p:nvSpPr>
        <p:spPr>
          <a:xfrm>
            <a:off x="325132" y="4321232"/>
            <a:ext cx="145315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Doing your best</a:t>
            </a:r>
          </a:p>
        </p:txBody>
      </p:sp>
      <p:pic>
        <p:nvPicPr>
          <p:cNvPr id="46" name="Picture 8" descr="Communication icon">
            <a:extLst>
              <a:ext uri="{FF2B5EF4-FFF2-40B4-BE49-F238E27FC236}">
                <a16:creationId xmlns:a16="http://schemas.microsoft.com/office/drawing/2014/main" id="{69825F13-17F6-404C-BD0B-A0F54023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779" y="556076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hecked icon">
            <a:extLst>
              <a:ext uri="{FF2B5EF4-FFF2-40B4-BE49-F238E27FC236}">
                <a16:creationId xmlns:a16="http://schemas.microsoft.com/office/drawing/2014/main" id="{E4D53107-6A2B-4BA0-8B06-51FBCE73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63" y="432123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Goal icon">
            <a:extLst>
              <a:ext uri="{FF2B5EF4-FFF2-40B4-BE49-F238E27FC236}">
                <a16:creationId xmlns:a16="http://schemas.microsoft.com/office/drawing/2014/main" id="{6A7220F0-48AE-4764-AB30-9349730B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27" y="4281859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EEE9280-FEAE-4324-9B8E-29719BEAC665}"/>
              </a:ext>
            </a:extLst>
          </p:cNvPr>
          <p:cNvSpPr/>
          <p:nvPr/>
        </p:nvSpPr>
        <p:spPr>
          <a:xfrm>
            <a:off x="5375661" y="5557626"/>
            <a:ext cx="1707891" cy="602846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Organisation</a:t>
            </a:r>
          </a:p>
        </p:txBody>
      </p:sp>
      <p:pic>
        <p:nvPicPr>
          <p:cNvPr id="55" name="Picture 4" descr="Talk icon">
            <a:extLst>
              <a:ext uri="{FF2B5EF4-FFF2-40B4-BE49-F238E27FC236}">
                <a16:creationId xmlns:a16="http://schemas.microsoft.com/office/drawing/2014/main" id="{9EEA569C-3148-4CC3-B683-5F3A04AF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40" y="1210144"/>
            <a:ext cx="818566" cy="8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Filing Cabinet icon">
            <a:extLst>
              <a:ext uri="{FF2B5EF4-FFF2-40B4-BE49-F238E27FC236}">
                <a16:creationId xmlns:a16="http://schemas.microsoft.com/office/drawing/2014/main" id="{722D3408-1766-4633-AB91-B01063B2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98" y="5574138"/>
            <a:ext cx="751235" cy="7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F649B0-DCB4-4065-A943-8034558EDE84}"/>
              </a:ext>
            </a:extLst>
          </p:cNvPr>
          <p:cNvSpPr/>
          <p:nvPr/>
        </p:nvSpPr>
        <p:spPr>
          <a:xfrm>
            <a:off x="485633" y="966903"/>
            <a:ext cx="6764636" cy="1397785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BFEAE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Reflection (4-5 mins)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your skills?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 really good at?</a:t>
            </a:r>
          </a:p>
        </p:txBody>
      </p:sp>
    </p:spTree>
    <p:extLst>
      <p:ext uri="{BB962C8B-B14F-4D97-AF65-F5344CB8AC3E}">
        <p14:creationId xmlns:p14="http://schemas.microsoft.com/office/powerpoint/2010/main" val="29619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</TotalTime>
  <Words>1673</Words>
  <Application>Microsoft Office PowerPoint</Application>
  <PresentationFormat>On-screen Show (4:3)</PresentationFormat>
  <Paragraphs>233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OpenDyslexic</vt:lpstr>
      <vt:lpstr>Office Theme</vt:lpstr>
      <vt:lpstr>Your Fabulous Future in Oxfordshire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212</cp:revision>
  <dcterms:created xsi:type="dcterms:W3CDTF">2021-01-18T09:44:21Z</dcterms:created>
  <dcterms:modified xsi:type="dcterms:W3CDTF">2023-03-22T16:26:41Z</dcterms:modified>
</cp:coreProperties>
</file>