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6" r:id="rId3"/>
    <p:sldId id="276" r:id="rId4"/>
    <p:sldId id="286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891"/>
    <a:srgbClr val="F2C704"/>
    <a:srgbClr val="000000"/>
    <a:srgbClr val="F2FCFA"/>
    <a:srgbClr val="8EC0D6"/>
    <a:srgbClr val="262262"/>
    <a:srgbClr val="47BEB3"/>
    <a:srgbClr val="C2D2EC"/>
    <a:srgbClr val="B6DAF2"/>
    <a:srgbClr val="38B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536396-26D0-403B-A205-286321710800}" v="20" dt="2021-03-03T08:54:51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42" autoAdjust="0"/>
  </p:normalViewPr>
  <p:slideViewPr>
    <p:cSldViewPr snapToGrid="0">
      <p:cViewPr varScale="1">
        <p:scale>
          <a:sx n="78" d="100"/>
          <a:sy n="78" d="100"/>
        </p:scale>
        <p:origin x="155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e Hadfield" userId="dd15f2cf38c45536" providerId="LiveId" clId="{0F536396-26D0-403B-A205-286321710800}"/>
    <pc:docChg chg="undo custSel modSld">
      <pc:chgData name="Jude Hadfield" userId="dd15f2cf38c45536" providerId="LiveId" clId="{0F536396-26D0-403B-A205-286321710800}" dt="2021-03-03T15:43:31.290" v="709" actId="20577"/>
      <pc:docMkLst>
        <pc:docMk/>
      </pc:docMkLst>
      <pc:sldChg chg="modSp mod">
        <pc:chgData name="Jude Hadfield" userId="dd15f2cf38c45536" providerId="LiveId" clId="{0F536396-26D0-403B-A205-286321710800}" dt="2021-03-03T11:20:33.929" v="483" actId="27636"/>
        <pc:sldMkLst>
          <pc:docMk/>
          <pc:sldMk cId="3723303634" sldId="259"/>
        </pc:sldMkLst>
        <pc:spChg chg="mod">
          <ac:chgData name="Jude Hadfield" userId="dd15f2cf38c45536" providerId="LiveId" clId="{0F536396-26D0-403B-A205-286321710800}" dt="2021-03-03T11:20:33.929" v="483" actId="27636"/>
          <ac:spMkLst>
            <pc:docMk/>
            <pc:sldMk cId="3723303634" sldId="259"/>
            <ac:spMk id="13" creationId="{B547BD58-601B-4676-A77E-AF21386A79F8}"/>
          </ac:spMkLst>
        </pc:spChg>
      </pc:sldChg>
      <pc:sldChg chg="modSp mod">
        <pc:chgData name="Jude Hadfield" userId="dd15f2cf38c45536" providerId="LiveId" clId="{0F536396-26D0-403B-A205-286321710800}" dt="2021-03-03T15:43:31.290" v="709" actId="20577"/>
        <pc:sldMkLst>
          <pc:docMk/>
          <pc:sldMk cId="3788534466" sldId="266"/>
        </pc:sldMkLst>
        <pc:spChg chg="mod">
          <ac:chgData name="Jude Hadfield" userId="dd15f2cf38c45536" providerId="LiveId" clId="{0F536396-26D0-403B-A205-286321710800}" dt="2021-03-03T08:49:15.780" v="207" actId="20577"/>
          <ac:spMkLst>
            <pc:docMk/>
            <pc:sldMk cId="3788534466" sldId="266"/>
            <ac:spMk id="18" creationId="{CB233211-4517-4D3A-B05F-4BEE5F04A9D5}"/>
          </ac:spMkLst>
        </pc:spChg>
        <pc:spChg chg="mod">
          <ac:chgData name="Jude Hadfield" userId="dd15f2cf38c45536" providerId="LiveId" clId="{0F536396-26D0-403B-A205-286321710800}" dt="2021-03-03T15:18:17.011" v="634" actId="207"/>
          <ac:spMkLst>
            <pc:docMk/>
            <pc:sldMk cId="3788534466" sldId="266"/>
            <ac:spMk id="20" creationId="{7FE98C96-B99B-4329-A064-367D67A5724D}"/>
          </ac:spMkLst>
        </pc:spChg>
        <pc:graphicFrameChg chg="mod modGraphic">
          <ac:chgData name="Jude Hadfield" userId="dd15f2cf38c45536" providerId="LiveId" clId="{0F536396-26D0-403B-A205-286321710800}" dt="2021-03-03T15:43:31.290" v="709" actId="20577"/>
          <ac:graphicFrameMkLst>
            <pc:docMk/>
            <pc:sldMk cId="3788534466" sldId="266"/>
            <ac:graphicFrameMk id="13" creationId="{8F4D0B87-CFFF-4996-B2DE-3AF5323F598A}"/>
          </ac:graphicFrameMkLst>
        </pc:graphicFrameChg>
        <pc:picChg chg="mod">
          <ac:chgData name="Jude Hadfield" userId="dd15f2cf38c45536" providerId="LiveId" clId="{0F536396-26D0-403B-A205-286321710800}" dt="2021-03-03T15:15:42.285" v="484" actId="1076"/>
          <ac:picMkLst>
            <pc:docMk/>
            <pc:sldMk cId="3788534466" sldId="266"/>
            <ac:picMk id="14" creationId="{99F86B1E-4EA3-4C1D-A08B-9267079EF535}"/>
          </ac:picMkLst>
        </pc:picChg>
        <pc:picChg chg="mod">
          <ac:chgData name="Jude Hadfield" userId="dd15f2cf38c45536" providerId="LiveId" clId="{0F536396-26D0-403B-A205-286321710800}" dt="2021-03-03T15:15:42.285" v="484" actId="1076"/>
          <ac:picMkLst>
            <pc:docMk/>
            <pc:sldMk cId="3788534466" sldId="266"/>
            <ac:picMk id="15" creationId="{0291B241-E142-451E-AC3F-4FE5CBFE3D79}"/>
          </ac:picMkLst>
        </pc:picChg>
        <pc:picChg chg="mod">
          <ac:chgData name="Jude Hadfield" userId="dd15f2cf38c45536" providerId="LiveId" clId="{0F536396-26D0-403B-A205-286321710800}" dt="2021-03-03T15:15:42.285" v="484" actId="1076"/>
          <ac:picMkLst>
            <pc:docMk/>
            <pc:sldMk cId="3788534466" sldId="266"/>
            <ac:picMk id="16" creationId="{448FE169-9D95-42A2-9C65-6510756E9709}"/>
          </ac:picMkLst>
        </pc:picChg>
        <pc:picChg chg="mod">
          <ac:chgData name="Jude Hadfield" userId="dd15f2cf38c45536" providerId="LiveId" clId="{0F536396-26D0-403B-A205-286321710800}" dt="2021-03-03T15:15:42.285" v="484" actId="1076"/>
          <ac:picMkLst>
            <pc:docMk/>
            <pc:sldMk cId="3788534466" sldId="266"/>
            <ac:picMk id="17" creationId="{45675CCC-ACEC-4DBE-A35C-AE1EBF19BCA9}"/>
          </ac:picMkLst>
        </pc:picChg>
      </pc:sldChg>
      <pc:sldChg chg="addSp delSp modSp mod modNotesTx">
        <pc:chgData name="Jude Hadfield" userId="dd15f2cf38c45536" providerId="LiveId" clId="{0F536396-26D0-403B-A205-286321710800}" dt="2021-03-03T09:21:02.561" v="222" actId="1076"/>
        <pc:sldMkLst>
          <pc:docMk/>
          <pc:sldMk cId="2072202320" sldId="276"/>
        </pc:sldMkLst>
        <pc:spChg chg="mod">
          <ac:chgData name="Jude Hadfield" userId="dd15f2cf38c45536" providerId="LiveId" clId="{0F536396-26D0-403B-A205-286321710800}" dt="2021-03-03T08:55:48.471" v="220" actId="1076"/>
          <ac:spMkLst>
            <pc:docMk/>
            <pc:sldMk cId="2072202320" sldId="276"/>
            <ac:spMk id="4" creationId="{22D75807-C176-4DDB-8CD9-10A74590DEDE}"/>
          </ac:spMkLst>
        </pc:spChg>
        <pc:spChg chg="del">
          <ac:chgData name="Jude Hadfield" userId="dd15f2cf38c45536" providerId="LiveId" clId="{0F536396-26D0-403B-A205-286321710800}" dt="2021-03-02T10:03:56.110" v="21" actId="478"/>
          <ac:spMkLst>
            <pc:docMk/>
            <pc:sldMk cId="2072202320" sldId="276"/>
            <ac:spMk id="5" creationId="{794F987A-0196-4A52-BF49-A127FB175B38}"/>
          </ac:spMkLst>
        </pc:spChg>
        <pc:spChg chg="add mod">
          <ac:chgData name="Jude Hadfield" userId="dd15f2cf38c45536" providerId="LiveId" clId="{0F536396-26D0-403B-A205-286321710800}" dt="2021-03-02T10:04:07.672" v="23"/>
          <ac:spMkLst>
            <pc:docMk/>
            <pc:sldMk cId="2072202320" sldId="276"/>
            <ac:spMk id="10" creationId="{3A080B90-FBD0-43EB-ABF7-10EA76D957C9}"/>
          </ac:spMkLst>
        </pc:spChg>
        <pc:graphicFrameChg chg="add del mod modGraphic">
          <ac:chgData name="Jude Hadfield" userId="dd15f2cf38c45536" providerId="LiveId" clId="{0F536396-26D0-403B-A205-286321710800}" dt="2021-03-02T14:06:46.485" v="128" actId="478"/>
          <ac:graphicFrameMkLst>
            <pc:docMk/>
            <pc:sldMk cId="2072202320" sldId="276"/>
            <ac:graphicFrameMk id="2" creationId="{834D8809-8F27-45F1-89D5-7DFA8F4AFA9D}"/>
          </ac:graphicFrameMkLst>
        </pc:graphicFrameChg>
        <pc:graphicFrameChg chg="del mod">
          <ac:chgData name="Jude Hadfield" userId="dd15f2cf38c45536" providerId="LiveId" clId="{0F536396-26D0-403B-A205-286321710800}" dt="2021-03-02T10:04:17.009" v="24" actId="478"/>
          <ac:graphicFrameMkLst>
            <pc:docMk/>
            <pc:sldMk cId="2072202320" sldId="276"/>
            <ac:graphicFrameMk id="3" creationId="{E061EAA6-30E5-45DA-8463-AA453CE265C4}"/>
          </ac:graphicFrameMkLst>
        </pc:graphicFrameChg>
        <pc:graphicFrameChg chg="add del mod modGraphic">
          <ac:chgData name="Jude Hadfield" userId="dd15f2cf38c45536" providerId="LiveId" clId="{0F536396-26D0-403B-A205-286321710800}" dt="2021-03-02T14:06:50.500" v="129" actId="478"/>
          <ac:graphicFrameMkLst>
            <pc:docMk/>
            <pc:sldMk cId="2072202320" sldId="276"/>
            <ac:graphicFrameMk id="7" creationId="{D2A34D83-D43D-448C-A609-950E76E11411}"/>
          </ac:graphicFrameMkLst>
        </pc:graphicFrameChg>
        <pc:graphicFrameChg chg="add mod modGraphic">
          <ac:chgData name="Jude Hadfield" userId="dd15f2cf38c45536" providerId="LiveId" clId="{0F536396-26D0-403B-A205-286321710800}" dt="2021-03-03T09:20:55.500" v="221" actId="2165"/>
          <ac:graphicFrameMkLst>
            <pc:docMk/>
            <pc:sldMk cId="2072202320" sldId="276"/>
            <ac:graphicFrameMk id="11" creationId="{EB6EA5F4-5B91-4A43-9806-DAABDA5043F1}"/>
          </ac:graphicFrameMkLst>
        </pc:graphicFrameChg>
        <pc:graphicFrameChg chg="add mod modGraphic">
          <ac:chgData name="Jude Hadfield" userId="dd15f2cf38c45536" providerId="LiveId" clId="{0F536396-26D0-403B-A205-286321710800}" dt="2021-03-03T09:21:02.561" v="222" actId="1076"/>
          <ac:graphicFrameMkLst>
            <pc:docMk/>
            <pc:sldMk cId="2072202320" sldId="276"/>
            <ac:graphicFrameMk id="12" creationId="{40AC4BE6-A3AD-46ED-B4D1-1D6915EC218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7E32-F93B-4BB2-8776-7FC0F5CFD7A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1B7C-BC5E-4E16-B045-EB0A45CA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References:</a:t>
            </a:r>
          </a:p>
          <a:p>
            <a:endParaRPr lang="en-GB" dirty="0"/>
          </a:p>
          <a:p>
            <a:r>
              <a:rPr lang="en-GB" dirty="0"/>
              <a:t>Images: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81B7C-BC5E-4E16-B045-EB0A45CAAF6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90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References:</a:t>
            </a:r>
          </a:p>
          <a:p>
            <a:r>
              <a:rPr lang="en-GB" dirty="0"/>
              <a:t>1) 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Careers, Employability and Enterprise Education Audit SEND/PRU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81B7C-BC5E-4E16-B045-EB0A45CAAF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79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References: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b="0" dirty="0"/>
              <a:t>https://www.ox.ac.uk/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dirty="0"/>
              <a:t>https://www.apprenticeships.ox.ac.uk/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https://www.diamond.ac.uk/Careers/Apprenticeships.html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https://www.diamond.ac.uk/Home/About.html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https://www.gov.uk/government/organisations/uk-atomic-energy-authority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https://ccfe.ukaea.uk/careers/early-careers/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https://www.unipart.com/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https://www.harwellcampus.com/media-centre/harwell-campus-information-pack/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https://www.oxfordhealth.nhs.uk/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https://rebellion.com/about-us/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https://www.oxbotica.com/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https://www.williamsf1.com/</a:t>
            </a:r>
            <a:endParaRPr lang="en-GB" b="0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1e240347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c1e240347f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https://www.greencoreconstruction.co.uk/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https://www.blenheimpalace.com/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https://global.oup.com/?cc=gb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https://tvpcareers.co.uk/ 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https://www.mini.co.uk/en_GB/home/why-mini/mini-uk-production.html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72" name="Google Shape;72;gc1e240347f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B4-C914-4A0A-8672-17E7229A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8BEAB">
                <a:alpha val="5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Oxlep</a:t>
            </a:r>
            <a:r>
              <a:rPr lang="en-US" dirty="0"/>
              <a:t> 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994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hyperlink" Target="https://www.williamsf1.com/" TargetMode="External"/><Relationship Id="rId3" Type="http://schemas.openxmlformats.org/officeDocument/2006/relationships/image" Target="../media/image15.png"/><Relationship Id="rId7" Type="http://schemas.openxmlformats.org/officeDocument/2006/relationships/hyperlink" Target="https://www.oxfordhealth.nhs.uk/" TargetMode="External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hyperlink" Target="https://www.oxbotica.com/" TargetMode="External"/><Relationship Id="rId5" Type="http://schemas.openxmlformats.org/officeDocument/2006/relationships/hyperlink" Target="https://www.harwellcampus.com/media-centre/harwell-campus-information-pack/" TargetMode="External"/><Relationship Id="rId10" Type="http://schemas.openxmlformats.org/officeDocument/2006/relationships/image" Target="../media/image24.png"/><Relationship Id="rId4" Type="http://schemas.openxmlformats.org/officeDocument/2006/relationships/image" Target="../media/image16.png"/><Relationship Id="rId9" Type="http://schemas.openxmlformats.org/officeDocument/2006/relationships/hyperlink" Target="https://rebellion.com/about-us/" TargetMode="External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hyperlink" Target="https://www.greencoreconstruction.co.uk/" TargetMode="External"/><Relationship Id="rId3" Type="http://schemas.openxmlformats.org/officeDocument/2006/relationships/image" Target="../media/image15.png"/><Relationship Id="rId7" Type="http://schemas.openxmlformats.org/officeDocument/2006/relationships/hyperlink" Target="https://global.oup.com/?cc=gb" TargetMode="External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hyperlink" Target="https://www.mini.co.uk/en_GB/home/why-mini/mini-uk-production.html" TargetMode="External"/><Relationship Id="rId5" Type="http://schemas.openxmlformats.org/officeDocument/2006/relationships/hyperlink" Target="https://www.blenheimpalace.com/" TargetMode="External"/><Relationship Id="rId10" Type="http://schemas.openxmlformats.org/officeDocument/2006/relationships/image" Target="../media/image29.png"/><Relationship Id="rId4" Type="http://schemas.openxmlformats.org/officeDocument/2006/relationships/image" Target="../media/image16.png"/><Relationship Id="rId9" Type="http://schemas.openxmlformats.org/officeDocument/2006/relationships/hyperlink" Target="https://tvpcareers.co.uk/" TargetMode="External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DB1CB0-0F1A-473E-9669-A5F6938A8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66" y="10631"/>
            <a:ext cx="3932421" cy="1849190"/>
          </a:xfrm>
          <a:prstGeom prst="rect">
            <a:avLst/>
          </a:prstGeom>
        </p:spPr>
      </p:pic>
      <p:pic>
        <p:nvPicPr>
          <p:cNvPr id="4" name="Picture 3" descr="Qr code&#10;&#10;Description automatically generated with low confidence">
            <a:extLst>
              <a:ext uri="{FF2B5EF4-FFF2-40B4-BE49-F238E27FC236}">
                <a16:creationId xmlns:a16="http://schemas.microsoft.com/office/drawing/2014/main" id="{76594C8A-B66D-44EF-BCFF-89D78114E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825" y="5490668"/>
            <a:ext cx="2534085" cy="10278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8196C7-1897-47EE-8173-F5A786BC9BE9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EB7BA64A-2951-4073-AB47-44ABFA8E04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8" y="5123124"/>
            <a:ext cx="1516318" cy="1516318"/>
          </a:xfrm>
          <a:prstGeom prst="ellipse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547BD58-601B-4676-A77E-AF21386A79F8}"/>
              </a:ext>
            </a:extLst>
          </p:cNvPr>
          <p:cNvSpPr txBox="1">
            <a:spLocks/>
          </p:cNvSpPr>
          <p:nvPr/>
        </p:nvSpPr>
        <p:spPr>
          <a:xfrm>
            <a:off x="594852" y="2367511"/>
            <a:ext cx="7954296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800" dirty="0">
                <a:solidFill>
                  <a:schemeClr val="tx1"/>
                </a:solidFill>
              </a:rPr>
              <a:t>SEND LMI Lesson Plan:</a:t>
            </a: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Your Future in Fabulous Oxfordshire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11DD3C6-C47E-453E-8126-568D3D500E91}"/>
              </a:ext>
            </a:extLst>
          </p:cNvPr>
          <p:cNvSpPr txBox="1">
            <a:spLocks/>
          </p:cNvSpPr>
          <p:nvPr/>
        </p:nvSpPr>
        <p:spPr>
          <a:xfrm>
            <a:off x="594852" y="3442369"/>
            <a:ext cx="7954296" cy="529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000" i="1" dirty="0">
                <a:solidFill>
                  <a:schemeClr val="tx1"/>
                </a:solidFill>
              </a:rPr>
              <a:t>In association with VotesforSchools and The WOW Show  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0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212A622-598F-45CE-AE34-9621CE97E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F4D0B87-CFFF-4996-B2DE-3AF5323F5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644580"/>
              </p:ext>
            </p:extLst>
          </p:nvPr>
        </p:nvGraphicFramePr>
        <p:xfrm>
          <a:off x="231515" y="980447"/>
          <a:ext cx="8680970" cy="38975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4325">
                  <a:extLst>
                    <a:ext uri="{9D8B030D-6E8A-4147-A177-3AD203B41FA5}">
                      <a16:colId xmlns:a16="http://schemas.microsoft.com/office/drawing/2014/main" val="2289360755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48248334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val="1195679583"/>
                    </a:ext>
                  </a:extLst>
                </a:gridCol>
                <a:gridCol w="4939925">
                  <a:extLst>
                    <a:ext uri="{9D8B030D-6E8A-4147-A177-3AD203B41FA5}">
                      <a16:colId xmlns:a16="http://schemas.microsoft.com/office/drawing/2014/main" val="2570374607"/>
                    </a:ext>
                  </a:extLst>
                </a:gridCol>
              </a:tblGrid>
              <a:tr h="541546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0" marB="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97274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 objectives and key vocabulary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5" marR="32155" marT="50292" marB="50292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the learning objectives and the key words with the class.  </a:t>
                      </a:r>
                    </a:p>
                  </a:txBody>
                  <a:tcPr marL="32155" marR="32155" marT="50292" marB="50292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060824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What is Labour Market Information?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discuss what LMI is and what they have in their local area. Then think about what they would like to do in the future.  </a:t>
                      </a:r>
                    </a:p>
                  </a:txBody>
                  <a:tcPr marL="32155" marR="32155" marT="50292" marB="50292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82433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What is the LMI in Oxfordshire?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Paired talk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discuss what kind of jobs are available in Oxfordshire and if they have started talking about their future plans yet.  </a:t>
                      </a:r>
                    </a:p>
                  </a:txBody>
                  <a:tcPr marL="32155" marR="32155" marT="50292" marB="50292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4116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A fabulous future in Oxfordshire?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watch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WOW Show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film showcasing the LMI in Oxfordshire.   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9587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What skills do you have?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look at important skills for their future and talk about the things they are good at.  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676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How employable are you?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watch a clip about employability and assess their own skills.  They work in small groups, with a partner or as a class to talk about their aspirations for their futures.  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048623"/>
                  </a:ext>
                </a:extLst>
              </a:tr>
              <a:tr h="43425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Further help and support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selection of websites and links for further information to take the information further for interested students.  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704679"/>
                  </a:ext>
                </a:extLst>
              </a:tr>
            </a:tbl>
          </a:graphicData>
        </a:graphic>
      </p:graphicFrame>
      <p:pic>
        <p:nvPicPr>
          <p:cNvPr id="14" name="Graphic 13" descr="Teacher">
            <a:extLst>
              <a:ext uri="{FF2B5EF4-FFF2-40B4-BE49-F238E27FC236}">
                <a16:creationId xmlns:a16="http://schemas.microsoft.com/office/drawing/2014/main" id="{99F86B1E-4EA3-4C1D-A08B-9267079EF5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09826" y="1024302"/>
            <a:ext cx="547351" cy="547351"/>
          </a:xfrm>
          <a:prstGeom prst="rect">
            <a:avLst/>
          </a:prstGeom>
        </p:spPr>
      </p:pic>
      <p:pic>
        <p:nvPicPr>
          <p:cNvPr id="15" name="Graphic 14" descr="Users">
            <a:extLst>
              <a:ext uri="{FF2B5EF4-FFF2-40B4-BE49-F238E27FC236}">
                <a16:creationId xmlns:a16="http://schemas.microsoft.com/office/drawing/2014/main" id="{0291B241-E142-451E-AC3F-4FE5CBFE3D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22260" y="1024302"/>
            <a:ext cx="547351" cy="547351"/>
          </a:xfrm>
          <a:prstGeom prst="rect">
            <a:avLst/>
          </a:prstGeom>
        </p:spPr>
      </p:pic>
      <p:pic>
        <p:nvPicPr>
          <p:cNvPr id="16" name="Graphic 15" descr="Stopwatch 75%">
            <a:extLst>
              <a:ext uri="{FF2B5EF4-FFF2-40B4-BE49-F238E27FC236}">
                <a16:creationId xmlns:a16="http://schemas.microsoft.com/office/drawing/2014/main" id="{448FE169-9D95-42A2-9C65-6510756E97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4543" y="1035732"/>
            <a:ext cx="454037" cy="454037"/>
          </a:xfrm>
          <a:prstGeom prst="rect">
            <a:avLst/>
          </a:prstGeom>
        </p:spPr>
      </p:pic>
      <p:pic>
        <p:nvPicPr>
          <p:cNvPr id="17" name="Graphic 16" descr="Route (Two Pins With A Path)">
            <a:extLst>
              <a:ext uri="{FF2B5EF4-FFF2-40B4-BE49-F238E27FC236}">
                <a16:creationId xmlns:a16="http://schemas.microsoft.com/office/drawing/2014/main" id="{45675CCC-ACEC-4DBE-A35C-AE1EBF19BCA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75475" y="1037949"/>
            <a:ext cx="454037" cy="454037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CB233211-4517-4D3A-B05F-4BEE5F04A9D5}"/>
              </a:ext>
            </a:extLst>
          </p:cNvPr>
          <p:cNvSpPr txBox="1">
            <a:spLocks/>
          </p:cNvSpPr>
          <p:nvPr/>
        </p:nvSpPr>
        <p:spPr>
          <a:xfrm>
            <a:off x="290753" y="79467"/>
            <a:ext cx="6734515" cy="9009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chemeClr val="tx1"/>
                </a:solidFill>
              </a:rPr>
              <a:t>SEND LMI lesson</a:t>
            </a:r>
          </a:p>
          <a:p>
            <a:r>
              <a:rPr lang="en-GB" sz="2000" b="1" dirty="0">
                <a:solidFill>
                  <a:schemeClr val="tx1"/>
                </a:solidFill>
                <a:ea typeface="Lato" panose="020F0502020204030203" pitchFamily="34" charset="0"/>
              </a:rPr>
              <a:t>Lesson Plan: 20-40 minutes</a:t>
            </a: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726D7969-3D0E-4C8C-BD9E-BACA3C4508A0}"/>
              </a:ext>
            </a:extLst>
          </p:cNvPr>
          <p:cNvSpPr txBox="1"/>
          <p:nvPr/>
        </p:nvSpPr>
        <p:spPr>
          <a:xfrm>
            <a:off x="290753" y="5410320"/>
            <a:ext cx="1180897" cy="98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200" b="1" spc="-5" dirty="0">
                <a:latin typeface="Century Gothic"/>
                <a:cs typeface="Century Gothic"/>
              </a:rPr>
              <a:t>Keywords:</a:t>
            </a:r>
            <a:endParaRPr lang="en-GB" sz="1200" dirty="0">
              <a:latin typeface="Century Gothic"/>
              <a:cs typeface="Century Gothic"/>
            </a:endParaRPr>
          </a:p>
          <a:p>
            <a:pPr marL="184150" indent="-171450">
              <a:lnSpc>
                <a:spcPct val="100000"/>
              </a:lnSpc>
              <a:spcBef>
                <a:spcPts val="100"/>
              </a:spcBef>
              <a:buBlip>
                <a:blip r:embed="rId12"/>
              </a:buBlip>
            </a:pPr>
            <a:r>
              <a:rPr lang="en-GB" sz="1200" dirty="0">
                <a:latin typeface="Century Gothic"/>
                <a:cs typeface="Century Gothic"/>
              </a:rPr>
              <a:t>LMI</a:t>
            </a:r>
          </a:p>
          <a:p>
            <a:pPr marL="184150" indent="-171450">
              <a:lnSpc>
                <a:spcPct val="100000"/>
              </a:lnSpc>
              <a:spcBef>
                <a:spcPts val="100"/>
              </a:spcBef>
              <a:buBlip>
                <a:blip r:embed="rId12"/>
              </a:buBlip>
            </a:pPr>
            <a:r>
              <a:rPr lang="en-GB" sz="1200" dirty="0">
                <a:latin typeface="Century Gothic"/>
                <a:cs typeface="Century Gothic"/>
              </a:rPr>
              <a:t>Sector</a:t>
            </a:r>
          </a:p>
          <a:p>
            <a:pPr marL="184150" indent="-171450">
              <a:lnSpc>
                <a:spcPct val="100000"/>
              </a:lnSpc>
              <a:spcBef>
                <a:spcPts val="100"/>
              </a:spcBef>
              <a:buBlip>
                <a:blip r:embed="rId12"/>
              </a:buBlip>
            </a:pPr>
            <a:r>
              <a:rPr lang="en-GB" sz="1200" dirty="0">
                <a:latin typeface="Century Gothic"/>
                <a:cs typeface="Century Gothic"/>
              </a:rPr>
              <a:t>Employability</a:t>
            </a:r>
          </a:p>
          <a:p>
            <a:pPr marL="184150" indent="-171450">
              <a:lnSpc>
                <a:spcPct val="100000"/>
              </a:lnSpc>
              <a:spcBef>
                <a:spcPts val="100"/>
              </a:spcBef>
              <a:buBlip>
                <a:blip r:embed="rId12"/>
              </a:buBlip>
            </a:pPr>
            <a:endParaRPr lang="en-GB" sz="1200" dirty="0">
              <a:latin typeface="Century Gothic"/>
              <a:cs typeface="Century Gothic"/>
            </a:endParaRPr>
          </a:p>
        </p:txBody>
      </p:sp>
      <p:sp>
        <p:nvSpPr>
          <p:cNvPr id="20" name="object 6">
            <a:extLst>
              <a:ext uri="{FF2B5EF4-FFF2-40B4-BE49-F238E27FC236}">
                <a16:creationId xmlns:a16="http://schemas.microsoft.com/office/drawing/2014/main" id="{7FE98C96-B99B-4329-A064-367D67A5724D}"/>
              </a:ext>
            </a:extLst>
          </p:cNvPr>
          <p:cNvSpPr txBox="1"/>
          <p:nvPr/>
        </p:nvSpPr>
        <p:spPr>
          <a:xfrm>
            <a:off x="1675475" y="5410320"/>
            <a:ext cx="723701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200" b="1" spc="-5" dirty="0">
                <a:latin typeface="Century Gothic"/>
                <a:cs typeface="Century Gothic"/>
              </a:rPr>
              <a:t>Learning objectives:</a:t>
            </a:r>
            <a:endParaRPr lang="en-GB" sz="1200" dirty="0">
              <a:latin typeface="Century Gothic"/>
              <a:cs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2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be aware of what job and labour market information (LMI) is and what it can do for you 	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To recognise the qualities and skills needed for employability and provide evidence for those you have demonstrated both in and out of school.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 how you are developing the qualities and skills which will help you to improve your employability</a:t>
            </a:r>
            <a:r>
              <a:rPr lang="en-GB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GB" sz="12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rtl="0">
              <a:spcBef>
                <a:spcPts val="0"/>
              </a:spcBef>
              <a:buClr>
                <a:srgbClr val="43D6B7"/>
              </a:buClr>
              <a:buSzPct val="100000"/>
              <a:buFont typeface="+mj-lt"/>
              <a:buAutoNum type="arabicPeriod"/>
            </a:pPr>
            <a:endParaRPr lang="en-GB" sz="1200" dirty="0">
              <a:latin typeface="Century Gothic"/>
              <a:cs typeface="Century Gothic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03C9F4-AD78-4328-9C00-68F4ADDB9338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</p:spTree>
    <p:extLst>
      <p:ext uri="{BB962C8B-B14F-4D97-AF65-F5344CB8AC3E}">
        <p14:creationId xmlns:p14="http://schemas.microsoft.com/office/powerpoint/2010/main" val="378853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2D75807-C176-4DDB-8CD9-10A74590DE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552" y="126783"/>
            <a:ext cx="4893527" cy="93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000" b="1" dirty="0">
                <a:solidFill>
                  <a:schemeClr val="tx1"/>
                </a:solidFill>
              </a:rPr>
              <a:t>Oxfordshire SEND LMI lesson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ea typeface="Lato" panose="020F0502020204030203" pitchFamily="34" charset="0"/>
              </a:rPr>
              <a:t>Lesson Plan: 20-40 minutes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573AAEE-688E-471D-A666-D127865604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pic>
        <p:nvPicPr>
          <p:cNvPr id="8" name="Graphic 7" descr="Badge Copyright outline">
            <a:extLst>
              <a:ext uri="{FF2B5EF4-FFF2-40B4-BE49-F238E27FC236}">
                <a16:creationId xmlns:a16="http://schemas.microsoft.com/office/drawing/2014/main" id="{2EB0D86D-9835-4C95-A21F-D45567C2CD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88565" y="6624718"/>
            <a:ext cx="178420" cy="1784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F2FB4D-C2E3-43D2-AD36-730A29A4E8CE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3A080B90-FBD0-43EB-ABF7-10EA76D95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938" y="1681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GB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EB6EA5F4-5B91-4A43-9806-DAABDA504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914701"/>
              </p:ext>
            </p:extLst>
          </p:nvPr>
        </p:nvGraphicFramePr>
        <p:xfrm>
          <a:off x="288235" y="1478412"/>
          <a:ext cx="8567530" cy="233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382">
                  <a:extLst>
                    <a:ext uri="{9D8B030D-6E8A-4147-A177-3AD203B41FA5}">
                      <a16:colId xmlns:a16="http://schemas.microsoft.com/office/drawing/2014/main" val="2542188554"/>
                    </a:ext>
                  </a:extLst>
                </a:gridCol>
                <a:gridCol w="8140148">
                  <a:extLst>
                    <a:ext uri="{9D8B030D-6E8A-4147-A177-3AD203B41FA5}">
                      <a16:colId xmlns:a16="http://schemas.microsoft.com/office/drawing/2014/main" val="3873610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SEND/PRU KS3 Learning Outcomes: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073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4770" defTabSz="720000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64770" defTabSz="720000">
                        <a:lnSpc>
                          <a:spcPct val="100000"/>
                        </a:lnSpc>
                      </a:pP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</a:t>
                      </a:r>
                      <a:r>
                        <a:rPr lang="en-US" sz="1400" spc="-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rsel</a:t>
                      </a:r>
                      <a:r>
                        <a:rPr lang="en-US" sz="1400" spc="-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</a:t>
                      </a:r>
                      <a:r>
                        <a:rPr lang="en-US" sz="1400" spc="-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</a:t>
                      </a:r>
                      <a:r>
                        <a:rPr lang="en-US" sz="1400" spc="-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ths and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preferen</a:t>
                      </a:r>
                      <a:r>
                        <a:rPr lang="en-US" sz="1400" spc="-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9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4770" defTabSz="720000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solidFill>
                      <a:srgbClr val="FDE89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71755" defTabSz="72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to focus on the positive aspects of your wellbeing, progress and achievements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970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defTabSz="720000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64770" defTabSz="720000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aware of what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market information (LMI) is and how it can be useful to you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87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defTabSz="720000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rgbClr val="FDE89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121285" defTabSz="72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Recognise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qualities and skills you have demonstrated both in and out of school that will help to make you employable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615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defTabSz="720000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606425" defTabSz="72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how to make plans and decisions carefully including negotiating with those who can help you get the qualifications, skills and experience you need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01367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0AC4BE6-A3AD-46ED-B4D1-1D6915EC2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963238"/>
              </p:ext>
            </p:extLst>
          </p:nvPr>
        </p:nvGraphicFramePr>
        <p:xfrm>
          <a:off x="288235" y="4206557"/>
          <a:ext cx="85675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382">
                  <a:extLst>
                    <a:ext uri="{9D8B030D-6E8A-4147-A177-3AD203B41FA5}">
                      <a16:colId xmlns:a16="http://schemas.microsoft.com/office/drawing/2014/main" val="2542188554"/>
                    </a:ext>
                  </a:extLst>
                </a:gridCol>
                <a:gridCol w="8140148">
                  <a:extLst>
                    <a:ext uri="{9D8B030D-6E8A-4147-A177-3AD203B41FA5}">
                      <a16:colId xmlns:a16="http://schemas.microsoft.com/office/drawing/2014/main" val="3873610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SEND/PRU KS4 Learning Outcomes: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073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4770">
                        <a:lnSpc>
                          <a:spcPts val="13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64770"/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Recognise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how you are changing, what you have to offer and what’s important to you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9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4770">
                        <a:lnSpc>
                          <a:spcPts val="1300"/>
                        </a:lnSpc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DE891"/>
                    </a:solidFill>
                  </a:tcPr>
                </a:tc>
                <a:tc>
                  <a:txBody>
                    <a:bodyPr/>
                    <a:lstStyle/>
                    <a:p>
                      <a:pPr marL="64770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Be able to find relevant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labour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market information (LMI) and know how to use it in your career planning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970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4770">
                        <a:lnSpc>
                          <a:spcPts val="1300"/>
                        </a:lnSpc>
                      </a:pPr>
                      <a:r>
                        <a:rPr lang="en-US" sz="1400" spc="5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64770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Show how you are developing the qualities and skills which will help you to improve your employability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4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20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2185639" y="1992344"/>
            <a:ext cx="669886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The University of Oxford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has a huge variety of roles, don’t just think teaching!  They also have a great apprenticeship scheme. 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Google Shape;59;gc1e240347f_0_0"/>
          <p:cNvSpPr txBox="1"/>
          <p:nvPr/>
        </p:nvSpPr>
        <p:spPr>
          <a:xfrm>
            <a:off x="330257" y="2758873"/>
            <a:ext cx="66012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Diamond Light Source</a:t>
            </a:r>
            <a:r>
              <a:rPr lang="en-GB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one of the most advanced scientific facilities in the world, and its pioneering capabilities are helping to keep the UK at the forefront of scientific research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1" name="Google Shape;61;gc1e240347f_0_0"/>
          <p:cNvSpPr txBox="1"/>
          <p:nvPr/>
        </p:nvSpPr>
        <p:spPr>
          <a:xfrm>
            <a:off x="2955015" y="3850683"/>
            <a:ext cx="590826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Culham</a:t>
            </a: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Centre for Fusion Energy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UK’s national nuclear fusion laboratory. They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are researching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generating low-carbon electricity.</a:t>
            </a:r>
            <a:r>
              <a:rPr lang="en-GB" sz="14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 </a:t>
            </a:r>
            <a:endParaRPr sz="14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3" name="Google Shape;63;gc1e240347f_0_0"/>
          <p:cNvSpPr txBox="1"/>
          <p:nvPr/>
        </p:nvSpPr>
        <p:spPr>
          <a:xfrm>
            <a:off x="422184" y="4740888"/>
            <a:ext cx="64086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Unipart Group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brings together manufacturing, logistics and consultancy to create imaginative solutions for customers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436554" y="5629176"/>
            <a:ext cx="640859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Morgan Sindall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has a graduate programme, traineeships and apprenticeships so there are many routes into all areas of modern construction.  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33A58B-7855-461E-B9E5-736BD3F0E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760" y="1992344"/>
            <a:ext cx="1617739" cy="555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BBD021-7007-435D-BE9D-568A01801C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0818" y="2812170"/>
            <a:ext cx="1647825" cy="561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935617-2A6E-4F2B-A85B-93EEE85018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967" y="3861739"/>
            <a:ext cx="2581353" cy="5140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646194-E282-42D0-84DC-12770F74B1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1285" y="4696976"/>
            <a:ext cx="1567358" cy="6110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340B64-E9B6-4E05-8C1A-7053E01836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760" y="5299711"/>
            <a:ext cx="1771650" cy="1114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c1e240347f_0_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2046" y="1784015"/>
            <a:ext cx="920711" cy="92071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1490405" y="1992344"/>
            <a:ext cx="7394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Harwell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one of the leading science and innovation campuses in Europe with over 200 organisations on the 900 hectare site (that’s pretty huge…).  </a:t>
            </a:r>
            <a:endParaRPr dirty="0"/>
          </a:p>
        </p:txBody>
      </p:sp>
      <p:pic>
        <p:nvPicPr>
          <p:cNvPr id="58" name="Google Shape;58;gc1e240347f_0_0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23418" y="2719004"/>
            <a:ext cx="1771650" cy="87298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gc1e240347f_0_0"/>
          <p:cNvSpPr txBox="1"/>
          <p:nvPr/>
        </p:nvSpPr>
        <p:spPr>
          <a:xfrm>
            <a:off x="330259" y="2893888"/>
            <a:ext cx="6601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Oxford </a:t>
            </a:r>
            <a:r>
              <a:rPr lang="en-GB" b="1" dirty="0"/>
              <a:t>NHS Hospitals</a:t>
            </a: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physical and mental health services and social care. </a:t>
            </a:r>
            <a:r>
              <a:rPr lang="en-GB" dirty="0"/>
              <a:t>They have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over 6,000 employees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gc1e240347f_0_0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22184" y="3704617"/>
            <a:ext cx="138112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c1e240347f_0_0"/>
          <p:cNvSpPr txBox="1"/>
          <p:nvPr/>
        </p:nvSpPr>
        <p:spPr>
          <a:xfrm>
            <a:off x="1918038" y="3795432"/>
            <a:ext cx="6945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Rebellion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known for producing books, comics, TV and film, but at its core it is a leading developer and publisher of games, such </a:t>
            </a:r>
            <a:r>
              <a:rPr lang="en-GB" sz="1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Sniper Elite 4.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gc1e240347f_0_0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86182" y="4739919"/>
            <a:ext cx="1877098" cy="6527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c1e240347f_0_0"/>
          <p:cNvSpPr txBox="1"/>
          <p:nvPr/>
        </p:nvSpPr>
        <p:spPr>
          <a:xfrm>
            <a:off x="422185" y="4696976"/>
            <a:ext cx="6408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Oxbotica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 of the world’s leading autonomous driving software companies.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build software for use in the real world, using ideas from the areas of physics, robotics, maths and artificial intelligence.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868442" y="5813963"/>
            <a:ext cx="601612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Williams Racing</a:t>
            </a:r>
            <a:r>
              <a:rPr lang="en-GB" sz="1400" b="0" i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 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employs around 600 people in the heart of the UK’s “Motorsport Valley” in rural Oxfordshire. 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022DF45A-5449-4F04-804F-4095C9A1DA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2184" y="5856324"/>
            <a:ext cx="2392136" cy="425406"/>
          </a:xfrm>
          <a:prstGeom prst="rect">
            <a:avLst/>
          </a:prstGeom>
        </p:spPr>
      </p:pic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gc1e240347f_0_25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c1e240347f_0_25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c1e240347f_0_25"/>
          <p:cNvSpPr txBox="1"/>
          <p:nvPr/>
        </p:nvSpPr>
        <p:spPr>
          <a:xfrm>
            <a:off x="2277978" y="2933391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Blenheim Palace 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a big source of tourism in Oxfordshire, and it also hosts sporting events, banquets and weddings.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c1e240347f_0_25"/>
          <p:cNvSpPr txBox="1"/>
          <p:nvPr/>
        </p:nvSpPr>
        <p:spPr>
          <a:xfrm>
            <a:off x="328857" y="3984826"/>
            <a:ext cx="67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Oxford University Press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high quality academic and education resources. You may even have some of their textbooks!  </a:t>
            </a:r>
            <a:endParaRPr dirty="0"/>
          </a:p>
        </p:txBody>
      </p:sp>
      <p:sp>
        <p:nvSpPr>
          <p:cNvPr id="78" name="Google Shape;78;gc1e240347f_0_25"/>
          <p:cNvSpPr txBox="1"/>
          <p:nvPr/>
        </p:nvSpPr>
        <p:spPr>
          <a:xfrm>
            <a:off x="2277977" y="4933426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8,000 people work for </a:t>
            </a: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Thames Valley Police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many varied roles and volunteering opportunities available.  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c1e240347f_0_25"/>
          <p:cNvSpPr txBox="1"/>
          <p:nvPr/>
        </p:nvSpPr>
        <p:spPr>
          <a:xfrm>
            <a:off x="328857" y="5770901"/>
            <a:ext cx="6730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BMW Mini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run apprenticeships and internships, as well as taking graduates. They have a programme called “Girls Go Technical” to encourage young women to join.  </a:t>
            </a:r>
            <a:endParaRPr dirty="0"/>
          </a:p>
        </p:txBody>
      </p:sp>
      <p:pic>
        <p:nvPicPr>
          <p:cNvPr id="81" name="Google Shape;81;gc1e240347f_0_25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259" y="2830953"/>
            <a:ext cx="1805964" cy="728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c1e240347f_0_25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1134" y="3913118"/>
            <a:ext cx="1702733" cy="666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c1e240347f_0_25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30057" y="4894009"/>
            <a:ext cx="1806166" cy="602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c1e240347f_0_25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65577" y="5636767"/>
            <a:ext cx="1545285" cy="79148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c1e240347f_0_25"/>
          <p:cNvSpPr txBox="1"/>
          <p:nvPr/>
        </p:nvSpPr>
        <p:spPr>
          <a:xfrm>
            <a:off x="328857" y="1934979"/>
            <a:ext cx="623382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Greencore Construction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people build modern, dream homes with low impact on the environment.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Google Shape;88;gc1e240347f_0_25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9" name="Google Shape;67;gc1e240347f_0_0">
            <a:extLst>
              <a:ext uri="{FF2B5EF4-FFF2-40B4-BE49-F238E27FC236}">
                <a16:creationId xmlns:a16="http://schemas.microsoft.com/office/drawing/2014/main" id="{1194B512-343E-43FA-95BD-4C2EAEB330DF}"/>
              </a:ext>
            </a:extLst>
          </p:cNvPr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AC303136-4ED2-48F2-AD0D-EDAFC9862D6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60960" y="1892209"/>
            <a:ext cx="2032907" cy="613898"/>
          </a:xfrm>
          <a:prstGeom prst="rect">
            <a:avLst/>
          </a:prstGeom>
        </p:spPr>
      </p:pic>
      <p:sp>
        <p:nvSpPr>
          <p:cNvPr id="17" name="Shape 114">
            <a:extLst>
              <a:ext uri="{FF2B5EF4-FFF2-40B4-BE49-F238E27FC236}">
                <a16:creationId xmlns:a16="http://schemas.microsoft.com/office/drawing/2014/main" id="{AF8E0060-A397-428A-94EF-89BA784A8C64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3489</TotalTime>
  <Words>1191</Words>
  <Application>Microsoft Office PowerPoint</Application>
  <PresentationFormat>On-screen Show (4:3)</PresentationFormat>
  <Paragraphs>131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Office Theme</vt:lpstr>
      <vt:lpstr>PowerPoint Presentation</vt:lpstr>
      <vt:lpstr>PowerPoint Presentation</vt:lpstr>
      <vt:lpstr>Oxfordshire SEND LMI lesson Lesson Plan: 20-40 minutes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 Hadfield</dc:creator>
  <cp:lastModifiedBy>Lara</cp:lastModifiedBy>
  <cp:revision>11</cp:revision>
  <dcterms:created xsi:type="dcterms:W3CDTF">2021-01-18T09:44:21Z</dcterms:created>
  <dcterms:modified xsi:type="dcterms:W3CDTF">2021-03-22T09:48:06Z</dcterms:modified>
</cp:coreProperties>
</file>