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9" r:id="rId2"/>
    <p:sldId id="266" r:id="rId3"/>
    <p:sldId id="281" r:id="rId4"/>
    <p:sldId id="286" r:id="rId5"/>
    <p:sldId id="284" r:id="rId6"/>
    <p:sldId id="28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C704"/>
    <a:srgbClr val="FDE891"/>
    <a:srgbClr val="ED7D31"/>
    <a:srgbClr val="F7C39F"/>
    <a:srgbClr val="8EC0D6"/>
    <a:srgbClr val="262262"/>
    <a:srgbClr val="47BEB3"/>
    <a:srgbClr val="C2D2EC"/>
    <a:srgbClr val="B6DAF2"/>
    <a:srgbClr val="38BE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9ED69E-E646-4012-A3EA-BE6AEAE35221}" v="3" dt="2021-02-22T16:17:44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99" autoAdjust="0"/>
  </p:normalViewPr>
  <p:slideViewPr>
    <p:cSldViewPr snapToGrid="0">
      <p:cViewPr varScale="1">
        <p:scale>
          <a:sx n="71" d="100"/>
          <a:sy n="71" d="100"/>
        </p:scale>
        <p:origin x="17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de Hadfield" userId="dd15f2cf38c45536" providerId="LiveId" clId="{E69ED69E-E646-4012-A3EA-BE6AEAE35221}"/>
    <pc:docChg chg="custSel addSld delSld modSld">
      <pc:chgData name="Jude Hadfield" userId="dd15f2cf38c45536" providerId="LiveId" clId="{E69ED69E-E646-4012-A3EA-BE6AEAE35221}" dt="2021-02-22T16:31:04.453" v="391" actId="207"/>
      <pc:docMkLst>
        <pc:docMk/>
      </pc:docMkLst>
      <pc:sldChg chg="delSp mod">
        <pc:chgData name="Jude Hadfield" userId="dd15f2cf38c45536" providerId="LiveId" clId="{E69ED69E-E646-4012-A3EA-BE6AEAE35221}" dt="2021-02-19T19:26:46.668" v="290" actId="478"/>
        <pc:sldMkLst>
          <pc:docMk/>
          <pc:sldMk cId="1308263271" sldId="264"/>
        </pc:sldMkLst>
        <pc:spChg chg="del">
          <ac:chgData name="Jude Hadfield" userId="dd15f2cf38c45536" providerId="LiveId" clId="{E69ED69E-E646-4012-A3EA-BE6AEAE35221}" dt="2021-02-19T19:26:46.668" v="290" actId="478"/>
          <ac:spMkLst>
            <pc:docMk/>
            <pc:sldMk cId="1308263271" sldId="264"/>
            <ac:spMk id="28" creationId="{AA989B16-4A11-4CA8-A510-B9E66274A0A6}"/>
          </ac:spMkLst>
        </pc:spChg>
      </pc:sldChg>
      <pc:sldChg chg="addSp delSp modSp mod">
        <pc:chgData name="Jude Hadfield" userId="dd15f2cf38c45536" providerId="LiveId" clId="{E69ED69E-E646-4012-A3EA-BE6AEAE35221}" dt="2021-02-22T12:26:11.805" v="347" actId="1076"/>
        <pc:sldMkLst>
          <pc:docMk/>
          <pc:sldMk cId="3788534466" sldId="266"/>
        </pc:sldMkLst>
        <pc:spChg chg="del">
          <ac:chgData name="Jude Hadfield" userId="dd15f2cf38c45536" providerId="LiveId" clId="{E69ED69E-E646-4012-A3EA-BE6AEAE35221}" dt="2021-02-19T19:17:33.961" v="4" actId="478"/>
          <ac:spMkLst>
            <pc:docMk/>
            <pc:sldMk cId="3788534466" sldId="266"/>
            <ac:spMk id="4" creationId="{E9D2CB6B-4A36-4AA0-8F00-080B4E9CC090}"/>
          </ac:spMkLst>
        </pc:spChg>
        <pc:spChg chg="del">
          <ac:chgData name="Jude Hadfield" userId="dd15f2cf38c45536" providerId="LiveId" clId="{E69ED69E-E646-4012-A3EA-BE6AEAE35221}" dt="2021-02-19T19:17:38.660" v="6" actId="478"/>
          <ac:spMkLst>
            <pc:docMk/>
            <pc:sldMk cId="3788534466" sldId="266"/>
            <ac:spMk id="5" creationId="{88BC2CC9-5AB2-4D9F-8A9C-CD5A4D94852C}"/>
          </ac:spMkLst>
        </pc:spChg>
        <pc:spChg chg="del">
          <ac:chgData name="Jude Hadfield" userId="dd15f2cf38c45536" providerId="LiveId" clId="{E69ED69E-E646-4012-A3EA-BE6AEAE35221}" dt="2021-02-19T19:17:36.327" v="5" actId="478"/>
          <ac:spMkLst>
            <pc:docMk/>
            <pc:sldMk cId="3788534466" sldId="266"/>
            <ac:spMk id="6" creationId="{88ABA0BE-0ED5-448A-935A-DA4507A20403}"/>
          </ac:spMkLst>
        </pc:spChg>
        <pc:spChg chg="del">
          <ac:chgData name="Jude Hadfield" userId="dd15f2cf38c45536" providerId="LiveId" clId="{E69ED69E-E646-4012-A3EA-BE6AEAE35221}" dt="2021-02-19T19:17:28.236" v="2" actId="478"/>
          <ac:spMkLst>
            <pc:docMk/>
            <pc:sldMk cId="3788534466" sldId="266"/>
            <ac:spMk id="7" creationId="{8EEC4A44-AF48-4A5A-8354-BE201D4B9912}"/>
          </ac:spMkLst>
        </pc:spChg>
        <pc:spChg chg="del">
          <ac:chgData name="Jude Hadfield" userId="dd15f2cf38c45536" providerId="LiveId" clId="{E69ED69E-E646-4012-A3EA-BE6AEAE35221}" dt="2021-02-19T19:17:26.060" v="1" actId="478"/>
          <ac:spMkLst>
            <pc:docMk/>
            <pc:sldMk cId="3788534466" sldId="266"/>
            <ac:spMk id="10" creationId="{54BBB897-6600-408F-9155-9E3B94A6DBF8}"/>
          </ac:spMkLst>
        </pc:spChg>
        <pc:spChg chg="del">
          <ac:chgData name="Jude Hadfield" userId="dd15f2cf38c45536" providerId="LiveId" clId="{E69ED69E-E646-4012-A3EA-BE6AEAE35221}" dt="2021-02-19T19:17:23.660" v="0" actId="478"/>
          <ac:spMkLst>
            <pc:docMk/>
            <pc:sldMk cId="3788534466" sldId="266"/>
            <ac:spMk id="11" creationId="{C7C5AA0A-FB78-487A-AF15-FAE6B7730817}"/>
          </ac:spMkLst>
        </pc:spChg>
        <pc:spChg chg="add mod">
          <ac:chgData name="Jude Hadfield" userId="dd15f2cf38c45536" providerId="LiveId" clId="{E69ED69E-E646-4012-A3EA-BE6AEAE35221}" dt="2021-02-19T19:21:23.356" v="61" actId="20577"/>
          <ac:spMkLst>
            <pc:docMk/>
            <pc:sldMk cId="3788534466" sldId="266"/>
            <ac:spMk id="18" creationId="{B236F5F6-7FB8-41F5-B57D-BF02E3C44196}"/>
          </ac:spMkLst>
        </pc:spChg>
        <pc:spChg chg="add mod">
          <ac:chgData name="Jude Hadfield" userId="dd15f2cf38c45536" providerId="LiveId" clId="{E69ED69E-E646-4012-A3EA-BE6AEAE35221}" dt="2021-02-19T19:21:49.688" v="65" actId="14100"/>
          <ac:spMkLst>
            <pc:docMk/>
            <pc:sldMk cId="3788534466" sldId="266"/>
            <ac:spMk id="19" creationId="{2155503A-8ED5-4D84-9330-86EFD8E880D3}"/>
          </ac:spMkLst>
        </pc:spChg>
        <pc:spChg chg="add mod">
          <ac:chgData name="Jude Hadfield" userId="dd15f2cf38c45536" providerId="LiveId" clId="{E69ED69E-E646-4012-A3EA-BE6AEAE35221}" dt="2021-02-19T19:18:25.391" v="16" actId="20577"/>
          <ac:spMkLst>
            <pc:docMk/>
            <pc:sldMk cId="3788534466" sldId="266"/>
            <ac:spMk id="20" creationId="{9FBD8B49-49A3-46D3-9B57-A08A7365B09E}"/>
          </ac:spMkLst>
        </pc:spChg>
        <pc:graphicFrameChg chg="add mod modGraphic">
          <ac:chgData name="Jude Hadfield" userId="dd15f2cf38c45536" providerId="LiveId" clId="{E69ED69E-E646-4012-A3EA-BE6AEAE35221}" dt="2021-02-22T12:26:11.805" v="347" actId="1076"/>
          <ac:graphicFrameMkLst>
            <pc:docMk/>
            <pc:sldMk cId="3788534466" sldId="266"/>
            <ac:graphicFrameMk id="13" creationId="{DE6DBEB7-CDD9-4D7A-90F3-90FDC29AC5B6}"/>
          </ac:graphicFrameMkLst>
        </pc:graphicFrameChg>
        <pc:picChg chg="del">
          <ac:chgData name="Jude Hadfield" userId="dd15f2cf38c45536" providerId="LiveId" clId="{E69ED69E-E646-4012-A3EA-BE6AEAE35221}" dt="2021-02-19T19:17:30.819" v="3" actId="478"/>
          <ac:picMkLst>
            <pc:docMk/>
            <pc:sldMk cId="3788534466" sldId="266"/>
            <ac:picMk id="12" creationId="{40839BCB-5EFC-44A0-B772-7DB1220FD84E}"/>
          </ac:picMkLst>
        </pc:picChg>
        <pc:picChg chg="add mod">
          <ac:chgData name="Jude Hadfield" userId="dd15f2cf38c45536" providerId="LiveId" clId="{E69ED69E-E646-4012-A3EA-BE6AEAE35221}" dt="2021-02-22T12:26:11.805" v="347" actId="1076"/>
          <ac:picMkLst>
            <pc:docMk/>
            <pc:sldMk cId="3788534466" sldId="266"/>
            <ac:picMk id="14" creationId="{20E0FAD2-3406-4681-9883-BEB58096E3A7}"/>
          </ac:picMkLst>
        </pc:picChg>
        <pc:picChg chg="add mod">
          <ac:chgData name="Jude Hadfield" userId="dd15f2cf38c45536" providerId="LiveId" clId="{E69ED69E-E646-4012-A3EA-BE6AEAE35221}" dt="2021-02-22T12:26:11.805" v="347" actId="1076"/>
          <ac:picMkLst>
            <pc:docMk/>
            <pc:sldMk cId="3788534466" sldId="266"/>
            <ac:picMk id="15" creationId="{43FA7E57-615A-42A1-8357-4645D7E60D51}"/>
          </ac:picMkLst>
        </pc:picChg>
        <pc:picChg chg="add mod">
          <ac:chgData name="Jude Hadfield" userId="dd15f2cf38c45536" providerId="LiveId" clId="{E69ED69E-E646-4012-A3EA-BE6AEAE35221}" dt="2021-02-22T12:26:11.805" v="347" actId="1076"/>
          <ac:picMkLst>
            <pc:docMk/>
            <pc:sldMk cId="3788534466" sldId="266"/>
            <ac:picMk id="16" creationId="{6ACC9AD6-7CDD-4391-9E5D-0D4066F3C5B9}"/>
          </ac:picMkLst>
        </pc:picChg>
        <pc:picChg chg="add mod">
          <ac:chgData name="Jude Hadfield" userId="dd15f2cf38c45536" providerId="LiveId" clId="{E69ED69E-E646-4012-A3EA-BE6AEAE35221}" dt="2021-02-22T12:26:11.805" v="347" actId="1076"/>
          <ac:picMkLst>
            <pc:docMk/>
            <pc:sldMk cId="3788534466" sldId="266"/>
            <ac:picMk id="17" creationId="{B2F7A113-101F-42D0-800E-838889D74AAF}"/>
          </ac:picMkLst>
        </pc:picChg>
      </pc:sldChg>
      <pc:sldChg chg="del">
        <pc:chgData name="Jude Hadfield" userId="dd15f2cf38c45536" providerId="LiveId" clId="{E69ED69E-E646-4012-A3EA-BE6AEAE35221}" dt="2021-02-19T19:17:44.608" v="7" actId="47"/>
        <pc:sldMkLst>
          <pc:docMk/>
          <pc:sldMk cId="189006413" sldId="267"/>
        </pc:sldMkLst>
      </pc:sldChg>
      <pc:sldChg chg="del">
        <pc:chgData name="Jude Hadfield" userId="dd15f2cf38c45536" providerId="LiveId" clId="{E69ED69E-E646-4012-A3EA-BE6AEAE35221}" dt="2021-02-19T19:17:46.200" v="8" actId="47"/>
        <pc:sldMkLst>
          <pc:docMk/>
          <pc:sldMk cId="1746962446" sldId="268"/>
        </pc:sldMkLst>
      </pc:sldChg>
      <pc:sldChg chg="del">
        <pc:chgData name="Jude Hadfield" userId="dd15f2cf38c45536" providerId="LiveId" clId="{E69ED69E-E646-4012-A3EA-BE6AEAE35221}" dt="2021-02-19T19:17:46.934" v="9" actId="47"/>
        <pc:sldMkLst>
          <pc:docMk/>
          <pc:sldMk cId="4261248502" sldId="269"/>
        </pc:sldMkLst>
      </pc:sldChg>
      <pc:sldChg chg="del">
        <pc:chgData name="Jude Hadfield" userId="dd15f2cf38c45536" providerId="LiveId" clId="{E69ED69E-E646-4012-A3EA-BE6AEAE35221}" dt="2021-02-19T19:17:49.285" v="12" actId="47"/>
        <pc:sldMkLst>
          <pc:docMk/>
          <pc:sldMk cId="1025991635" sldId="270"/>
        </pc:sldMkLst>
      </pc:sldChg>
      <pc:sldChg chg="del">
        <pc:chgData name="Jude Hadfield" userId="dd15f2cf38c45536" providerId="LiveId" clId="{E69ED69E-E646-4012-A3EA-BE6AEAE35221}" dt="2021-02-19T19:17:47.793" v="10" actId="47"/>
        <pc:sldMkLst>
          <pc:docMk/>
          <pc:sldMk cId="3316674967" sldId="271"/>
        </pc:sldMkLst>
      </pc:sldChg>
      <pc:sldChg chg="del">
        <pc:chgData name="Jude Hadfield" userId="dd15f2cf38c45536" providerId="LiveId" clId="{E69ED69E-E646-4012-A3EA-BE6AEAE35221}" dt="2021-02-19T19:26:59.040" v="293" actId="47"/>
        <pc:sldMkLst>
          <pc:docMk/>
          <pc:sldMk cId="2067021699" sldId="272"/>
        </pc:sldMkLst>
      </pc:sldChg>
      <pc:sldChg chg="del">
        <pc:chgData name="Jude Hadfield" userId="dd15f2cf38c45536" providerId="LiveId" clId="{E69ED69E-E646-4012-A3EA-BE6AEAE35221}" dt="2021-02-19T19:17:48.543" v="11" actId="47"/>
        <pc:sldMkLst>
          <pc:docMk/>
          <pc:sldMk cId="3940585234" sldId="273"/>
        </pc:sldMkLst>
      </pc:sldChg>
      <pc:sldChg chg="del">
        <pc:chgData name="Jude Hadfield" userId="dd15f2cf38c45536" providerId="LiveId" clId="{E69ED69E-E646-4012-A3EA-BE6AEAE35221}" dt="2021-02-19T19:26:54.123" v="292" actId="47"/>
        <pc:sldMkLst>
          <pc:docMk/>
          <pc:sldMk cId="1730360305" sldId="274"/>
        </pc:sldMkLst>
      </pc:sldChg>
      <pc:sldChg chg="delSp mod">
        <pc:chgData name="Jude Hadfield" userId="dd15f2cf38c45536" providerId="LiveId" clId="{E69ED69E-E646-4012-A3EA-BE6AEAE35221}" dt="2021-02-19T19:26:50.736" v="291" actId="478"/>
        <pc:sldMkLst>
          <pc:docMk/>
          <pc:sldMk cId="334562094" sldId="275"/>
        </pc:sldMkLst>
        <pc:spChg chg="del">
          <ac:chgData name="Jude Hadfield" userId="dd15f2cf38c45536" providerId="LiveId" clId="{E69ED69E-E646-4012-A3EA-BE6AEAE35221}" dt="2021-02-19T19:26:50.736" v="291" actId="478"/>
          <ac:spMkLst>
            <pc:docMk/>
            <pc:sldMk cId="334562094" sldId="275"/>
            <ac:spMk id="27" creationId="{F2F9B461-A4FE-4E7F-9340-DFF5E8868BC4}"/>
          </ac:spMkLst>
        </pc:spChg>
      </pc:sldChg>
      <pc:sldChg chg="addSp delSp modSp new mod">
        <pc:chgData name="Jude Hadfield" userId="dd15f2cf38c45536" providerId="LiveId" clId="{E69ED69E-E646-4012-A3EA-BE6AEAE35221}" dt="2021-02-22T16:31:04.453" v="391" actId="207"/>
        <pc:sldMkLst>
          <pc:docMk/>
          <pc:sldMk cId="1686616078" sldId="276"/>
        </pc:sldMkLst>
        <pc:spChg chg="del">
          <ac:chgData name="Jude Hadfield" userId="dd15f2cf38c45536" providerId="LiveId" clId="{E69ED69E-E646-4012-A3EA-BE6AEAE35221}" dt="2021-02-22T16:29:16.308" v="350" actId="478"/>
          <ac:spMkLst>
            <pc:docMk/>
            <pc:sldMk cId="1686616078" sldId="276"/>
            <ac:spMk id="2" creationId="{6CE77E4C-7B8D-4A8E-A344-1AF4F920CCAA}"/>
          </ac:spMkLst>
        </pc:spChg>
        <pc:spChg chg="add mod">
          <ac:chgData name="Jude Hadfield" userId="dd15f2cf38c45536" providerId="LiveId" clId="{E69ED69E-E646-4012-A3EA-BE6AEAE35221}" dt="2021-02-22T16:29:45.220" v="381" actId="207"/>
          <ac:spMkLst>
            <pc:docMk/>
            <pc:sldMk cId="1686616078" sldId="276"/>
            <ac:spMk id="3" creationId="{4E80971D-525C-480F-81CB-AC61F8865FE2}"/>
          </ac:spMkLst>
        </pc:spChg>
        <pc:spChg chg="add mod">
          <ac:chgData name="Jude Hadfield" userId="dd15f2cf38c45536" providerId="LiveId" clId="{E69ED69E-E646-4012-A3EA-BE6AEAE35221}" dt="2021-02-22T16:30:30.596" v="390" actId="113"/>
          <ac:spMkLst>
            <pc:docMk/>
            <pc:sldMk cId="1686616078" sldId="276"/>
            <ac:spMk id="5" creationId="{99B59B44-E00F-462D-8318-8B186BBBCE2D}"/>
          </ac:spMkLst>
        </pc:spChg>
        <pc:graphicFrameChg chg="add mod modGraphic">
          <ac:chgData name="Jude Hadfield" userId="dd15f2cf38c45536" providerId="LiveId" clId="{E69ED69E-E646-4012-A3EA-BE6AEAE35221}" dt="2021-02-22T16:31:04.453" v="391" actId="207"/>
          <ac:graphicFrameMkLst>
            <pc:docMk/>
            <pc:sldMk cId="1686616078" sldId="276"/>
            <ac:graphicFrameMk id="4" creationId="{389E33A4-58C9-4B0A-BB45-5015C3099F7B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37E32-F93B-4BB2-8776-7FC0F5CFD7A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81B7C-BC5E-4E16-B045-EB0A45CAA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43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c1e24034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gc1e240347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References: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GB" b="0" dirty="0"/>
              <a:t>https://www.ox.ac.uk/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GB" dirty="0"/>
              <a:t>https://www.apprenticeships.ox.ac.uk/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https://www.diamond.ac.uk/Careers/Apprenticeships.html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https://www.diamond.ac.uk/Home/About.html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https://www.gov.uk/government/organisations/uk-atomic-energy-authority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https://ccfe.ukaea.uk/careers/early-careers/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https://www.unipart.com/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https://www.morgansindallconstruction.com/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https://www.morgansindallconstruction.com/careers/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</p:txBody>
      </p:sp>
      <p:sp>
        <p:nvSpPr>
          <p:cNvPr id="52" name="Google Shape;52;gc1e240347f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c1e24034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gc1e240347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References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https://www.harwellcampus.com/media-centre/harwell-campus-information-pack/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https://www.oxfordhealth.nhs.uk/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https://rebellion.com/about-us/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https://www.oxbotica.com/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https://www.williamsf1.com/</a:t>
            </a:r>
            <a:endParaRPr lang="en-GB" b="0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</p:txBody>
      </p:sp>
      <p:sp>
        <p:nvSpPr>
          <p:cNvPr id="52" name="Google Shape;52;gc1e240347f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1e240347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gc1e240347f_0_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References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https://www.greencoreconstruction.co.uk/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https://www.blenheimpalace.com/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https://global.oup.com/?cc=gb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https://tvpcareers.co.uk/ 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https://www.mini.co.uk/en_GB/home/why-mini/mini-uk-production.html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</p:txBody>
      </p:sp>
      <p:sp>
        <p:nvSpPr>
          <p:cNvPr id="72" name="Google Shape;72;gc1e240347f_0_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685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37B4-C914-4A0A-8672-17E7229AD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4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8BEAB">
                <a:alpha val="5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Oxlep</a:t>
            </a:r>
            <a:r>
              <a:rPr lang="en-US" dirty="0"/>
              <a:t> career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19944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hyperlink" Target="https://www.williamsf1.com/" TargetMode="External"/><Relationship Id="rId3" Type="http://schemas.openxmlformats.org/officeDocument/2006/relationships/image" Target="../media/image13.png"/><Relationship Id="rId7" Type="http://schemas.openxmlformats.org/officeDocument/2006/relationships/hyperlink" Target="https://www.oxfordhealth.nhs.uk/" TargetMode="External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hyperlink" Target="https://www.oxbotica.com/" TargetMode="External"/><Relationship Id="rId5" Type="http://schemas.openxmlformats.org/officeDocument/2006/relationships/hyperlink" Target="https://www.harwellcampus.com/media-centre/harwell-campus-information-pack/" TargetMode="External"/><Relationship Id="rId10" Type="http://schemas.openxmlformats.org/officeDocument/2006/relationships/image" Target="../media/image22.png"/><Relationship Id="rId4" Type="http://schemas.openxmlformats.org/officeDocument/2006/relationships/image" Target="../media/image14.png"/><Relationship Id="rId9" Type="http://schemas.openxmlformats.org/officeDocument/2006/relationships/hyperlink" Target="https://rebellion.com/about-us/" TargetMode="External"/><Relationship Id="rId1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hyperlink" Target="https://www.greencoreconstruction.co.uk/" TargetMode="External"/><Relationship Id="rId3" Type="http://schemas.openxmlformats.org/officeDocument/2006/relationships/image" Target="../media/image13.png"/><Relationship Id="rId7" Type="http://schemas.openxmlformats.org/officeDocument/2006/relationships/hyperlink" Target="https://global.oup.com/?cc=gb" TargetMode="External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hyperlink" Target="https://www.mini.co.uk/en_GB/home/why-mini/mini-uk-production.html" TargetMode="External"/><Relationship Id="rId5" Type="http://schemas.openxmlformats.org/officeDocument/2006/relationships/hyperlink" Target="https://www.blenheimpalace.com/" TargetMode="External"/><Relationship Id="rId10" Type="http://schemas.openxmlformats.org/officeDocument/2006/relationships/image" Target="../media/image27.png"/><Relationship Id="rId4" Type="http://schemas.openxmlformats.org/officeDocument/2006/relationships/image" Target="../media/image14.png"/><Relationship Id="rId9" Type="http://schemas.openxmlformats.org/officeDocument/2006/relationships/hyperlink" Target="https://tvpcareers.co.uk/" TargetMode="External"/><Relationship Id="rId1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B4DB1CB0-0F1A-473E-9669-A5F6938A8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766" y="10631"/>
            <a:ext cx="3932421" cy="1849190"/>
          </a:xfrm>
          <a:prstGeom prst="rect">
            <a:avLst/>
          </a:prstGeom>
        </p:spPr>
      </p:pic>
      <p:pic>
        <p:nvPicPr>
          <p:cNvPr id="6" name="Picture 5" descr="Qr code&#10;&#10;Description automatically generated with low confidence">
            <a:extLst>
              <a:ext uri="{FF2B5EF4-FFF2-40B4-BE49-F238E27FC236}">
                <a16:creationId xmlns:a16="http://schemas.microsoft.com/office/drawing/2014/main" id="{408761BE-C9EC-4B20-A249-F531F02BE8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825" y="5490668"/>
            <a:ext cx="2534085" cy="102781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97C0BC1-B5E7-4EA9-A7FF-6B85D944117A}"/>
              </a:ext>
            </a:extLst>
          </p:cNvPr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©VotesforSchools The WOW Show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F87B734-D2FB-47B1-BD56-C3E1A66008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088" y="5123124"/>
            <a:ext cx="1516318" cy="1516318"/>
          </a:xfrm>
          <a:prstGeom prst="ellipse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F5E975DB-9AD2-464E-8782-33B2C90D7EDC}"/>
              </a:ext>
            </a:extLst>
          </p:cNvPr>
          <p:cNvSpPr txBox="1">
            <a:spLocks/>
          </p:cNvSpPr>
          <p:nvPr/>
        </p:nvSpPr>
        <p:spPr>
          <a:xfrm>
            <a:off x="594852" y="2367511"/>
            <a:ext cx="7954296" cy="1063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GB" dirty="0">
                <a:solidFill>
                  <a:schemeClr val="tx1"/>
                </a:solidFill>
              </a:rPr>
              <a:t>Y10 LMI Lesson Plan: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Your Fabulous Future in Oxfordshire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E98761FD-F57D-4179-99CF-BBF975E78485}"/>
              </a:ext>
            </a:extLst>
          </p:cNvPr>
          <p:cNvSpPr txBox="1">
            <a:spLocks/>
          </p:cNvSpPr>
          <p:nvPr/>
        </p:nvSpPr>
        <p:spPr>
          <a:xfrm>
            <a:off x="594852" y="3442369"/>
            <a:ext cx="7954296" cy="529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GB" sz="2000" i="1" dirty="0">
                <a:solidFill>
                  <a:schemeClr val="tx1"/>
                </a:solidFill>
              </a:rPr>
              <a:t>In association with VotesforSchools and The WOW Show  </a:t>
            </a:r>
            <a:endParaRPr lang="en-GB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0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212A622-598F-45CE-AE34-9621CE97E9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819" y="-138689"/>
            <a:ext cx="2556336" cy="120209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ED83362-A9F4-4D65-A500-C636A261FF62}"/>
              </a:ext>
            </a:extLst>
          </p:cNvPr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©VotesforSchools The WOW Show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02E73DC-FA62-4B7A-B804-EADC07A4E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217029"/>
              </p:ext>
            </p:extLst>
          </p:nvPr>
        </p:nvGraphicFramePr>
        <p:xfrm>
          <a:off x="231515" y="1041828"/>
          <a:ext cx="8680970" cy="435473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74325">
                  <a:extLst>
                    <a:ext uri="{9D8B030D-6E8A-4147-A177-3AD203B41FA5}">
                      <a16:colId xmlns:a16="http://schemas.microsoft.com/office/drawing/2014/main" val="2289360755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48248334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1195679583"/>
                    </a:ext>
                  </a:extLst>
                </a:gridCol>
                <a:gridCol w="5201097">
                  <a:extLst>
                    <a:ext uri="{9D8B030D-6E8A-4147-A177-3AD203B41FA5}">
                      <a16:colId xmlns:a16="http://schemas.microsoft.com/office/drawing/2014/main" val="2570374607"/>
                    </a:ext>
                  </a:extLst>
                </a:gridCol>
              </a:tblGrid>
              <a:tr h="541546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5" marR="32155" marT="0" marB="0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5" marR="32155" marT="50292" marB="50292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5" marR="32155" marT="50292" marB="50292" anchor="ctr"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972749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1-2 mins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Learning objectives &amp; keywords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Whole class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look at the learning objectives and keywords for the lesson. </a:t>
                      </a:r>
                      <a:endParaRPr dirty="0"/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060824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2-3 mins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 What is Labour Market Information?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Whole class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32150" marR="32150" marT="50300" marB="5030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discuss what LMI is and how it can be used to understand what employment opportunities there are locally.     </a:t>
                      </a:r>
                      <a:endParaRPr dirty="0"/>
                    </a:p>
                  </a:txBody>
                  <a:tcPr marL="32150" marR="32150" marT="50300" marB="5030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582433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3-6 mins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 What is the LMI in Oxfordshire?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Pair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discuss with a partner what opportunities, employers and sectors they are aware of in Oxfordshire. </a:t>
                      </a:r>
                      <a:endParaRPr dirty="0"/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4116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3-4 mins</a:t>
                      </a:r>
                    </a:p>
                  </a:txBody>
                  <a:tcPr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A fabulous future in Oxfordshire?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Individual/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learn more about the low-carbon sector in Oxfordshire and take a closer look at the opportunities at Oxfordshire Greentech &amp; Greencore.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Jost Medium" pitchFamily="2" charset="0"/>
                          <a:cs typeface="Arial" panose="020B0604020202020204" pitchFamily="34" charset="0"/>
                        </a:rPr>
                        <a:t>The WOW Show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Jost Medium" pitchFamily="2" charset="0"/>
                          <a:cs typeface="Arial" panose="020B0604020202020204" pitchFamily="34" charset="0"/>
                        </a:rPr>
                        <a:t>film showcases the LMI in Oxfordshire.  </a:t>
                      </a:r>
                      <a:endParaRPr lang="en-GB" sz="1200" dirty="0"/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495871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mins</a:t>
                      </a:r>
                    </a:p>
                  </a:txBody>
                  <a:tcPr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Are you employable?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Pair/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think about what skills they think make someone employable before watching a video. Then they reflect on their own employability. 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7676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mins</a:t>
                      </a:r>
                    </a:p>
                  </a:txBody>
                  <a:tcPr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Planning your future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Pair/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group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think about which avenues they could take when they leave school, using the prompts to help.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04862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4-5 mins</a:t>
                      </a:r>
                    </a:p>
                  </a:txBody>
                  <a:tcPr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Preparing your CV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write some notes for a CV and then consider what their strengths and areas to work on are. 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432521"/>
                  </a:ext>
                </a:extLst>
              </a:tr>
              <a:tr h="43425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N/A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Get to know the employers!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class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have the opportunity to find out more about the employers in Oxfordshire and the jobs that are on offer. 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391808"/>
                  </a:ext>
                </a:extLst>
              </a:tr>
            </a:tbl>
          </a:graphicData>
        </a:graphic>
      </p:graphicFrame>
      <p:pic>
        <p:nvPicPr>
          <p:cNvPr id="21" name="Graphic 20" descr="Teacher">
            <a:extLst>
              <a:ext uri="{FF2B5EF4-FFF2-40B4-BE49-F238E27FC236}">
                <a16:creationId xmlns:a16="http://schemas.microsoft.com/office/drawing/2014/main" id="{C12FA225-42BF-42A4-A41C-A8D556712B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09826" y="1153167"/>
            <a:ext cx="547351" cy="547351"/>
          </a:xfrm>
          <a:prstGeom prst="rect">
            <a:avLst/>
          </a:prstGeom>
        </p:spPr>
      </p:pic>
      <p:pic>
        <p:nvPicPr>
          <p:cNvPr id="22" name="Graphic 21" descr="Users">
            <a:extLst>
              <a:ext uri="{FF2B5EF4-FFF2-40B4-BE49-F238E27FC236}">
                <a16:creationId xmlns:a16="http://schemas.microsoft.com/office/drawing/2014/main" id="{E85A3450-3F1E-41EA-A17A-895BA3B2E6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22260" y="1153167"/>
            <a:ext cx="547351" cy="547351"/>
          </a:xfrm>
          <a:prstGeom prst="rect">
            <a:avLst/>
          </a:prstGeom>
        </p:spPr>
      </p:pic>
      <p:pic>
        <p:nvPicPr>
          <p:cNvPr id="23" name="Graphic 22" descr="Stopwatch 75%">
            <a:extLst>
              <a:ext uri="{FF2B5EF4-FFF2-40B4-BE49-F238E27FC236}">
                <a16:creationId xmlns:a16="http://schemas.microsoft.com/office/drawing/2014/main" id="{E6D5E716-DCAF-4534-8536-2B7C4CFC00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4543" y="1164597"/>
            <a:ext cx="454037" cy="454037"/>
          </a:xfrm>
          <a:prstGeom prst="rect">
            <a:avLst/>
          </a:prstGeom>
        </p:spPr>
      </p:pic>
      <p:pic>
        <p:nvPicPr>
          <p:cNvPr id="24" name="Graphic 23" descr="Route (Two Pins With A Path)">
            <a:extLst>
              <a:ext uri="{FF2B5EF4-FFF2-40B4-BE49-F238E27FC236}">
                <a16:creationId xmlns:a16="http://schemas.microsoft.com/office/drawing/2014/main" id="{2AF85456-5B53-4F2B-B199-98D7BA051A1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75475" y="1166814"/>
            <a:ext cx="454037" cy="454037"/>
          </a:xfrm>
          <a:prstGeom prst="rect">
            <a:avLst/>
          </a:prstGeom>
        </p:spPr>
      </p:pic>
      <p:sp>
        <p:nvSpPr>
          <p:cNvPr id="25" name="Google Shape;35;p2">
            <a:extLst>
              <a:ext uri="{FF2B5EF4-FFF2-40B4-BE49-F238E27FC236}">
                <a16:creationId xmlns:a16="http://schemas.microsoft.com/office/drawing/2014/main" id="{9F88321D-9611-4AA7-A585-4AF312F84392}"/>
              </a:ext>
            </a:extLst>
          </p:cNvPr>
          <p:cNvSpPr txBox="1"/>
          <p:nvPr/>
        </p:nvSpPr>
        <p:spPr>
          <a:xfrm>
            <a:off x="231515" y="150045"/>
            <a:ext cx="6883988" cy="900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b="1" dirty="0">
                <a:latin typeface="Arial"/>
                <a:ea typeface="Arial"/>
                <a:cs typeface="Arial"/>
                <a:sym typeface="Arial"/>
              </a:rPr>
              <a:t>Y10 LMI Lesson Plan</a:t>
            </a:r>
            <a:endParaRPr sz="2600"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dirty="0">
                <a:latin typeface="Arial"/>
                <a:ea typeface="Arial"/>
                <a:cs typeface="Arial"/>
                <a:sym typeface="Arial"/>
              </a:rPr>
              <a:t>Lesson Duration: 20-40 minutes</a:t>
            </a:r>
            <a:endParaRPr sz="2600" dirty="0"/>
          </a:p>
        </p:txBody>
      </p:sp>
      <p:sp>
        <p:nvSpPr>
          <p:cNvPr id="26" name="Google Shape;36;p2">
            <a:extLst>
              <a:ext uri="{FF2B5EF4-FFF2-40B4-BE49-F238E27FC236}">
                <a16:creationId xmlns:a16="http://schemas.microsoft.com/office/drawing/2014/main" id="{C249729F-F158-405A-BAB4-95DB26A02AB3}"/>
              </a:ext>
            </a:extLst>
          </p:cNvPr>
          <p:cNvSpPr txBox="1"/>
          <p:nvPr/>
        </p:nvSpPr>
        <p:spPr>
          <a:xfrm>
            <a:off x="247289" y="5620991"/>
            <a:ext cx="1665732" cy="98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Keywords:</a:t>
            </a:r>
            <a:endParaRPr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  <a:p>
            <a:pPr marL="184150" marR="0" lvl="0" indent="-1714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200"/>
              <a:buBlip>
                <a:blip r:embed="rId11"/>
              </a:buBlip>
            </a:pPr>
            <a:r>
              <a:rPr lang="en-GB" sz="1200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LMI</a:t>
            </a:r>
            <a:endParaRPr lang="en-GB"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</a:endParaRPr>
          </a:p>
          <a:p>
            <a:pPr marL="184150" marR="0" lvl="0" indent="-1714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200"/>
              <a:buBlip>
                <a:blip r:embed="rId11"/>
              </a:buBlip>
            </a:pPr>
            <a:r>
              <a:rPr lang="en-GB" sz="1200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Employability</a:t>
            </a:r>
          </a:p>
          <a:p>
            <a:pPr marL="184150" marR="0" lvl="0" indent="-1714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200"/>
              <a:buBlip>
                <a:blip r:embed="rId11"/>
              </a:buBlip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sym typeface="Century Gothic"/>
              </a:rPr>
              <a:t>CV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150" marR="0" lvl="0" indent="-952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</p:txBody>
      </p:sp>
      <p:sp>
        <p:nvSpPr>
          <p:cNvPr id="27" name="Google Shape;37;p2">
            <a:extLst>
              <a:ext uri="{FF2B5EF4-FFF2-40B4-BE49-F238E27FC236}">
                <a16:creationId xmlns:a16="http://schemas.microsoft.com/office/drawing/2014/main" id="{7D00A8CC-79BB-4FE5-B1C2-2943E4206B73}"/>
              </a:ext>
            </a:extLst>
          </p:cNvPr>
          <p:cNvSpPr txBox="1"/>
          <p:nvPr/>
        </p:nvSpPr>
        <p:spPr>
          <a:xfrm>
            <a:off x="1675475" y="5620991"/>
            <a:ext cx="7237010" cy="93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Learning objectives:</a:t>
            </a:r>
            <a:endParaRPr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Blip>
                <a:blip r:embed="rId11"/>
              </a:buBlip>
            </a:pPr>
            <a:r>
              <a:rPr lang="en-GB" sz="12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be aware of what job and labour market information (LMI) is and what it can do for you. 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Blip>
                <a:blip r:embed="rId11"/>
              </a:buBlip>
            </a:pPr>
            <a:r>
              <a:rPr lang="en-GB" sz="1200" b="0" i="0" u="none" strike="noStrik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show that you have acquired and developed qualities and skills to improve your employability.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Blip>
                <a:blip r:embed="rId11"/>
              </a:buBlip>
            </a:pPr>
            <a:r>
              <a:rPr lang="en-GB" sz="1200" b="0" i="0" u="none" strike="noStrik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research your education, training, apprenticeship, employment and volunteering options including information about the best progression pathways through to specific goals.</a:t>
            </a:r>
          </a:p>
        </p:txBody>
      </p:sp>
    </p:spTree>
    <p:extLst>
      <p:ext uri="{BB962C8B-B14F-4D97-AF65-F5344CB8AC3E}">
        <p14:creationId xmlns:p14="http://schemas.microsoft.com/office/powerpoint/2010/main" val="378853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oogle Shape;43;p3">
            <a:extLst>
              <a:ext uri="{FF2B5EF4-FFF2-40B4-BE49-F238E27FC236}">
                <a16:creationId xmlns:a16="http://schemas.microsoft.com/office/drawing/2014/main" id="{FD6FD978-10F2-4F61-930D-BD21C277B0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69636"/>
              </p:ext>
            </p:extLst>
          </p:nvPr>
        </p:nvGraphicFramePr>
        <p:xfrm>
          <a:off x="231515" y="3142162"/>
          <a:ext cx="8623727" cy="3164852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8623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729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 able to find relevant labour market information (LMI) and know how to use it in your career planning.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2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Recognise how you are changing, what you have to offer and what’s important to you. 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DE8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29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Build your personal networks of support including how to access and make the most of a wide range of impartial face-to-face and digital careers information, advice and guidance services.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29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Show how you are developing the qualities and skills which will help you to improve your employability. 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DE8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212A622-598F-45CE-AE34-9621CE97E9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819" y="-138689"/>
            <a:ext cx="2556336" cy="12020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1D11517-65CB-49D5-9577-4563C323FE46}"/>
              </a:ext>
            </a:extLst>
          </p:cNvPr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©VotesforSchools The WOW Show</a:t>
            </a:r>
          </a:p>
        </p:txBody>
      </p:sp>
      <p:sp>
        <p:nvSpPr>
          <p:cNvPr id="10" name="Google Shape;45;p3">
            <a:extLst>
              <a:ext uri="{FF2B5EF4-FFF2-40B4-BE49-F238E27FC236}">
                <a16:creationId xmlns:a16="http://schemas.microsoft.com/office/drawing/2014/main" id="{7C85F29B-811F-4F28-85AB-2EA02DF6ADF2}"/>
              </a:ext>
            </a:extLst>
          </p:cNvPr>
          <p:cNvSpPr txBox="1"/>
          <p:nvPr/>
        </p:nvSpPr>
        <p:spPr>
          <a:xfrm>
            <a:off x="231515" y="1291778"/>
            <a:ext cx="8321471" cy="1609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1755" marR="71755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Arial"/>
                <a:ea typeface="Arial"/>
                <a:cs typeface="Arial"/>
                <a:sym typeface="Arial"/>
              </a:rPr>
              <a:t>CDI Framework KS4: </a:t>
            </a:r>
            <a:endParaRPr sz="1600" dirty="0"/>
          </a:p>
          <a:p>
            <a:pPr marL="357505" marR="71755" lvl="0" indent="-28575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GB" sz="1600" dirty="0">
                <a:latin typeface="Arial"/>
                <a:ea typeface="Arial"/>
                <a:cs typeface="Arial"/>
                <a:sym typeface="Arial"/>
              </a:rPr>
              <a:t>Developing yourself through careers, employability and enterprise education</a:t>
            </a:r>
          </a:p>
          <a:p>
            <a:pPr marL="357505" marR="71755" lvl="0" indent="-28575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GB" sz="1600" dirty="0">
                <a:latin typeface="Arial"/>
                <a:ea typeface="Arial"/>
                <a:cs typeface="Arial"/>
                <a:sym typeface="Arial"/>
              </a:rPr>
              <a:t>Learning about careers and the world of work</a:t>
            </a:r>
          </a:p>
          <a:p>
            <a:pPr marL="357505" marR="71755" lvl="0" indent="-28575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GB" sz="1600" dirty="0">
                <a:latin typeface="Arial"/>
                <a:ea typeface="Arial"/>
                <a:cs typeface="Arial"/>
                <a:sym typeface="Arial"/>
              </a:rPr>
              <a:t>Developing your career management and employability skills</a:t>
            </a:r>
          </a:p>
        </p:txBody>
      </p:sp>
      <p:sp>
        <p:nvSpPr>
          <p:cNvPr id="13" name="Google Shape;35;p2">
            <a:extLst>
              <a:ext uri="{FF2B5EF4-FFF2-40B4-BE49-F238E27FC236}">
                <a16:creationId xmlns:a16="http://schemas.microsoft.com/office/drawing/2014/main" id="{4849D1A0-C1A8-4291-8563-EA45F99671ED}"/>
              </a:ext>
            </a:extLst>
          </p:cNvPr>
          <p:cNvSpPr txBox="1"/>
          <p:nvPr/>
        </p:nvSpPr>
        <p:spPr>
          <a:xfrm>
            <a:off x="231515" y="150045"/>
            <a:ext cx="6857654" cy="900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b="1" dirty="0">
                <a:latin typeface="Arial"/>
                <a:ea typeface="Arial"/>
                <a:cs typeface="Arial"/>
                <a:sym typeface="Arial"/>
              </a:rPr>
              <a:t>Y10 LMI Lesson Plan</a:t>
            </a:r>
            <a:endParaRPr sz="2600"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dirty="0">
                <a:latin typeface="Arial"/>
                <a:ea typeface="Arial"/>
                <a:cs typeface="Arial"/>
                <a:sym typeface="Arial"/>
              </a:rPr>
              <a:t>Lesson Duration: 20-40 minutes</a:t>
            </a:r>
            <a:endParaRPr sz="2600" dirty="0"/>
          </a:p>
        </p:txBody>
      </p:sp>
    </p:spTree>
    <p:extLst>
      <p:ext uri="{BB962C8B-B14F-4D97-AF65-F5344CB8AC3E}">
        <p14:creationId xmlns:p14="http://schemas.microsoft.com/office/powerpoint/2010/main" val="4196313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c1e240347f_0_0" descr="Informatio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7431" y="1154967"/>
            <a:ext cx="5510463" cy="551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c1e240347f_0_0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5819" y="-138689"/>
            <a:ext cx="2556337" cy="1202097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gc1e240347f_0_0"/>
          <p:cNvSpPr txBox="1"/>
          <p:nvPr/>
        </p:nvSpPr>
        <p:spPr>
          <a:xfrm>
            <a:off x="2185639" y="1992344"/>
            <a:ext cx="669886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The University of Oxford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has a huge variety of roles, don’t just think teaching!  They also have a great apprenticeship scheme.  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Google Shape;59;gc1e240347f_0_0"/>
          <p:cNvSpPr txBox="1"/>
          <p:nvPr/>
        </p:nvSpPr>
        <p:spPr>
          <a:xfrm>
            <a:off x="330257" y="2758873"/>
            <a:ext cx="660120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Diamond Light Source</a:t>
            </a:r>
            <a:r>
              <a:rPr lang="en-GB" sz="1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one of the most advanced scientific facilities in the world, and its pioneering capabilities are helping to keep the UK at the forefront of scientific research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!</a:t>
            </a:r>
            <a:endParaRPr sz="14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1" name="Google Shape;61;gc1e240347f_0_0"/>
          <p:cNvSpPr txBox="1"/>
          <p:nvPr/>
        </p:nvSpPr>
        <p:spPr>
          <a:xfrm>
            <a:off x="2955015" y="3850683"/>
            <a:ext cx="590826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4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Culham</a:t>
            </a:r>
            <a:r>
              <a:rPr lang="en-GB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Centre for Fusion Energy </a:t>
            </a:r>
            <a:r>
              <a:rPr lang="en-GB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the UK’s national nuclear fusion laboratory. They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are researching </a:t>
            </a:r>
            <a:r>
              <a:rPr lang="en-GB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generating low-carbon electricity.</a:t>
            </a:r>
            <a:r>
              <a:rPr lang="en-GB" sz="14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 </a:t>
            </a:r>
            <a:endParaRPr sz="1400" dirty="0"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3" name="Google Shape;63;gc1e240347f_0_0"/>
          <p:cNvSpPr txBox="1"/>
          <p:nvPr/>
        </p:nvSpPr>
        <p:spPr>
          <a:xfrm>
            <a:off x="422184" y="4740888"/>
            <a:ext cx="64086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Unipart Group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brings together manufacturing, logistics and consultancy to create imaginative solutions for customers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c1e240347f_0_0"/>
          <p:cNvSpPr txBox="1"/>
          <p:nvPr/>
        </p:nvSpPr>
        <p:spPr>
          <a:xfrm>
            <a:off x="2436554" y="5629176"/>
            <a:ext cx="640859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Morgan Sindall </a:t>
            </a:r>
            <a:r>
              <a:rPr lang="en-GB" sz="1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has a graduate programme, traineeships and apprenticeships so there are many routes into all areas of modern construction.  </a:t>
            </a:r>
            <a:endParaRPr sz="14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66" name="Google Shape;66;gc1e240347f_0_0"/>
          <p:cNvSpPr/>
          <p:nvPr/>
        </p:nvSpPr>
        <p:spPr>
          <a:xfrm>
            <a:off x="-878182" y="1424474"/>
            <a:ext cx="8001600" cy="5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67;gc1e240347f_0_0"/>
          <p:cNvSpPr/>
          <p:nvPr/>
        </p:nvSpPr>
        <p:spPr>
          <a:xfrm>
            <a:off x="330368" y="885140"/>
            <a:ext cx="8564700" cy="597300"/>
          </a:xfrm>
          <a:prstGeom prst="roundRect">
            <a:avLst>
              <a:gd name="adj" fmla="val 16667"/>
            </a:avLst>
          </a:prstGeom>
          <a:solidFill>
            <a:srgbClr val="262262"/>
          </a:solidFill>
          <a:ln w="28575" cap="flat" cmpd="sng">
            <a:solidFill>
              <a:srgbClr val="C2D2E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Want to find out more?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on the logos to visit the websites of each employer featured below!</a:t>
            </a:r>
            <a:endParaRPr dirty="0"/>
          </a:p>
        </p:txBody>
      </p:sp>
      <p:sp>
        <p:nvSpPr>
          <p:cNvPr id="68" name="Google Shape;68;gc1e240347f_0_0"/>
          <p:cNvSpPr txBox="1"/>
          <p:nvPr/>
        </p:nvSpPr>
        <p:spPr>
          <a:xfrm>
            <a:off x="0" y="6640248"/>
            <a:ext cx="2698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  <p:sp>
        <p:nvSpPr>
          <p:cNvPr id="18" name="Shape 114">
            <a:extLst>
              <a:ext uri="{FF2B5EF4-FFF2-40B4-BE49-F238E27FC236}">
                <a16:creationId xmlns:a16="http://schemas.microsoft.com/office/drawing/2014/main" id="{87C8E68B-6DB5-4A1D-86A1-74E7D50AB8BF}"/>
              </a:ext>
            </a:extLst>
          </p:cNvPr>
          <p:cNvSpPr/>
          <p:nvPr/>
        </p:nvSpPr>
        <p:spPr>
          <a:xfrm>
            <a:off x="287088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Get to know the employers!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33A58B-7855-461E-B9E5-736BD3F0E3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760" y="1992344"/>
            <a:ext cx="1617739" cy="5550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FBBD021-7007-435D-BE9D-568A01801C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0818" y="2812170"/>
            <a:ext cx="1647825" cy="5619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2935617-2A6E-4F2B-A85B-93EEE85018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2967" y="3861739"/>
            <a:ext cx="2581353" cy="51404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A646194-E282-42D0-84DC-12770F74B1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81285" y="4696976"/>
            <a:ext cx="1567358" cy="61100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E340B64-E9B6-4E05-8C1A-7053E018364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0760" y="5299711"/>
            <a:ext cx="1771650" cy="11144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c1e240347f_0_0" descr="Informatio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7431" y="1154967"/>
            <a:ext cx="5510463" cy="551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c1e240347f_0_0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5819" y="-138689"/>
            <a:ext cx="2556337" cy="120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gc1e240347f_0_0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62046" y="1784015"/>
            <a:ext cx="920711" cy="920711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gc1e240347f_0_0"/>
          <p:cNvSpPr txBox="1"/>
          <p:nvPr/>
        </p:nvSpPr>
        <p:spPr>
          <a:xfrm>
            <a:off x="1490405" y="1992344"/>
            <a:ext cx="7394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Harwell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one of the leading science and innovation campuses in Europe with over 200 organisations on the 900 hectare site (that’s pretty huge…).  </a:t>
            </a:r>
            <a:endParaRPr dirty="0"/>
          </a:p>
        </p:txBody>
      </p:sp>
      <p:pic>
        <p:nvPicPr>
          <p:cNvPr id="58" name="Google Shape;58;gc1e240347f_0_0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23418" y="2719004"/>
            <a:ext cx="1771650" cy="872987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gc1e240347f_0_0"/>
          <p:cNvSpPr txBox="1"/>
          <p:nvPr/>
        </p:nvSpPr>
        <p:spPr>
          <a:xfrm>
            <a:off x="330259" y="2893888"/>
            <a:ext cx="6601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Oxford </a:t>
            </a:r>
            <a:r>
              <a:rPr lang="en-GB" b="1" dirty="0"/>
              <a:t>NHS Hospitals</a:t>
            </a:r>
            <a:r>
              <a:rPr lang="en-GB" sz="1400" b="1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b="0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physical and mental health services and social care. </a:t>
            </a:r>
            <a:r>
              <a:rPr lang="en-GB" dirty="0"/>
              <a:t>They have</a:t>
            </a:r>
            <a:r>
              <a:rPr lang="en-GB" sz="1400" b="0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over 6,000 employees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0" name="Google Shape;60;gc1e240347f_0_0">
            <a:hlinkClick r:id="rId9"/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22184" y="3704617"/>
            <a:ext cx="1381125" cy="70485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gc1e240347f_0_0"/>
          <p:cNvSpPr txBox="1"/>
          <p:nvPr/>
        </p:nvSpPr>
        <p:spPr>
          <a:xfrm>
            <a:off x="1918038" y="3795432"/>
            <a:ext cx="6945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Rebellion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known for producing books, comics, TV and film, but at its core it is a leading developer and publisher of games, such </a:t>
            </a:r>
            <a:r>
              <a:rPr lang="en-GB" sz="14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Sniper Elite 4.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" name="Google Shape;62;gc1e240347f_0_0">
            <a:hlinkClick r:id="rId11"/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986182" y="4739919"/>
            <a:ext cx="1877098" cy="6527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gc1e240347f_0_0"/>
          <p:cNvSpPr txBox="1"/>
          <p:nvPr/>
        </p:nvSpPr>
        <p:spPr>
          <a:xfrm>
            <a:off x="422185" y="4696976"/>
            <a:ext cx="6408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Oxbotica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o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 of the world’s leading autonomous driving software companies. 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build software for use in the real world, using ideas from the areas of physics, robotics, maths and artificial intelligence.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c1e240347f_0_0"/>
          <p:cNvSpPr txBox="1"/>
          <p:nvPr/>
        </p:nvSpPr>
        <p:spPr>
          <a:xfrm>
            <a:off x="2868442" y="5813963"/>
            <a:ext cx="6016123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Williams Racing</a:t>
            </a:r>
            <a:r>
              <a:rPr lang="en-GB" sz="1400" b="0" i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 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employs around 600 people in the heart of the UK’s “Motorsport Valley” in rural Oxfordshire. </a:t>
            </a:r>
            <a:endParaRPr sz="14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66" name="Google Shape;66;gc1e240347f_0_0"/>
          <p:cNvSpPr/>
          <p:nvPr/>
        </p:nvSpPr>
        <p:spPr>
          <a:xfrm>
            <a:off x="-878182" y="1424474"/>
            <a:ext cx="8001600" cy="5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67;gc1e240347f_0_0"/>
          <p:cNvSpPr/>
          <p:nvPr/>
        </p:nvSpPr>
        <p:spPr>
          <a:xfrm>
            <a:off x="330368" y="885140"/>
            <a:ext cx="8564700" cy="597300"/>
          </a:xfrm>
          <a:prstGeom prst="roundRect">
            <a:avLst>
              <a:gd name="adj" fmla="val 16667"/>
            </a:avLst>
          </a:prstGeom>
          <a:solidFill>
            <a:srgbClr val="262262"/>
          </a:solidFill>
          <a:ln w="28575" cap="flat" cmpd="sng">
            <a:solidFill>
              <a:srgbClr val="C2D2E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Want to find out more?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on the logos to visit the websites of each employer featured below!</a:t>
            </a:r>
            <a:endParaRPr dirty="0"/>
          </a:p>
        </p:txBody>
      </p:sp>
      <p:sp>
        <p:nvSpPr>
          <p:cNvPr id="68" name="Google Shape;68;gc1e240347f_0_0"/>
          <p:cNvSpPr txBox="1"/>
          <p:nvPr/>
        </p:nvSpPr>
        <p:spPr>
          <a:xfrm>
            <a:off x="0" y="6640248"/>
            <a:ext cx="2698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  <p:pic>
        <p:nvPicPr>
          <p:cNvPr id="3" name="Picture 2">
            <a:hlinkClick r:id="rId13"/>
            <a:extLst>
              <a:ext uri="{FF2B5EF4-FFF2-40B4-BE49-F238E27FC236}">
                <a16:creationId xmlns:a16="http://schemas.microsoft.com/office/drawing/2014/main" id="{022DF45A-5449-4F04-804F-4095C9A1DA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2184" y="5856324"/>
            <a:ext cx="2392136" cy="425406"/>
          </a:xfrm>
          <a:prstGeom prst="rect">
            <a:avLst/>
          </a:prstGeom>
        </p:spPr>
      </p:pic>
      <p:sp>
        <p:nvSpPr>
          <p:cNvPr id="18" name="Shape 114">
            <a:extLst>
              <a:ext uri="{FF2B5EF4-FFF2-40B4-BE49-F238E27FC236}">
                <a16:creationId xmlns:a16="http://schemas.microsoft.com/office/drawing/2014/main" id="{87C8E68B-6DB5-4A1D-86A1-74E7D50AB8BF}"/>
              </a:ext>
            </a:extLst>
          </p:cNvPr>
          <p:cNvSpPr/>
          <p:nvPr/>
        </p:nvSpPr>
        <p:spPr>
          <a:xfrm>
            <a:off x="287088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Get to know the employers!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gc1e240347f_0_25" descr="Informatio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7431" y="1154967"/>
            <a:ext cx="5510463" cy="551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c1e240347f_0_25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5819" y="-138689"/>
            <a:ext cx="2556337" cy="1202097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gc1e240347f_0_25"/>
          <p:cNvSpPr txBox="1"/>
          <p:nvPr/>
        </p:nvSpPr>
        <p:spPr>
          <a:xfrm>
            <a:off x="2277978" y="2933391"/>
            <a:ext cx="6617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Blenheim Palace 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 a big source of tourism in Oxfordshire, and it also hosts sporting events, banquets and weddings.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c1e240347f_0_25"/>
          <p:cNvSpPr txBox="1"/>
          <p:nvPr/>
        </p:nvSpPr>
        <p:spPr>
          <a:xfrm>
            <a:off x="328857" y="3984826"/>
            <a:ext cx="6728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Oxford University Press 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high quality academic and education resources. You may even have some of their textbooks!  </a:t>
            </a:r>
            <a:endParaRPr dirty="0"/>
          </a:p>
        </p:txBody>
      </p:sp>
      <p:sp>
        <p:nvSpPr>
          <p:cNvPr id="78" name="Google Shape;78;gc1e240347f_0_25"/>
          <p:cNvSpPr txBox="1"/>
          <p:nvPr/>
        </p:nvSpPr>
        <p:spPr>
          <a:xfrm>
            <a:off x="2277977" y="4933426"/>
            <a:ext cx="6617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 8,000 people work for </a:t>
            </a: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Thames Valley Police 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many varied roles and volunteering opportunities available.  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c1e240347f_0_25"/>
          <p:cNvSpPr txBox="1"/>
          <p:nvPr/>
        </p:nvSpPr>
        <p:spPr>
          <a:xfrm>
            <a:off x="328857" y="5770901"/>
            <a:ext cx="67308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BMW Mini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run apprenticeships and internships, as well as taking graduates. They have a programme called “Girls Go Technical” to encourage young women to join.  </a:t>
            </a:r>
            <a:endParaRPr dirty="0"/>
          </a:p>
        </p:txBody>
      </p:sp>
      <p:pic>
        <p:nvPicPr>
          <p:cNvPr id="81" name="Google Shape;81;gc1e240347f_0_25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0259" y="2830953"/>
            <a:ext cx="1805964" cy="728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c1e240347f_0_25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91134" y="3913118"/>
            <a:ext cx="1702733" cy="666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c1e240347f_0_25">
            <a:hlinkClick r:id="rId9"/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30057" y="4894009"/>
            <a:ext cx="1806166" cy="602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c1e240347f_0_25">
            <a:hlinkClick r:id="rId11"/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265577" y="5636767"/>
            <a:ext cx="1545285" cy="791487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gc1e240347f_0_25"/>
          <p:cNvSpPr txBox="1"/>
          <p:nvPr/>
        </p:nvSpPr>
        <p:spPr>
          <a:xfrm>
            <a:off x="328857" y="1934979"/>
            <a:ext cx="623382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Greencore Construction </a:t>
            </a:r>
            <a:r>
              <a:rPr lang="en-GB" sz="1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helps people build modern, dream homes with low impact on the environment. 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Google Shape;88;gc1e240347f_0_25"/>
          <p:cNvSpPr txBox="1"/>
          <p:nvPr/>
        </p:nvSpPr>
        <p:spPr>
          <a:xfrm>
            <a:off x="0" y="6640248"/>
            <a:ext cx="2698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  <p:sp>
        <p:nvSpPr>
          <p:cNvPr id="19" name="Google Shape;67;gc1e240347f_0_0">
            <a:extLst>
              <a:ext uri="{FF2B5EF4-FFF2-40B4-BE49-F238E27FC236}">
                <a16:creationId xmlns:a16="http://schemas.microsoft.com/office/drawing/2014/main" id="{1194B512-343E-43FA-95BD-4C2EAEB330DF}"/>
              </a:ext>
            </a:extLst>
          </p:cNvPr>
          <p:cNvSpPr/>
          <p:nvPr/>
        </p:nvSpPr>
        <p:spPr>
          <a:xfrm>
            <a:off x="330368" y="885140"/>
            <a:ext cx="8564700" cy="597300"/>
          </a:xfrm>
          <a:prstGeom prst="roundRect">
            <a:avLst>
              <a:gd name="adj" fmla="val 16667"/>
            </a:avLst>
          </a:prstGeom>
          <a:solidFill>
            <a:srgbClr val="262262"/>
          </a:solidFill>
          <a:ln w="28575" cap="flat" cmpd="sng">
            <a:solidFill>
              <a:srgbClr val="C2D2E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Want to find out more?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on the logos to visit the websites of each employer featured below!</a:t>
            </a:r>
            <a:endParaRPr dirty="0"/>
          </a:p>
        </p:txBody>
      </p:sp>
      <p:pic>
        <p:nvPicPr>
          <p:cNvPr id="3" name="Picture 2">
            <a:hlinkClick r:id="rId13"/>
            <a:extLst>
              <a:ext uri="{FF2B5EF4-FFF2-40B4-BE49-F238E27FC236}">
                <a16:creationId xmlns:a16="http://schemas.microsoft.com/office/drawing/2014/main" id="{AC303136-4ED2-48F2-AD0D-EDAFC9862D6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60960" y="1892209"/>
            <a:ext cx="2032907" cy="613898"/>
          </a:xfrm>
          <a:prstGeom prst="rect">
            <a:avLst/>
          </a:prstGeom>
        </p:spPr>
      </p:pic>
      <p:sp>
        <p:nvSpPr>
          <p:cNvPr id="17" name="Shape 114">
            <a:extLst>
              <a:ext uri="{FF2B5EF4-FFF2-40B4-BE49-F238E27FC236}">
                <a16:creationId xmlns:a16="http://schemas.microsoft.com/office/drawing/2014/main" id="{AF8E0060-A397-428A-94EF-89BA784A8C64}"/>
              </a:ext>
            </a:extLst>
          </p:cNvPr>
          <p:cNvSpPr/>
          <p:nvPr/>
        </p:nvSpPr>
        <p:spPr>
          <a:xfrm>
            <a:off x="287088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Get to know the employers!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1638</TotalTime>
  <Words>1153</Words>
  <Application>Microsoft Office PowerPoint</Application>
  <PresentationFormat>On-screen Show (4:3)</PresentationFormat>
  <Paragraphs>120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Jude Hadfield</dc:creator>
  <cp:lastModifiedBy>Lara</cp:lastModifiedBy>
  <cp:revision>33</cp:revision>
  <dcterms:created xsi:type="dcterms:W3CDTF">2021-01-18T09:44:21Z</dcterms:created>
  <dcterms:modified xsi:type="dcterms:W3CDTF">2021-03-22T09:23:01Z</dcterms:modified>
</cp:coreProperties>
</file>