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9" r:id="rId2"/>
    <p:sldId id="272" r:id="rId3"/>
    <p:sldId id="276" r:id="rId4"/>
    <p:sldId id="288" r:id="rId5"/>
    <p:sldId id="287" r:id="rId6"/>
    <p:sldId id="268" r:id="rId7"/>
    <p:sldId id="280" r:id="rId8"/>
    <p:sldId id="292" r:id="rId9"/>
    <p:sldId id="269" r:id="rId10"/>
    <p:sldId id="282" r:id="rId11"/>
    <p:sldId id="271" r:id="rId12"/>
    <p:sldId id="273" r:id="rId13"/>
    <p:sldId id="295" r:id="rId14"/>
    <p:sldId id="289" r:id="rId15"/>
    <p:sldId id="284" r:id="rId16"/>
    <p:sldId id="28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BF5"/>
    <a:srgbClr val="F1F8FD"/>
    <a:srgbClr val="F2C704"/>
    <a:srgbClr val="262262"/>
    <a:srgbClr val="47BEB3"/>
    <a:srgbClr val="B6DAF2"/>
    <a:srgbClr val="CDD9EF"/>
    <a:srgbClr val="C2D2EC"/>
    <a:srgbClr val="38BEAB"/>
    <a:srgbClr val="CDA3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FAF0BF-E4A4-4EA0-9E4E-E03BEC540866}" v="93" dt="2021-02-17T16:07:23.6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385" autoAdjust="0"/>
  </p:normalViewPr>
  <p:slideViewPr>
    <p:cSldViewPr snapToGrid="0">
      <p:cViewPr varScale="1">
        <p:scale>
          <a:sx n="58" d="100"/>
          <a:sy n="58" d="100"/>
        </p:scale>
        <p:origin x="212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37E32-F93B-4BB2-8776-7FC0F5CFD7A1}" type="datetimeFigureOut">
              <a:rPr lang="en-GB" smtClean="0"/>
              <a:t>22/03/2023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D81B7C-BC5E-4E16-B045-EB0A45CAAF61}" type="slidenum">
              <a:rPr lang="en-GB" smtClean="0"/>
              <a:t>‹#›</a:t>
            </a:fld>
            <a:endParaRPr lang="en-GB"/>
          </a:p>
        </p:txBody>
      </p:sp>
    </p:spTree>
    <p:extLst>
      <p:ext uri="{BB962C8B-B14F-4D97-AF65-F5344CB8AC3E}">
        <p14:creationId xmlns:p14="http://schemas.microsoft.com/office/powerpoint/2010/main" val="1414430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https://dictionary.cambridge.org/dictionary/english/employability</a:t>
            </a:r>
          </a:p>
          <a:p>
            <a:pPr marL="228600" indent="-228600">
              <a:buAutoNum type="arabicParenR"/>
            </a:pPr>
            <a:r>
              <a:rPr lang="en-GB" dirty="0"/>
              <a:t>https://dictionary.cambridge.org/dictionary/english/curriculum vitae</a:t>
            </a:r>
          </a:p>
        </p:txBody>
      </p:sp>
      <p:sp>
        <p:nvSpPr>
          <p:cNvPr id="4" name="Slide Number Placeholder 3"/>
          <p:cNvSpPr>
            <a:spLocks noGrp="1"/>
          </p:cNvSpPr>
          <p:nvPr>
            <p:ph type="sldNum" sz="quarter" idx="5"/>
          </p:nvPr>
        </p:nvSpPr>
        <p:spPr/>
        <p:txBody>
          <a:bodyPr/>
          <a:lstStyle/>
          <a:p>
            <a:fld id="{F8D81B7C-BC5E-4E16-B045-EB0A45CAAF61}" type="slidenum">
              <a:rPr lang="en-GB" smtClean="0"/>
              <a:t>2</a:t>
            </a:fld>
            <a:endParaRPr lang="en-GB"/>
          </a:p>
        </p:txBody>
      </p:sp>
    </p:spTree>
    <p:extLst>
      <p:ext uri="{BB962C8B-B14F-4D97-AF65-F5344CB8AC3E}">
        <p14:creationId xmlns:p14="http://schemas.microsoft.com/office/powerpoint/2010/main" val="1729439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https://www.oxfordshirelep.com/findyourfuture</a:t>
            </a:r>
          </a:p>
          <a:p>
            <a:endParaRPr lang="en-GB" b="1" dirty="0"/>
          </a:p>
          <a:p>
            <a:endParaRPr lang="en-GB" b="1" dirty="0"/>
          </a:p>
          <a:p>
            <a:r>
              <a:rPr lang="en-GB" b="1" dirty="0"/>
              <a:t>Images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a:t>iStock</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a:t>Icons8</a:t>
            </a:r>
          </a:p>
          <a:p>
            <a:endParaRPr lang="en-GB" dirty="0"/>
          </a:p>
        </p:txBody>
      </p:sp>
      <p:sp>
        <p:nvSpPr>
          <p:cNvPr id="4" name="Slide Number Placeholder 3"/>
          <p:cNvSpPr>
            <a:spLocks noGrp="1"/>
          </p:cNvSpPr>
          <p:nvPr>
            <p:ph type="sldNum" sz="quarter" idx="5"/>
          </p:nvPr>
        </p:nvSpPr>
        <p:spPr/>
        <p:txBody>
          <a:bodyPr/>
          <a:lstStyle/>
          <a:p>
            <a:fld id="{F8D81B7C-BC5E-4E16-B045-EB0A45CAAF61}" type="slidenum">
              <a:rPr lang="en-GB" smtClean="0"/>
              <a:t>11</a:t>
            </a:fld>
            <a:endParaRPr lang="en-GB"/>
          </a:p>
        </p:txBody>
      </p:sp>
    </p:spTree>
    <p:extLst>
      <p:ext uri="{BB962C8B-B14F-4D97-AF65-F5344CB8AC3E}">
        <p14:creationId xmlns:p14="http://schemas.microsoft.com/office/powerpoint/2010/main" val="3942844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https://dictionary.cambridge.org/dictionary/english/curriculum vitae</a:t>
            </a:r>
            <a:endParaRPr lang="en-GB" b="0" dirty="0"/>
          </a:p>
          <a:p>
            <a:endParaRPr lang="en-GB" b="1" dirty="0"/>
          </a:p>
          <a:p>
            <a:r>
              <a:rPr lang="en-GB" b="1" dirty="0"/>
              <a:t>Images</a:t>
            </a:r>
          </a:p>
          <a:p>
            <a:pPr marL="228600" indent="-228600">
              <a:buAutoNum type="arabicParenR"/>
            </a:pPr>
            <a:r>
              <a:rPr lang="en-GB" b="0" dirty="0"/>
              <a:t>iStock</a:t>
            </a:r>
          </a:p>
          <a:p>
            <a:pPr marL="228600" indent="-228600">
              <a:buAutoNum type="arabicParenR"/>
            </a:pPr>
            <a:r>
              <a:rPr lang="en-GB" b="0" dirty="0"/>
              <a:t>Icons8</a:t>
            </a:r>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F8D81B7C-BC5E-4E16-B045-EB0A45CAAF61}" type="slidenum">
              <a:rPr lang="en-GB" smtClean="0"/>
              <a:t>12</a:t>
            </a:fld>
            <a:endParaRPr lang="en-GB"/>
          </a:p>
        </p:txBody>
      </p:sp>
    </p:spTree>
    <p:extLst>
      <p:ext uri="{BB962C8B-B14F-4D97-AF65-F5344CB8AC3E}">
        <p14:creationId xmlns:p14="http://schemas.microsoft.com/office/powerpoint/2010/main" val="2740901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 </a:t>
            </a:r>
          </a:p>
          <a:p>
            <a:pPr marL="228600" indent="-228600">
              <a:buAutoNum type="arabicParenR"/>
            </a:pPr>
            <a:r>
              <a:rPr lang="en-GB" b="0" dirty="0"/>
              <a:t>https://www.oxfordshirelep.com/findyourfuture</a:t>
            </a:r>
          </a:p>
          <a:p>
            <a:pPr marL="228600" indent="-228600">
              <a:buAutoNum type="arabicParenR"/>
            </a:pPr>
            <a:r>
              <a:rPr lang="en-GB" b="0" dirty="0"/>
              <a:t>https://www.oxfordshirelep.com/sites/default/files/uploads/FindYourFutureParentsGuide.pdf</a:t>
            </a:r>
          </a:p>
          <a:p>
            <a:pPr marL="228600" indent="-228600">
              <a:buAutoNum type="arabicParenR"/>
            </a:pPr>
            <a:endParaRPr lang="en-GB" b="0" dirty="0"/>
          </a:p>
          <a:p>
            <a:endParaRPr lang="en-GB" b="1" dirty="0"/>
          </a:p>
          <a:p>
            <a:r>
              <a:rPr lang="en-GB" b="1" dirty="0"/>
              <a:t>Images:</a:t>
            </a:r>
          </a:p>
          <a:p>
            <a:r>
              <a:rPr lang="en-GB" b="1" dirty="0"/>
              <a:t>1) </a:t>
            </a:r>
            <a:r>
              <a:rPr lang="en-GB" b="0" dirty="0"/>
              <a:t>https://www.oxfordshirelep.com/findyourfuture</a:t>
            </a:r>
          </a:p>
        </p:txBody>
      </p:sp>
      <p:sp>
        <p:nvSpPr>
          <p:cNvPr id="4" name="Slide Number Placeholder 3"/>
          <p:cNvSpPr>
            <a:spLocks noGrp="1"/>
          </p:cNvSpPr>
          <p:nvPr>
            <p:ph type="sldNum" sz="quarter" idx="5"/>
          </p:nvPr>
        </p:nvSpPr>
        <p:spPr/>
        <p:txBody>
          <a:bodyPr/>
          <a:lstStyle/>
          <a:p>
            <a:fld id="{F8D81B7C-BC5E-4E16-B045-EB0A45CAAF61}" type="slidenum">
              <a:rPr lang="en-GB" smtClean="0"/>
              <a:t>13</a:t>
            </a:fld>
            <a:endParaRPr lang="en-GB"/>
          </a:p>
        </p:txBody>
      </p:sp>
    </p:spTree>
    <p:extLst>
      <p:ext uri="{BB962C8B-B14F-4D97-AF65-F5344CB8AC3E}">
        <p14:creationId xmlns:p14="http://schemas.microsoft.com/office/powerpoint/2010/main" val="990335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c1e240347f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gc1e240347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References:</a:t>
            </a:r>
          </a:p>
          <a:p>
            <a:pPr marL="228600" lvl="0" indent="-228600" algn="l" rtl="0">
              <a:spcBef>
                <a:spcPts val="0"/>
              </a:spcBef>
              <a:spcAft>
                <a:spcPts val="0"/>
              </a:spcAft>
              <a:buAutoNum type="arabicParenR"/>
            </a:pPr>
            <a:r>
              <a:rPr lang="en-GB" b="0" dirty="0"/>
              <a:t>https://www.ox.ac.uk/</a:t>
            </a:r>
          </a:p>
          <a:p>
            <a:pPr marL="228600" lvl="0" indent="-228600" algn="l" rtl="0">
              <a:spcBef>
                <a:spcPts val="0"/>
              </a:spcBef>
              <a:spcAft>
                <a:spcPts val="0"/>
              </a:spcAft>
              <a:buAutoNum type="arabicParenR"/>
            </a:pPr>
            <a:r>
              <a:rPr lang="en-GB" dirty="0"/>
              <a:t>https://www.apprenticeships.ox.ac.uk/</a:t>
            </a:r>
          </a:p>
          <a:p>
            <a:pPr marL="228600" lvl="0" indent="-228600" algn="l" rtl="0">
              <a:spcBef>
                <a:spcPts val="0"/>
              </a:spcBef>
              <a:spcAft>
                <a:spcPts val="0"/>
              </a:spcAft>
              <a:buClr>
                <a:schemeClr val="dk1"/>
              </a:buClr>
              <a:buSzPts val="1200"/>
              <a:buFont typeface="Calibri"/>
              <a:buAutoNum type="arabicParenR"/>
            </a:pPr>
            <a:r>
              <a:rPr lang="en-GB" dirty="0"/>
              <a:t>https://www.diamond.ac.uk/Careers/Apprenticeships.html</a:t>
            </a:r>
          </a:p>
          <a:p>
            <a:pPr marL="228600" lvl="0" indent="-228600" algn="l" rtl="0">
              <a:spcBef>
                <a:spcPts val="0"/>
              </a:spcBef>
              <a:spcAft>
                <a:spcPts val="0"/>
              </a:spcAft>
              <a:buClr>
                <a:schemeClr val="dk1"/>
              </a:buClr>
              <a:buSzPts val="1200"/>
              <a:buFont typeface="Calibri"/>
              <a:buAutoNum type="arabicParenR"/>
            </a:pPr>
            <a:r>
              <a:rPr lang="en-GB" dirty="0"/>
              <a:t>https://www.diamond.ac.uk/Home/About.html</a:t>
            </a:r>
          </a:p>
          <a:p>
            <a:pPr marL="228600" lvl="0" indent="-228600" algn="l" rtl="0">
              <a:spcBef>
                <a:spcPts val="0"/>
              </a:spcBef>
              <a:spcAft>
                <a:spcPts val="0"/>
              </a:spcAft>
              <a:buClr>
                <a:schemeClr val="dk1"/>
              </a:buClr>
              <a:buSzPts val="1200"/>
              <a:buFont typeface="Calibri"/>
              <a:buAutoNum type="arabicParenR"/>
            </a:pPr>
            <a:r>
              <a:rPr lang="en-GB" dirty="0"/>
              <a:t>https://www.gov.uk/government/organisations/uk-atomic-energy-authority</a:t>
            </a:r>
          </a:p>
          <a:p>
            <a:pPr marL="228600" lvl="0" indent="-228600" algn="l" rtl="0">
              <a:spcBef>
                <a:spcPts val="0"/>
              </a:spcBef>
              <a:spcAft>
                <a:spcPts val="0"/>
              </a:spcAft>
              <a:buClr>
                <a:schemeClr val="dk1"/>
              </a:buClr>
              <a:buSzPts val="1200"/>
              <a:buFont typeface="Calibri"/>
              <a:buAutoNum type="arabicParenR"/>
            </a:pPr>
            <a:r>
              <a:rPr lang="en-GB" dirty="0"/>
              <a:t>https://ccfe.ukaea.uk/careers/early-careers/</a:t>
            </a:r>
          </a:p>
          <a:p>
            <a:pPr marL="228600" lvl="0" indent="-228600" algn="l" rtl="0">
              <a:spcBef>
                <a:spcPts val="0"/>
              </a:spcBef>
              <a:spcAft>
                <a:spcPts val="0"/>
              </a:spcAft>
              <a:buClr>
                <a:schemeClr val="dk1"/>
              </a:buClr>
              <a:buSzPts val="1200"/>
              <a:buFont typeface="Calibri"/>
              <a:buAutoNum type="arabicParenR"/>
            </a:pPr>
            <a:r>
              <a:rPr lang="en-GB" dirty="0"/>
              <a:t>https://www.unipart.com/</a:t>
            </a:r>
          </a:p>
          <a:p>
            <a:pPr marL="228600" lvl="0" indent="-228600" algn="l" rtl="0">
              <a:spcBef>
                <a:spcPts val="0"/>
              </a:spcBef>
              <a:spcAft>
                <a:spcPts val="0"/>
              </a:spcAft>
              <a:buClr>
                <a:schemeClr val="dk1"/>
              </a:buClr>
              <a:buSzPts val="1200"/>
              <a:buFont typeface="Calibri"/>
              <a:buAutoNum type="arabicParenR"/>
            </a:pPr>
            <a:r>
              <a:rPr lang="en-GB" dirty="0"/>
              <a:t>https://www.morgansindallconstruction.com/</a:t>
            </a:r>
          </a:p>
          <a:p>
            <a:pPr marL="228600" lvl="0" indent="-228600" algn="l" rtl="0">
              <a:spcBef>
                <a:spcPts val="0"/>
              </a:spcBef>
              <a:spcAft>
                <a:spcPts val="0"/>
              </a:spcAft>
              <a:buClr>
                <a:schemeClr val="dk1"/>
              </a:buClr>
              <a:buSzPts val="1200"/>
              <a:buFont typeface="Calibri"/>
              <a:buAutoNum type="arabicParenR"/>
            </a:pPr>
            <a:r>
              <a:rPr lang="en-GB" dirty="0"/>
              <a:t>https://www.morgansindallconstruction.com/careers/</a:t>
            </a:r>
          </a:p>
          <a:p>
            <a:pPr marL="228600" lvl="0" indent="-228600" algn="l" rtl="0">
              <a:spcBef>
                <a:spcPts val="0"/>
              </a:spcBef>
              <a:spcAft>
                <a:spcPts val="0"/>
              </a:spcAft>
              <a:buClr>
                <a:schemeClr val="dk1"/>
              </a:buClr>
              <a:buSzPts val="1200"/>
              <a:buFont typeface="Calibri"/>
              <a:buAutoNum type="arabicParenR"/>
            </a:pPr>
            <a:endParaRPr lang="en-GB" dirty="0"/>
          </a:p>
          <a:p>
            <a:pPr marL="228600" lvl="0" indent="-228600" algn="l" rtl="0">
              <a:spcBef>
                <a:spcPts val="0"/>
              </a:spcBef>
              <a:spcAft>
                <a:spcPts val="0"/>
              </a:spcAft>
              <a:buClr>
                <a:schemeClr val="dk1"/>
              </a:buClr>
              <a:buSzPts val="1200"/>
              <a:buFont typeface="Calibri"/>
              <a:buAutoNum type="arabicParenR"/>
            </a:pPr>
            <a:endParaRPr lang="en-GB" dirty="0"/>
          </a:p>
          <a:p>
            <a:pPr marL="228600" lvl="0" indent="-228600" algn="l" rtl="0">
              <a:spcBef>
                <a:spcPts val="0"/>
              </a:spcBef>
              <a:spcAft>
                <a:spcPts val="0"/>
              </a:spcAft>
              <a:buClr>
                <a:schemeClr val="dk1"/>
              </a:buClr>
              <a:buSzPts val="1200"/>
              <a:buFont typeface="Calibri"/>
              <a:buAutoNum type="arabicParenR"/>
            </a:pPr>
            <a:endParaRPr lang="en-GB" dirty="0"/>
          </a:p>
          <a:p>
            <a:pPr marL="228600" lvl="0" indent="-228600" algn="l" rtl="0">
              <a:spcBef>
                <a:spcPts val="0"/>
              </a:spcBef>
              <a:spcAft>
                <a:spcPts val="0"/>
              </a:spcAft>
              <a:buClr>
                <a:schemeClr val="dk1"/>
              </a:buClr>
              <a:buSzPts val="1200"/>
              <a:buFont typeface="Calibri"/>
              <a:buAutoNum type="arabicParenR"/>
            </a:pPr>
            <a:endParaRPr lang="en-GB" dirty="0"/>
          </a:p>
          <a:p>
            <a:pPr marL="228600" lvl="0" indent="-228600" algn="l" rtl="0">
              <a:spcBef>
                <a:spcPts val="0"/>
              </a:spcBef>
              <a:spcAft>
                <a:spcPts val="0"/>
              </a:spcAft>
              <a:buClr>
                <a:schemeClr val="dk1"/>
              </a:buClr>
              <a:buSzPts val="1200"/>
              <a:buFont typeface="Calibri"/>
              <a:buAutoNum type="arabicParenR"/>
            </a:pPr>
            <a:endParaRPr lang="en-GB" dirty="0"/>
          </a:p>
          <a:p>
            <a:pPr marL="228600" lvl="0" indent="-228600" algn="l" rtl="0">
              <a:spcBef>
                <a:spcPts val="0"/>
              </a:spcBef>
              <a:spcAft>
                <a:spcPts val="0"/>
              </a:spcAft>
              <a:buClr>
                <a:schemeClr val="dk1"/>
              </a:buClr>
              <a:buSzPts val="1200"/>
              <a:buFont typeface="Calibri"/>
              <a:buAutoNum type="arabicParenR"/>
            </a:pPr>
            <a:endParaRPr lang="en-GB" dirty="0"/>
          </a:p>
          <a:p>
            <a:pPr marL="228600" lvl="0" indent="-228600" algn="l" rtl="0">
              <a:spcBef>
                <a:spcPts val="0"/>
              </a:spcBef>
              <a:spcAft>
                <a:spcPts val="0"/>
              </a:spcAft>
              <a:buClr>
                <a:schemeClr val="dk1"/>
              </a:buClr>
              <a:buSzPts val="1200"/>
              <a:buFont typeface="Calibri"/>
              <a:buAutoNum type="arabicParenR"/>
            </a:pPr>
            <a:endParaRPr dirty="0"/>
          </a:p>
          <a:p>
            <a:pPr marL="228600" lvl="0" indent="-152400" algn="l" rtl="0">
              <a:spcBef>
                <a:spcPts val="0"/>
              </a:spcBef>
              <a:spcAft>
                <a:spcPts val="0"/>
              </a:spcAft>
              <a:buClr>
                <a:schemeClr val="dk1"/>
              </a:buClr>
              <a:buSzPts val="1200"/>
              <a:buFont typeface="Calibri"/>
              <a:buNone/>
            </a:pPr>
            <a:endParaRPr b="0" dirty="0"/>
          </a:p>
          <a:p>
            <a:pPr marL="228600" lvl="0" indent="-152400" algn="l" rtl="0">
              <a:spcBef>
                <a:spcPts val="0"/>
              </a:spcBef>
              <a:spcAft>
                <a:spcPts val="0"/>
              </a:spcAft>
              <a:buClr>
                <a:schemeClr val="dk1"/>
              </a:buClr>
              <a:buSzPts val="1200"/>
              <a:buFont typeface="Calibri"/>
              <a:buNone/>
            </a:pPr>
            <a:endParaRPr b="0" dirty="0"/>
          </a:p>
        </p:txBody>
      </p:sp>
      <p:sp>
        <p:nvSpPr>
          <p:cNvPr id="52" name="Google Shape;52;gc1e240347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c1e240347f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gc1e240347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References</a:t>
            </a:r>
            <a:endParaRPr dirty="0"/>
          </a:p>
          <a:p>
            <a:pPr marL="228600" lvl="0" indent="-228600" algn="l" rtl="0">
              <a:spcBef>
                <a:spcPts val="0"/>
              </a:spcBef>
              <a:spcAft>
                <a:spcPts val="0"/>
              </a:spcAft>
              <a:buClr>
                <a:schemeClr val="dk1"/>
              </a:buClr>
              <a:buSzPts val="1200"/>
              <a:buFont typeface="Calibri"/>
              <a:buAutoNum type="arabicParenR"/>
            </a:pPr>
            <a:r>
              <a:rPr lang="en-GB" b="0" dirty="0"/>
              <a:t>https://www.harwellcampus.com/media-centre/harwell-campus-information-pack/</a:t>
            </a:r>
            <a:endParaRPr dirty="0"/>
          </a:p>
          <a:p>
            <a:pPr marL="228600" lvl="0" indent="-228600" algn="l" rtl="0">
              <a:spcBef>
                <a:spcPts val="0"/>
              </a:spcBef>
              <a:spcAft>
                <a:spcPts val="0"/>
              </a:spcAft>
              <a:buClr>
                <a:schemeClr val="dk1"/>
              </a:buClr>
              <a:buSzPts val="1200"/>
              <a:buFont typeface="Calibri"/>
              <a:buAutoNum type="arabicParenR"/>
            </a:pPr>
            <a:r>
              <a:rPr lang="en-GB" b="0" dirty="0"/>
              <a:t>https://www.oxfordhealth.nhs.uk/</a:t>
            </a:r>
            <a:endParaRPr dirty="0"/>
          </a:p>
          <a:p>
            <a:pPr marL="228600" lvl="0" indent="-228600" algn="l" rtl="0">
              <a:spcBef>
                <a:spcPts val="0"/>
              </a:spcBef>
              <a:spcAft>
                <a:spcPts val="0"/>
              </a:spcAft>
              <a:buClr>
                <a:schemeClr val="dk1"/>
              </a:buClr>
              <a:buSzPts val="1200"/>
              <a:buFont typeface="Calibri"/>
              <a:buAutoNum type="arabicParenR"/>
            </a:pPr>
            <a:r>
              <a:rPr lang="en-GB" b="0" dirty="0"/>
              <a:t>https://rebellion.com/about-us/</a:t>
            </a:r>
            <a:endParaRPr dirty="0"/>
          </a:p>
          <a:p>
            <a:pPr marL="228600" lvl="0" indent="-228600" algn="l" rtl="0">
              <a:spcBef>
                <a:spcPts val="0"/>
              </a:spcBef>
              <a:spcAft>
                <a:spcPts val="0"/>
              </a:spcAft>
              <a:buClr>
                <a:schemeClr val="dk1"/>
              </a:buClr>
              <a:buSzPts val="1200"/>
              <a:buFont typeface="Calibri"/>
              <a:buAutoNum type="arabicParenR"/>
            </a:pPr>
            <a:r>
              <a:rPr lang="en-GB" b="0" dirty="0"/>
              <a:t>https://www.oxbotica.com/</a:t>
            </a:r>
            <a:endParaRPr dirty="0"/>
          </a:p>
          <a:p>
            <a:pPr marL="228600" lvl="0" indent="-228600" algn="l" rtl="0">
              <a:spcBef>
                <a:spcPts val="0"/>
              </a:spcBef>
              <a:spcAft>
                <a:spcPts val="0"/>
              </a:spcAft>
              <a:buClr>
                <a:schemeClr val="dk1"/>
              </a:buClr>
              <a:buSzPts val="1200"/>
              <a:buFont typeface="Calibri"/>
              <a:buAutoNum type="arabicParenR"/>
            </a:pPr>
            <a:r>
              <a:rPr lang="en-GB" dirty="0"/>
              <a:t>https://www.williamsf1.com/</a:t>
            </a:r>
            <a:endParaRPr lang="en-GB" b="0" dirty="0"/>
          </a:p>
          <a:p>
            <a:pPr marL="228600" lvl="0" indent="-228600" algn="l" rtl="0">
              <a:spcBef>
                <a:spcPts val="0"/>
              </a:spcBef>
              <a:spcAft>
                <a:spcPts val="0"/>
              </a:spcAft>
              <a:buClr>
                <a:schemeClr val="dk1"/>
              </a:buClr>
              <a:buSzPts val="1200"/>
              <a:buFont typeface="Calibri"/>
              <a:buAutoNum type="arabicParenR"/>
            </a:pPr>
            <a:endParaRPr dirty="0"/>
          </a:p>
          <a:p>
            <a:pPr marL="228600" lvl="0" indent="-152400" algn="l" rtl="0">
              <a:spcBef>
                <a:spcPts val="0"/>
              </a:spcBef>
              <a:spcAft>
                <a:spcPts val="0"/>
              </a:spcAft>
              <a:buClr>
                <a:schemeClr val="dk1"/>
              </a:buClr>
              <a:buSzPts val="1200"/>
              <a:buFont typeface="Calibri"/>
              <a:buNone/>
            </a:pPr>
            <a:endParaRPr b="0" dirty="0"/>
          </a:p>
          <a:p>
            <a:pPr marL="228600" lvl="0" indent="-152400" algn="l" rtl="0">
              <a:spcBef>
                <a:spcPts val="0"/>
              </a:spcBef>
              <a:spcAft>
                <a:spcPts val="0"/>
              </a:spcAft>
              <a:buClr>
                <a:schemeClr val="dk1"/>
              </a:buClr>
              <a:buSzPts val="1200"/>
              <a:buFont typeface="Calibri"/>
              <a:buNone/>
            </a:pPr>
            <a:endParaRPr b="0" dirty="0"/>
          </a:p>
        </p:txBody>
      </p:sp>
      <p:sp>
        <p:nvSpPr>
          <p:cNvPr id="52" name="Google Shape;52;gc1e240347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c1e240347f_0_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gc1e240347f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References</a:t>
            </a:r>
            <a:endParaRPr dirty="0"/>
          </a:p>
          <a:p>
            <a:pPr marL="228600" lvl="0" indent="-228600" algn="l" rtl="0">
              <a:spcBef>
                <a:spcPts val="0"/>
              </a:spcBef>
              <a:spcAft>
                <a:spcPts val="0"/>
              </a:spcAft>
              <a:buClr>
                <a:schemeClr val="dk1"/>
              </a:buClr>
              <a:buSzPts val="1200"/>
              <a:buFont typeface="Calibri"/>
              <a:buAutoNum type="arabicParenR"/>
            </a:pPr>
            <a:r>
              <a:rPr lang="en-GB" dirty="0"/>
              <a:t>https://www.greencoreconstruction.co.uk/</a:t>
            </a:r>
            <a:endParaRPr dirty="0"/>
          </a:p>
          <a:p>
            <a:pPr marL="228600" lvl="0" indent="-228600" algn="l" rtl="0">
              <a:spcBef>
                <a:spcPts val="0"/>
              </a:spcBef>
              <a:spcAft>
                <a:spcPts val="0"/>
              </a:spcAft>
              <a:buClr>
                <a:schemeClr val="dk1"/>
              </a:buClr>
              <a:buSzPts val="1200"/>
              <a:buFont typeface="Calibri"/>
              <a:buAutoNum type="arabicParenR"/>
            </a:pPr>
            <a:r>
              <a:rPr lang="en-GB" b="0" dirty="0"/>
              <a:t>https://www.blenheimpalace.com/</a:t>
            </a:r>
            <a:endParaRPr dirty="0"/>
          </a:p>
          <a:p>
            <a:pPr marL="228600" lvl="0" indent="-228600" algn="l" rtl="0">
              <a:spcBef>
                <a:spcPts val="0"/>
              </a:spcBef>
              <a:spcAft>
                <a:spcPts val="0"/>
              </a:spcAft>
              <a:buClr>
                <a:schemeClr val="dk1"/>
              </a:buClr>
              <a:buSzPts val="1200"/>
              <a:buFont typeface="Calibri"/>
              <a:buAutoNum type="arabicParenR"/>
            </a:pPr>
            <a:r>
              <a:rPr lang="en-GB" b="0" dirty="0"/>
              <a:t>https://global.oup.com/?cc=gb</a:t>
            </a:r>
            <a:endParaRPr dirty="0"/>
          </a:p>
          <a:p>
            <a:pPr marL="228600" lvl="0" indent="-228600" algn="l" rtl="0">
              <a:spcBef>
                <a:spcPts val="0"/>
              </a:spcBef>
              <a:spcAft>
                <a:spcPts val="0"/>
              </a:spcAft>
              <a:buClr>
                <a:schemeClr val="dk1"/>
              </a:buClr>
              <a:buSzPts val="1200"/>
              <a:buFont typeface="Calibri"/>
              <a:buAutoNum type="arabicParenR"/>
            </a:pPr>
            <a:r>
              <a:rPr lang="en-GB" b="0" dirty="0"/>
              <a:t>https://tvpcareers.co.uk/ </a:t>
            </a:r>
          </a:p>
          <a:p>
            <a:pPr marL="228600" lvl="0" indent="-228600" algn="l" rtl="0">
              <a:spcBef>
                <a:spcPts val="0"/>
              </a:spcBef>
              <a:spcAft>
                <a:spcPts val="0"/>
              </a:spcAft>
              <a:buClr>
                <a:schemeClr val="dk1"/>
              </a:buClr>
              <a:buSzPts val="1200"/>
              <a:buFont typeface="Calibri"/>
              <a:buAutoNum type="arabicParenR"/>
            </a:pPr>
            <a:r>
              <a:rPr lang="en-GB" b="0" dirty="0"/>
              <a:t>https://www.mini.co.uk/en_GB/home/why-mini/mini-uk-production.html</a:t>
            </a:r>
            <a:endParaRPr dirty="0"/>
          </a:p>
          <a:p>
            <a:pPr marL="0" lvl="0" indent="0" algn="l" rtl="0">
              <a:spcBef>
                <a:spcPts val="0"/>
              </a:spcBef>
              <a:spcAft>
                <a:spcPts val="0"/>
              </a:spcAft>
              <a:buClr>
                <a:schemeClr val="dk1"/>
              </a:buClr>
              <a:buSzPts val="1200"/>
              <a:buFont typeface="Calibri"/>
              <a:buNone/>
            </a:pPr>
            <a:endParaRPr b="0" dirty="0"/>
          </a:p>
          <a:p>
            <a:pPr marL="228600" lvl="0" indent="-152400" algn="l" rtl="0">
              <a:spcBef>
                <a:spcPts val="0"/>
              </a:spcBef>
              <a:spcAft>
                <a:spcPts val="0"/>
              </a:spcAft>
              <a:buClr>
                <a:schemeClr val="dk1"/>
              </a:buClr>
              <a:buSzPts val="1200"/>
              <a:buFont typeface="Calibri"/>
              <a:buNone/>
            </a:pPr>
            <a:endParaRPr b="0" dirty="0"/>
          </a:p>
        </p:txBody>
      </p:sp>
      <p:sp>
        <p:nvSpPr>
          <p:cNvPr id="72" name="Google Shape;72;gc1e240347f_0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dirty="0" err="1"/>
              <a:t>OxLEP</a:t>
            </a:r>
            <a:endParaRPr lang="en-GB" dirty="0"/>
          </a:p>
          <a:p>
            <a:pPr marL="228600" indent="-228600">
              <a:buAutoNum type="arabicParenR"/>
            </a:pPr>
            <a:r>
              <a:rPr lang="en-GB" dirty="0" err="1"/>
              <a:t>Pixabay</a:t>
            </a:r>
            <a:endParaRPr lang="en-GB" dirty="0"/>
          </a:p>
          <a:p>
            <a:pPr marL="228600" indent="-228600">
              <a:buAutoNum type="arabicParenR"/>
            </a:pPr>
            <a:r>
              <a:rPr lang="en-GB" dirty="0"/>
              <a:t>Icons8</a:t>
            </a:r>
          </a:p>
        </p:txBody>
      </p:sp>
      <p:sp>
        <p:nvSpPr>
          <p:cNvPr id="4" name="Slide Number Placeholder 3"/>
          <p:cNvSpPr>
            <a:spLocks noGrp="1"/>
          </p:cNvSpPr>
          <p:nvPr>
            <p:ph type="sldNum" sz="quarter" idx="5"/>
          </p:nvPr>
        </p:nvSpPr>
        <p:spPr/>
        <p:txBody>
          <a:bodyPr/>
          <a:lstStyle/>
          <a:p>
            <a:fld id="{F8D81B7C-BC5E-4E16-B045-EB0A45CAAF61}" type="slidenum">
              <a:rPr lang="en-GB" smtClean="0"/>
              <a:t>3</a:t>
            </a:fld>
            <a:endParaRPr lang="en-GB"/>
          </a:p>
        </p:txBody>
      </p:sp>
    </p:spTree>
    <p:extLst>
      <p:ext uri="{BB962C8B-B14F-4D97-AF65-F5344CB8AC3E}">
        <p14:creationId xmlns:p14="http://schemas.microsoft.com/office/powerpoint/2010/main" val="4024904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sz="1200" b="0" i="0" u="none" strike="noStrike" baseline="0" dirty="0">
                <a:solidFill>
                  <a:srgbClr val="000000"/>
                </a:solidFill>
                <a:latin typeface="Open Sans" panose="020B0606030504020204" pitchFamily="34" charset="0"/>
              </a:rPr>
              <a:t>https://dictionary.cambridge.org/dictionary/english/sector</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b="0" i="0" u="none" strike="noStrike" baseline="0" dirty="0">
                <a:solidFill>
                  <a:srgbClr val="000000"/>
                </a:solidFill>
                <a:latin typeface="Open Sans" panose="020B0606030504020204" pitchFamily="34" charset="0"/>
              </a:rPr>
              <a:t>Cryogenics definition - </a:t>
            </a:r>
            <a:r>
              <a:rPr lang="en-GB" sz="1200" b="0" i="1" kern="1200" dirty="0">
                <a:solidFill>
                  <a:schemeClr val="tx1"/>
                </a:solidFill>
                <a:effectLst/>
                <a:latin typeface="+mn-lt"/>
                <a:ea typeface="+mn-ea"/>
                <a:cs typeface="+mn-cs"/>
              </a:rPr>
              <a:t>cryogenics</a:t>
            </a:r>
            <a:r>
              <a:rPr lang="en-GB" sz="1200" b="0" i="0" kern="1200" dirty="0">
                <a:solidFill>
                  <a:schemeClr val="tx1"/>
                </a:solidFill>
                <a:effectLst/>
                <a:latin typeface="+mn-lt"/>
                <a:ea typeface="+mn-ea"/>
                <a:cs typeface="+mn-cs"/>
              </a:rPr>
              <a:t>, which deals with extremely low temperatures, has no connection with </a:t>
            </a:r>
            <a:r>
              <a:rPr lang="en-GB" sz="1200" b="0" i="1" kern="1200" dirty="0">
                <a:solidFill>
                  <a:schemeClr val="tx1"/>
                </a:solidFill>
                <a:effectLst/>
                <a:latin typeface="+mn-lt"/>
                <a:ea typeface="+mn-ea"/>
                <a:cs typeface="+mn-cs"/>
              </a:rPr>
              <a:t>cryonics</a:t>
            </a:r>
            <a:r>
              <a:rPr lang="en-GB" sz="1200" b="0" i="0" kern="1200" dirty="0">
                <a:solidFill>
                  <a:schemeClr val="tx1"/>
                </a:solidFill>
                <a:effectLst/>
                <a:latin typeface="+mn-lt"/>
                <a:ea typeface="+mn-ea"/>
                <a:cs typeface="+mn-cs"/>
              </a:rPr>
              <a:t>, the belief that a person’s body or body parts can be frozen at death, stored in a cryogenic vessel, and later brought back to life. https://home.cern/science/engineering/cryogenics-low-temperatures-high-performance</a:t>
            </a:r>
            <a:endParaRPr lang="en-GB" sz="1200" b="0" i="0" u="none" strike="noStrike" baseline="0" dirty="0">
              <a:solidFill>
                <a:srgbClr val="000000"/>
              </a:solidFill>
              <a:latin typeface="Open Sans" panose="020B0606030504020204" pitchFamily="34" charset="0"/>
            </a:endParaRPr>
          </a:p>
          <a:p>
            <a:pPr marL="228600" indent="-228600">
              <a:buAutoNum type="arabicParenR"/>
            </a:pPr>
            <a:endParaRPr lang="en-GB" sz="1200" b="0" i="0" u="none" strike="noStrike" baseline="0" dirty="0">
              <a:solidFill>
                <a:srgbClr val="000000"/>
              </a:solidFill>
              <a:latin typeface="Open Sans" panose="020B0606030504020204" pitchFamily="34" charset="0"/>
            </a:endParaRPr>
          </a:p>
          <a:p>
            <a:pPr marL="228600" indent="-228600">
              <a:buAutoNum type="arabicParenR"/>
            </a:pPr>
            <a:endParaRPr lang="en-GB" sz="1200" b="0" i="0" u="none" strike="noStrike" baseline="0" dirty="0">
              <a:solidFill>
                <a:srgbClr val="000000"/>
              </a:solidFill>
              <a:latin typeface="Open Sans" panose="020B0606030504020204" pitchFamily="34" charset="0"/>
            </a:endParaRPr>
          </a:p>
          <a:p>
            <a:pPr marL="0" indent="0">
              <a:buNone/>
            </a:pPr>
            <a:r>
              <a:rPr lang="en-GB" sz="1200" b="1" i="0" u="none" strike="noStrike" baseline="0" dirty="0">
                <a:solidFill>
                  <a:srgbClr val="000000"/>
                </a:solidFill>
                <a:latin typeface="Open Sans" panose="020B0606030504020204" pitchFamily="34" charset="0"/>
              </a:rPr>
              <a:t>Images</a:t>
            </a:r>
          </a:p>
          <a:p>
            <a:pPr marL="228600" indent="-228600">
              <a:buAutoNum type="arabicParenR"/>
            </a:pPr>
            <a:r>
              <a:rPr lang="en-GB" sz="1200" b="0" i="0" u="none" strike="noStrike" baseline="0" dirty="0">
                <a:solidFill>
                  <a:srgbClr val="000000"/>
                </a:solidFill>
                <a:latin typeface="Open Sans" panose="020B0606030504020204" pitchFamily="34" charset="0"/>
              </a:rPr>
              <a:t>Icons8</a:t>
            </a:r>
          </a:p>
          <a:p>
            <a:pPr marL="0" indent="0">
              <a:buNone/>
            </a:pPr>
            <a:endParaRPr lang="en-GB" sz="1200" b="0" i="0" u="none" strike="noStrike" baseline="0" dirty="0">
              <a:solidFill>
                <a:srgbClr val="000000"/>
              </a:solidFill>
              <a:latin typeface="Open Sans" panose="020B0606030504020204" pitchFamily="34" charset="0"/>
            </a:endParaRPr>
          </a:p>
          <a:p>
            <a:pPr marL="228600" indent="-228600">
              <a:buAutoNum type="arabicParenR"/>
            </a:pPr>
            <a:endParaRPr lang="en-GB" sz="1200" b="0" i="0" u="none" strike="noStrike" baseline="0" dirty="0">
              <a:solidFill>
                <a:srgbClr val="000000"/>
              </a:solidFill>
              <a:latin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fld id="{F8D81B7C-BC5E-4E16-B045-EB0A45CAAF61}" type="slidenum">
              <a:rPr lang="en-GB" smtClean="0"/>
              <a:t>4</a:t>
            </a:fld>
            <a:endParaRPr lang="en-GB"/>
          </a:p>
        </p:txBody>
      </p:sp>
    </p:spTree>
    <p:extLst>
      <p:ext uri="{BB962C8B-B14F-4D97-AF65-F5344CB8AC3E}">
        <p14:creationId xmlns:p14="http://schemas.microsoft.com/office/powerpoint/2010/main" val="851926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sz="1200" b="0" i="0" u="none" strike="noStrike" baseline="0" dirty="0">
                <a:solidFill>
                  <a:srgbClr val="000000"/>
                </a:solidFill>
                <a:latin typeface="Open Sans" panose="020B0606030504020204" pitchFamily="34" charset="0"/>
              </a:rPr>
              <a:t>https://dictionary.cambridge.org/dictionary/english/sector</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1" dirty="0"/>
              <a:t>Experience Oxfordshire promotional video: https://www.youtube.com/watch?v=fkUZuj2QIms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b="1" dirty="0"/>
          </a:p>
          <a:p>
            <a:pPr marL="228600" indent="-228600">
              <a:buAutoNum type="arabicParenR"/>
            </a:pPr>
            <a:endParaRPr lang="en-GB" sz="1200" b="0" i="0" u="none" strike="noStrike" baseline="0" dirty="0">
              <a:solidFill>
                <a:srgbClr val="000000"/>
              </a:solidFill>
              <a:latin typeface="Open Sans" panose="020B0606030504020204" pitchFamily="34" charset="0"/>
            </a:endParaRPr>
          </a:p>
          <a:p>
            <a:pPr marL="0" indent="0">
              <a:buNone/>
            </a:pPr>
            <a:r>
              <a:rPr lang="en-GB" sz="1200" b="1" i="0" u="none" strike="noStrike" baseline="0" dirty="0">
                <a:solidFill>
                  <a:srgbClr val="000000"/>
                </a:solidFill>
                <a:latin typeface="Open Sans" panose="020B0606030504020204" pitchFamily="34" charset="0"/>
              </a:rPr>
              <a:t>Images</a:t>
            </a:r>
          </a:p>
          <a:p>
            <a:pPr marL="228600" indent="-228600">
              <a:buAutoNum type="arabicParenR"/>
            </a:pPr>
            <a:r>
              <a:rPr lang="en-GB" sz="1200" b="0" i="0" u="none" strike="noStrike" baseline="0" dirty="0">
                <a:solidFill>
                  <a:srgbClr val="000000"/>
                </a:solidFill>
                <a:latin typeface="Open Sans" panose="020B0606030504020204" pitchFamily="34" charset="0"/>
              </a:rPr>
              <a:t>Icons8</a:t>
            </a:r>
          </a:p>
          <a:p>
            <a:pPr marL="0" indent="0">
              <a:buNone/>
            </a:pPr>
            <a:endParaRPr lang="en-GB" sz="1200" b="0" i="0" u="none" strike="noStrike" baseline="0" dirty="0">
              <a:solidFill>
                <a:srgbClr val="000000"/>
              </a:solidFill>
              <a:latin typeface="Open Sans" panose="020B0606030504020204" pitchFamily="34" charset="0"/>
            </a:endParaRPr>
          </a:p>
          <a:p>
            <a:pPr marL="228600" indent="-228600">
              <a:buAutoNum type="arabicParenR"/>
            </a:pPr>
            <a:endParaRPr lang="en-GB" sz="1200" b="0" i="0" u="none" strike="noStrike" baseline="0" dirty="0">
              <a:solidFill>
                <a:srgbClr val="000000"/>
              </a:solidFill>
              <a:latin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fld id="{F8D81B7C-BC5E-4E16-B045-EB0A45CAAF61}" type="slidenum">
              <a:rPr lang="en-GB" smtClean="0"/>
              <a:t>5</a:t>
            </a:fld>
            <a:endParaRPr lang="en-GB"/>
          </a:p>
        </p:txBody>
      </p:sp>
    </p:spTree>
    <p:extLst>
      <p:ext uri="{BB962C8B-B14F-4D97-AF65-F5344CB8AC3E}">
        <p14:creationId xmlns:p14="http://schemas.microsoft.com/office/powerpoint/2010/main" val="3156743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b="0" dirty="0"/>
              <a:t>https://www.greencoreconstruction.co.uk/</a:t>
            </a:r>
          </a:p>
          <a:p>
            <a:pPr marL="228600" indent="-228600">
              <a:buAutoNum type="arabicParenR"/>
            </a:pPr>
            <a:r>
              <a:rPr lang="en-GB" b="0" dirty="0"/>
              <a:t>https://oxfordshiregreentech.co.uk/about-us/team/</a:t>
            </a:r>
          </a:p>
          <a:p>
            <a:pPr marL="228600" indent="-228600">
              <a:buAutoNum type="arabicParenR"/>
            </a:pPr>
            <a:r>
              <a:rPr lang="en-GB" b="0" dirty="0"/>
              <a:t>https://dictionary.cambridge.org/dictionary/english/zero-carbon</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800" dirty="0">
                <a:effectLst/>
                <a:latin typeface="Segoe UI" panose="020B0502040204020203" pitchFamily="34" charset="0"/>
              </a:rPr>
              <a:t>https://www.advancedoxford.com/green-recovery/business-directory/  </a:t>
            </a:r>
            <a:endParaRPr lang="en-GB" sz="1800" dirty="0">
              <a:effectLst/>
              <a:latin typeface="Arial" panose="020B0604020202020204" pitchFamily="34" charset="0"/>
            </a:endParaRPr>
          </a:p>
          <a:p>
            <a:pPr marL="228600" indent="-228600">
              <a:buAutoNum type="arabicParenR"/>
            </a:pPr>
            <a:endParaRPr lang="en-GB" b="0" dirty="0"/>
          </a:p>
          <a:p>
            <a:pPr marL="228600" indent="-228600">
              <a:buAutoNum type="arabicParenR"/>
            </a:pPr>
            <a:endParaRPr lang="en-GB" b="0" dirty="0"/>
          </a:p>
          <a:p>
            <a:pPr marL="228600" indent="-228600">
              <a:buAutoNum type="arabicParenR"/>
            </a:pPr>
            <a:endParaRPr lang="en-GB" b="0" dirty="0"/>
          </a:p>
          <a:p>
            <a:pPr marL="0" indent="0">
              <a:buNone/>
            </a:pPr>
            <a:r>
              <a:rPr lang="en-GB" b="1" dirty="0"/>
              <a:t>Images</a:t>
            </a:r>
          </a:p>
          <a:p>
            <a:pPr marL="0" indent="0">
              <a:buNone/>
            </a:pPr>
            <a:r>
              <a:rPr lang="en-GB" b="0" dirty="0"/>
              <a:t>1) iStock</a:t>
            </a:r>
          </a:p>
          <a:p>
            <a:pPr marL="228600" indent="-228600">
              <a:buAutoNum type="arabicParenR"/>
            </a:pPr>
            <a:endParaRPr lang="en-GB" b="0" dirty="0"/>
          </a:p>
        </p:txBody>
      </p:sp>
      <p:sp>
        <p:nvSpPr>
          <p:cNvPr id="4" name="Slide Number Placeholder 3"/>
          <p:cNvSpPr>
            <a:spLocks noGrp="1"/>
          </p:cNvSpPr>
          <p:nvPr>
            <p:ph type="sldNum" sz="quarter" idx="5"/>
          </p:nvPr>
        </p:nvSpPr>
        <p:spPr/>
        <p:txBody>
          <a:bodyPr/>
          <a:lstStyle/>
          <a:p>
            <a:fld id="{F8D81B7C-BC5E-4E16-B045-EB0A45CAAF61}" type="slidenum">
              <a:rPr lang="en-GB" smtClean="0"/>
              <a:t>6</a:t>
            </a:fld>
            <a:endParaRPr lang="en-GB"/>
          </a:p>
        </p:txBody>
      </p:sp>
    </p:spTree>
    <p:extLst>
      <p:ext uri="{BB962C8B-B14F-4D97-AF65-F5344CB8AC3E}">
        <p14:creationId xmlns:p14="http://schemas.microsoft.com/office/powerpoint/2010/main" val="802601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 Tube Video Link:</a:t>
            </a:r>
            <a:r>
              <a:rPr lang="en-GB" b="0" dirty="0"/>
              <a:t> https://www.youtube.com/watch?v=jKRXAHeczHI  (0:00 – 1:53)</a:t>
            </a:r>
          </a:p>
          <a:p>
            <a:r>
              <a:rPr lang="en-GB" b="1" dirty="0"/>
              <a:t>Safe Share Video Link: </a:t>
            </a:r>
            <a:r>
              <a:rPr lang="en-GB" b="0" dirty="0"/>
              <a:t>https://safeshare.tv/x/ss605653aaa864b</a:t>
            </a:r>
          </a:p>
          <a:p>
            <a:endParaRPr lang="en-GB" b="1" dirty="0"/>
          </a:p>
          <a:p>
            <a:r>
              <a:rPr lang="en-GB" b="1" dirty="0"/>
              <a:t>References</a:t>
            </a:r>
          </a:p>
          <a:p>
            <a:pPr marL="228600" indent="-228600">
              <a:buAutoNum type="arabicParenR"/>
            </a:pPr>
            <a:r>
              <a:rPr lang="en-GB" b="0" dirty="0"/>
              <a:t>https://www.greencoreconstruction.co.uk/</a:t>
            </a:r>
          </a:p>
          <a:p>
            <a:pPr marL="228600" indent="-228600">
              <a:buAutoNum type="arabicParenR"/>
            </a:pPr>
            <a:r>
              <a:rPr lang="en-GB" b="0" dirty="0"/>
              <a:t>https://oxfordshiregreentech.co.uk/about-us/team/</a:t>
            </a:r>
          </a:p>
          <a:p>
            <a:pPr marL="228600" indent="-228600">
              <a:buAutoNum type="arabicParenR"/>
            </a:pPr>
            <a:endParaRPr lang="en-GB" b="0" dirty="0"/>
          </a:p>
          <a:p>
            <a:pPr marL="0" indent="0">
              <a:buNone/>
            </a:pPr>
            <a:r>
              <a:rPr lang="en-GB" b="1" dirty="0"/>
              <a:t>Images</a:t>
            </a:r>
          </a:p>
          <a:p>
            <a:pPr marL="228600" indent="-228600">
              <a:buAutoNum type="arabicParenR"/>
            </a:pPr>
            <a:r>
              <a:rPr lang="en-GB" b="0" dirty="0" err="1"/>
              <a:t>OxLEP</a:t>
            </a:r>
            <a:r>
              <a:rPr lang="en-GB" b="0" dirty="0"/>
              <a:t> </a:t>
            </a:r>
          </a:p>
          <a:p>
            <a:pPr marL="228600" indent="-228600">
              <a:buAutoNum type="arabicParenR"/>
            </a:pPr>
            <a:r>
              <a:rPr lang="en-GB" b="0" dirty="0"/>
              <a:t>Icons8</a:t>
            </a:r>
          </a:p>
          <a:p>
            <a:pPr marL="228600" indent="-228600">
              <a:buAutoNum type="arabicParenR"/>
            </a:pPr>
            <a:endParaRPr lang="en-GB" b="0" dirty="0"/>
          </a:p>
          <a:p>
            <a:pPr marL="228600" indent="-228600">
              <a:buAutoNum type="arabicParenR"/>
            </a:pPr>
            <a:endParaRPr lang="en-GB" b="0" dirty="0"/>
          </a:p>
        </p:txBody>
      </p:sp>
      <p:sp>
        <p:nvSpPr>
          <p:cNvPr id="4" name="Slide Number Placeholder 3"/>
          <p:cNvSpPr>
            <a:spLocks noGrp="1"/>
          </p:cNvSpPr>
          <p:nvPr>
            <p:ph type="sldNum" sz="quarter" idx="5"/>
          </p:nvPr>
        </p:nvSpPr>
        <p:spPr/>
        <p:txBody>
          <a:bodyPr/>
          <a:lstStyle/>
          <a:p>
            <a:fld id="{F8D81B7C-BC5E-4E16-B045-EB0A45CAAF61}" type="slidenum">
              <a:rPr lang="en-GB" smtClean="0"/>
              <a:t>7</a:t>
            </a:fld>
            <a:endParaRPr lang="en-GB"/>
          </a:p>
        </p:txBody>
      </p:sp>
    </p:spTree>
    <p:extLst>
      <p:ext uri="{BB962C8B-B14F-4D97-AF65-F5344CB8AC3E}">
        <p14:creationId xmlns:p14="http://schemas.microsoft.com/office/powerpoint/2010/main" val="4134254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 Tube Video Link: </a:t>
            </a:r>
            <a:r>
              <a:rPr lang="en-GB" b="0" dirty="0"/>
              <a:t>https://www.youtube.com/channel/UCXDSgY0E_aACHXcSqX14YNg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Safe Share Video Link: https://safeshare.tv/x/ss641b2616a375c</a:t>
            </a:r>
          </a:p>
          <a:p>
            <a:r>
              <a:rPr lang="en-GB" b="1" dirty="0"/>
              <a:t>References</a:t>
            </a:r>
          </a:p>
          <a:p>
            <a:pPr marL="228600" indent="-228600">
              <a:buAutoNum type="arabicParenR"/>
            </a:pPr>
            <a:r>
              <a:rPr lang="en-GB" b="0" dirty="0"/>
              <a:t>https://www.harwellcampus.com/wp-content/uploads/Harwell-Life-Sciences-Brochure.pdf</a:t>
            </a:r>
          </a:p>
          <a:p>
            <a:pPr marL="228600" indent="-228600">
              <a:buAutoNum type="arabicParenR"/>
            </a:pPr>
            <a:r>
              <a:rPr lang="en-GB" b="0" dirty="0"/>
              <a:t>https://www.astrazeneca.co.uk/</a:t>
            </a:r>
          </a:p>
          <a:p>
            <a:pPr marL="228600" indent="-228600">
              <a:buAutoNum type="arabicParenR"/>
            </a:pPr>
            <a:r>
              <a:rPr lang="en-GB" b="0" dirty="0"/>
              <a:t>https://www.harwellcampus.com/vision/</a:t>
            </a:r>
          </a:p>
          <a:p>
            <a:pPr marL="0" indent="0">
              <a:buNone/>
            </a:pPr>
            <a:endParaRPr lang="en-GB" b="0" dirty="0"/>
          </a:p>
          <a:p>
            <a:pPr marL="0" indent="0">
              <a:buNone/>
            </a:pPr>
            <a:r>
              <a:rPr lang="en-GB" b="1" dirty="0"/>
              <a:t>Images: </a:t>
            </a:r>
          </a:p>
          <a:p>
            <a:pPr marL="228600" indent="-228600">
              <a:buAutoNum type="arabicParenR"/>
            </a:pPr>
            <a:r>
              <a:rPr lang="en-GB" b="0" dirty="0" err="1"/>
              <a:t>OxLEP</a:t>
            </a:r>
            <a:endParaRPr lang="en-GB" b="0" dirty="0"/>
          </a:p>
          <a:p>
            <a:pPr marL="228600" indent="-228600">
              <a:buAutoNum type="arabicParenR"/>
            </a:pPr>
            <a:r>
              <a:rPr lang="en-GB" b="0" dirty="0"/>
              <a:t>Icons8</a:t>
            </a:r>
          </a:p>
          <a:p>
            <a:pPr marL="228600" indent="-228600">
              <a:buAutoNum type="arabicParenR"/>
            </a:pPr>
            <a:endParaRPr lang="en-GB" b="0" dirty="0"/>
          </a:p>
          <a:p>
            <a:pPr marL="228600" indent="-228600">
              <a:buAutoNum type="arabicParenR"/>
            </a:pPr>
            <a:endParaRPr lang="en-GB" sz="1200" b="0" i="0" u="none" strike="noStrike" baseline="0" dirty="0">
              <a:solidFill>
                <a:srgbClr val="000000"/>
              </a:solidFill>
              <a:latin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fld id="{F8D81B7C-BC5E-4E16-B045-EB0A45CAAF61}" type="slidenum">
              <a:rPr lang="en-GB" smtClean="0"/>
              <a:t>8</a:t>
            </a:fld>
            <a:endParaRPr lang="en-GB"/>
          </a:p>
        </p:txBody>
      </p:sp>
    </p:spTree>
    <p:extLst>
      <p:ext uri="{BB962C8B-B14F-4D97-AF65-F5344CB8AC3E}">
        <p14:creationId xmlns:p14="http://schemas.microsoft.com/office/powerpoint/2010/main" val="802601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YouTube Video Link: </a:t>
            </a:r>
            <a:r>
              <a:rPr lang="en-GB" b="0" dirty="0"/>
              <a:t>https://www.youtube.com/watch?v=tKKPUYfOkvw</a:t>
            </a:r>
            <a:endParaRPr lang="en-GB" b="1" dirty="0"/>
          </a:p>
          <a:p>
            <a:r>
              <a:rPr lang="en-GB" b="1" dirty="0" err="1"/>
              <a:t>SafeShare</a:t>
            </a:r>
            <a:r>
              <a:rPr lang="en-GB" b="1" dirty="0"/>
              <a:t> Video Link: </a:t>
            </a:r>
            <a:r>
              <a:rPr lang="en-GB" b="0" dirty="0"/>
              <a:t>https://safeshare.tv/x/ss602199d2bb0de </a:t>
            </a:r>
            <a:endParaRPr lang="en-GB" b="1" dirty="0"/>
          </a:p>
          <a:p>
            <a:endParaRPr lang="en-GB" b="0" dirty="0"/>
          </a:p>
          <a:p>
            <a:r>
              <a:rPr lang="en-GB" b="1" dirty="0"/>
              <a:t>Images</a:t>
            </a:r>
          </a:p>
          <a:p>
            <a:pPr marL="228600" indent="-228600">
              <a:buAutoNum type="arabicParenR"/>
            </a:pPr>
            <a:r>
              <a:rPr lang="en-GB" b="0" dirty="0"/>
              <a:t>Via video </a:t>
            </a:r>
          </a:p>
          <a:p>
            <a:pPr marL="228600" indent="-228600">
              <a:buAutoNum type="arabicParenR"/>
            </a:pPr>
            <a:r>
              <a:rPr lang="en-GB" b="0" dirty="0"/>
              <a:t>Icons8</a:t>
            </a:r>
          </a:p>
        </p:txBody>
      </p:sp>
      <p:sp>
        <p:nvSpPr>
          <p:cNvPr id="4" name="Slide Number Placeholder 3"/>
          <p:cNvSpPr>
            <a:spLocks noGrp="1"/>
          </p:cNvSpPr>
          <p:nvPr>
            <p:ph type="sldNum" sz="quarter" idx="5"/>
          </p:nvPr>
        </p:nvSpPr>
        <p:spPr/>
        <p:txBody>
          <a:bodyPr/>
          <a:lstStyle/>
          <a:p>
            <a:fld id="{F8D81B7C-BC5E-4E16-B045-EB0A45CAAF61}" type="slidenum">
              <a:rPr lang="en-GB" smtClean="0"/>
              <a:t>9</a:t>
            </a:fld>
            <a:endParaRPr lang="en-GB"/>
          </a:p>
        </p:txBody>
      </p:sp>
    </p:spTree>
    <p:extLst>
      <p:ext uri="{BB962C8B-B14F-4D97-AF65-F5344CB8AC3E}">
        <p14:creationId xmlns:p14="http://schemas.microsoft.com/office/powerpoint/2010/main" val="638093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r>
              <a:rPr lang="en-GB" b="0" dirty="0"/>
              <a:t>1) https://ox-lmi.ox-ai.com/categories/Employers%20And%20Educators/Skills%20and%20Qualities%20Demanded</a:t>
            </a:r>
          </a:p>
          <a:p>
            <a:endParaRPr lang="en-GB" b="0" dirty="0"/>
          </a:p>
          <a:p>
            <a:r>
              <a:rPr lang="en-GB" b="1" dirty="0"/>
              <a:t>Images</a:t>
            </a:r>
          </a:p>
          <a:p>
            <a:pPr marL="228600" indent="-228600">
              <a:buAutoNum type="arabicParenR"/>
            </a:pPr>
            <a:r>
              <a:rPr lang="en-GB" b="0" dirty="0"/>
              <a:t>Icons8</a:t>
            </a:r>
          </a:p>
          <a:p>
            <a:pPr marL="228600" indent="-228600">
              <a:buAutoNum type="arabicParenR"/>
            </a:pPr>
            <a:r>
              <a:rPr lang="en-GB" b="0" dirty="0" err="1"/>
              <a:t>OxLEP</a:t>
            </a:r>
            <a:endParaRPr lang="en-GB" b="0" dirty="0"/>
          </a:p>
        </p:txBody>
      </p:sp>
      <p:sp>
        <p:nvSpPr>
          <p:cNvPr id="4" name="Slide Number Placeholder 3"/>
          <p:cNvSpPr>
            <a:spLocks noGrp="1"/>
          </p:cNvSpPr>
          <p:nvPr>
            <p:ph type="sldNum" sz="quarter" idx="5"/>
          </p:nvPr>
        </p:nvSpPr>
        <p:spPr/>
        <p:txBody>
          <a:bodyPr/>
          <a:lstStyle/>
          <a:p>
            <a:fld id="{F8D81B7C-BC5E-4E16-B045-EB0A45CAAF61}" type="slidenum">
              <a:rPr lang="en-GB" smtClean="0"/>
              <a:t>10</a:t>
            </a:fld>
            <a:endParaRPr lang="en-GB"/>
          </a:p>
        </p:txBody>
      </p:sp>
    </p:spTree>
    <p:extLst>
      <p:ext uri="{BB962C8B-B14F-4D97-AF65-F5344CB8AC3E}">
        <p14:creationId xmlns:p14="http://schemas.microsoft.com/office/powerpoint/2010/main" val="824413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855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E37B4-C914-4A0A-8672-17E7229AD83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116407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8BEAB">
                <a:alpha val="50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63408"/>
          </a:xfrm>
          <a:prstGeom prst="rect">
            <a:avLst/>
          </a:prstGeom>
        </p:spPr>
        <p:txBody>
          <a:bodyPr vert="horz" lIns="91440" tIns="45720" rIns="91440" bIns="45720" rtlCol="0" anchor="ctr">
            <a:normAutofit/>
          </a:bodyPr>
          <a:lstStyle/>
          <a:p>
            <a:r>
              <a:rPr lang="en-US" dirty="0" err="1"/>
              <a:t>Oxlep</a:t>
            </a:r>
            <a:r>
              <a:rPr lang="en-US" dirty="0"/>
              <a:t> career opportunities</a:t>
            </a:r>
          </a:p>
        </p:txBody>
      </p:sp>
    </p:spTree>
    <p:extLst>
      <p:ext uri="{BB962C8B-B14F-4D97-AF65-F5344CB8AC3E}">
        <p14:creationId xmlns:p14="http://schemas.microsoft.com/office/powerpoint/2010/main" val="119944828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82.svg"/><Relationship Id="rId13" Type="http://schemas.openxmlformats.org/officeDocument/2006/relationships/image" Target="../media/image87.png"/><Relationship Id="rId18" Type="http://schemas.openxmlformats.org/officeDocument/2006/relationships/image" Target="../media/image92.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5.png"/><Relationship Id="rId17" Type="http://schemas.openxmlformats.org/officeDocument/2006/relationships/image" Target="../media/image91.png"/><Relationship Id="rId2" Type="http://schemas.openxmlformats.org/officeDocument/2006/relationships/notesSlide" Target="../notesSlides/notesSlide9.xml"/><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80.svg"/><Relationship Id="rId11" Type="http://schemas.openxmlformats.org/officeDocument/2006/relationships/image" Target="../media/image4.png"/><Relationship Id="rId5" Type="http://schemas.openxmlformats.org/officeDocument/2006/relationships/image" Target="../media/image79.png"/><Relationship Id="rId15" Type="http://schemas.openxmlformats.org/officeDocument/2006/relationships/image" Target="../media/image90.png"/><Relationship Id="rId10" Type="http://schemas.openxmlformats.org/officeDocument/2006/relationships/image" Target="../media/image69.svg"/><Relationship Id="rId19" Type="http://schemas.openxmlformats.org/officeDocument/2006/relationships/image" Target="../media/image93.png"/><Relationship Id="rId4" Type="http://schemas.openxmlformats.org/officeDocument/2006/relationships/image" Target="../media/image78.svg"/><Relationship Id="rId9" Type="http://schemas.openxmlformats.org/officeDocument/2006/relationships/image" Target="../media/image68.png"/><Relationship Id="rId14" Type="http://schemas.openxmlformats.org/officeDocument/2006/relationships/image" Target="../media/image89.jpeg"/></Relationships>
</file>

<file path=ppt/slides/_rels/slide11.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hyperlink" Target="https://www.oxfordshirelep.com/findyourfuture" TargetMode="External"/><Relationship Id="rId18" Type="http://schemas.openxmlformats.org/officeDocument/2006/relationships/image" Target="../media/image106.png"/><Relationship Id="rId3" Type="http://schemas.openxmlformats.org/officeDocument/2006/relationships/image" Target="../media/image94.jpg"/><Relationship Id="rId21" Type="http://schemas.openxmlformats.org/officeDocument/2006/relationships/image" Target="../media/image109.jpeg"/><Relationship Id="rId7" Type="http://schemas.openxmlformats.org/officeDocument/2006/relationships/image" Target="../media/image98.svg"/><Relationship Id="rId12" Type="http://schemas.openxmlformats.org/officeDocument/2006/relationships/image" Target="../media/image4.png"/><Relationship Id="rId17" Type="http://schemas.openxmlformats.org/officeDocument/2006/relationships/image" Target="../media/image91.png"/><Relationship Id="rId2" Type="http://schemas.openxmlformats.org/officeDocument/2006/relationships/notesSlide" Target="../notesSlides/notesSlide10.xml"/><Relationship Id="rId16" Type="http://schemas.openxmlformats.org/officeDocument/2006/relationships/image" Target="../media/image105.jpeg"/><Relationship Id="rId20"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97.png"/><Relationship Id="rId11" Type="http://schemas.openxmlformats.org/officeDocument/2006/relationships/image" Target="../media/image102.svg"/><Relationship Id="rId5" Type="http://schemas.openxmlformats.org/officeDocument/2006/relationships/image" Target="../media/image96.svg"/><Relationship Id="rId15" Type="http://schemas.openxmlformats.org/officeDocument/2006/relationships/image" Target="../media/image104.jpeg"/><Relationship Id="rId23" Type="http://schemas.openxmlformats.org/officeDocument/2006/relationships/image" Target="../media/image111.png"/><Relationship Id="rId10" Type="http://schemas.openxmlformats.org/officeDocument/2006/relationships/image" Target="../media/image101.png"/><Relationship Id="rId19" Type="http://schemas.openxmlformats.org/officeDocument/2006/relationships/image" Target="../media/image107.png"/><Relationship Id="rId4" Type="http://schemas.openxmlformats.org/officeDocument/2006/relationships/image" Target="../media/image95.png"/><Relationship Id="rId9" Type="http://schemas.openxmlformats.org/officeDocument/2006/relationships/image" Target="../media/image100.svg"/><Relationship Id="rId14" Type="http://schemas.openxmlformats.org/officeDocument/2006/relationships/image" Target="../media/image103.jpeg"/><Relationship Id="rId22" Type="http://schemas.openxmlformats.org/officeDocument/2006/relationships/image" Target="../media/image110.jpeg"/></Relationships>
</file>

<file path=ppt/slides/_rels/slide12.xml.rels><?xml version="1.0" encoding="UTF-8" standalone="yes"?>
<Relationships xmlns="http://schemas.openxmlformats.org/package/2006/relationships"><Relationship Id="rId8" Type="http://schemas.openxmlformats.org/officeDocument/2006/relationships/image" Target="../media/image117.svg"/><Relationship Id="rId13" Type="http://schemas.openxmlformats.org/officeDocument/2006/relationships/image" Target="../media/image121.png"/><Relationship Id="rId3" Type="http://schemas.openxmlformats.org/officeDocument/2006/relationships/image" Target="../media/image112.png"/><Relationship Id="rId7" Type="http://schemas.openxmlformats.org/officeDocument/2006/relationships/image" Target="../media/image116.png"/><Relationship Id="rId12" Type="http://schemas.openxmlformats.org/officeDocument/2006/relationships/image" Target="../media/image120.jpeg"/><Relationship Id="rId2" Type="http://schemas.openxmlformats.org/officeDocument/2006/relationships/notesSlide" Target="../notesSlides/notesSlide11.xml"/><Relationship Id="rId16"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15.svg"/><Relationship Id="rId11" Type="http://schemas.openxmlformats.org/officeDocument/2006/relationships/image" Target="../media/image4.png"/><Relationship Id="rId5" Type="http://schemas.openxmlformats.org/officeDocument/2006/relationships/image" Target="../media/image114.png"/><Relationship Id="rId15" Type="http://schemas.openxmlformats.org/officeDocument/2006/relationships/image" Target="../media/image123.png"/><Relationship Id="rId10" Type="http://schemas.openxmlformats.org/officeDocument/2006/relationships/image" Target="../media/image119.svg"/><Relationship Id="rId4" Type="http://schemas.openxmlformats.org/officeDocument/2006/relationships/image" Target="../media/image113.svg"/><Relationship Id="rId9" Type="http://schemas.openxmlformats.org/officeDocument/2006/relationships/image" Target="../media/image118.png"/><Relationship Id="rId14" Type="http://schemas.openxmlformats.org/officeDocument/2006/relationships/image" Target="../media/image122.png"/></Relationships>
</file>

<file path=ppt/slides/_rels/slide13.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2.svg"/><Relationship Id="rId3" Type="http://schemas.openxmlformats.org/officeDocument/2006/relationships/image" Target="../media/image125.png"/><Relationship Id="rId7" Type="http://schemas.openxmlformats.org/officeDocument/2006/relationships/image" Target="../media/image4.png"/><Relationship Id="rId12" Type="http://schemas.openxmlformats.org/officeDocument/2006/relationships/image" Target="../media/image1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oxfordshirelep.com/sites/default/files/uploads/FindYourFutureParentsGuide.pdf" TargetMode="External"/><Relationship Id="rId11" Type="http://schemas.openxmlformats.org/officeDocument/2006/relationships/image" Target="../media/image130.png"/><Relationship Id="rId5" Type="http://schemas.openxmlformats.org/officeDocument/2006/relationships/hyperlink" Target="https://www.oxfordshirelep.com/findyourfuture" TargetMode="External"/><Relationship Id="rId10" Type="http://schemas.openxmlformats.org/officeDocument/2006/relationships/image" Target="../media/image129.png"/><Relationship Id="rId4" Type="http://schemas.openxmlformats.org/officeDocument/2006/relationships/image" Target="../media/image126.svg"/><Relationship Id="rId9" Type="http://schemas.openxmlformats.org/officeDocument/2006/relationships/image" Target="../media/image128.svg"/></Relationships>
</file>

<file path=ppt/slides/_rels/slide14.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133.png"/><Relationship Id="rId7" Type="http://schemas.openxmlformats.org/officeDocument/2006/relationships/image" Target="../media/image13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4.png"/><Relationship Id="rId9" Type="http://schemas.openxmlformats.org/officeDocument/2006/relationships/image" Target="../media/image138.png"/></Relationships>
</file>

<file path=ppt/slides/_rels/slide15.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43.png"/><Relationship Id="rId3" Type="http://schemas.openxmlformats.org/officeDocument/2006/relationships/image" Target="../media/image133.png"/><Relationship Id="rId7" Type="http://schemas.openxmlformats.org/officeDocument/2006/relationships/hyperlink" Target="https://rebellion.com/about-us/" TargetMode="External"/><Relationship Id="rId12" Type="http://schemas.openxmlformats.org/officeDocument/2006/relationships/image" Target="../media/image14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9.png"/><Relationship Id="rId11" Type="http://schemas.openxmlformats.org/officeDocument/2006/relationships/hyperlink" Target="https://www.williamsf1.com/" TargetMode="External"/><Relationship Id="rId5" Type="http://schemas.openxmlformats.org/officeDocument/2006/relationships/hyperlink" Target="https://www.harwellcampus.com/media-centre/harwell-campus-information-pack/" TargetMode="External"/><Relationship Id="rId10" Type="http://schemas.openxmlformats.org/officeDocument/2006/relationships/image" Target="../media/image141.png"/><Relationship Id="rId4" Type="http://schemas.openxmlformats.org/officeDocument/2006/relationships/image" Target="../media/image4.png"/><Relationship Id="rId9" Type="http://schemas.openxmlformats.org/officeDocument/2006/relationships/hyperlink" Target="https://www.oxbotica.com/"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45.png"/><Relationship Id="rId13" Type="http://schemas.openxmlformats.org/officeDocument/2006/relationships/hyperlink" Target="https://www.greencoreconstruction.co.uk/" TargetMode="External"/><Relationship Id="rId3" Type="http://schemas.openxmlformats.org/officeDocument/2006/relationships/image" Target="../media/image133.png"/><Relationship Id="rId7" Type="http://schemas.openxmlformats.org/officeDocument/2006/relationships/hyperlink" Target="https://global.oup.com/?cc=gb" TargetMode="External"/><Relationship Id="rId12" Type="http://schemas.openxmlformats.org/officeDocument/2006/relationships/image" Target="../media/image14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4.png"/><Relationship Id="rId11" Type="http://schemas.openxmlformats.org/officeDocument/2006/relationships/hyperlink" Target="https://www.mini.co.uk/en_GB/home/why-mini/mini-uk-production.html" TargetMode="External"/><Relationship Id="rId5" Type="http://schemas.openxmlformats.org/officeDocument/2006/relationships/hyperlink" Target="https://www.blenheimpalace.com/" TargetMode="External"/><Relationship Id="rId10" Type="http://schemas.openxmlformats.org/officeDocument/2006/relationships/image" Target="../media/image146.png"/><Relationship Id="rId4" Type="http://schemas.openxmlformats.org/officeDocument/2006/relationships/image" Target="../media/image4.png"/><Relationship Id="rId9" Type="http://schemas.openxmlformats.org/officeDocument/2006/relationships/hyperlink" Target="https://tvpcareers.co.uk/" TargetMode="External"/><Relationship Id="rId14" Type="http://schemas.openxmlformats.org/officeDocument/2006/relationships/image" Target="../media/image14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4.png"/><Relationship Id="rId1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6.jpe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4.png"/><Relationship Id="rId18" Type="http://schemas.openxmlformats.org/officeDocument/2006/relationships/image" Target="../media/image34.png"/><Relationship Id="rId3" Type="http://schemas.openxmlformats.org/officeDocument/2006/relationships/image" Target="../media/image20.png"/><Relationship Id="rId21" Type="http://schemas.openxmlformats.org/officeDocument/2006/relationships/image" Target="../media/image37.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3.png"/><Relationship Id="rId2" Type="http://schemas.openxmlformats.org/officeDocument/2006/relationships/notesSlide" Target="../notesSlides/notesSlide3.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1.png"/><Relationship Id="rId10" Type="http://schemas.openxmlformats.org/officeDocument/2006/relationships/image" Target="../media/image27.svg"/><Relationship Id="rId19" Type="http://schemas.openxmlformats.org/officeDocument/2006/relationships/image" Target="../media/image35.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0.png"/><Relationship Id="rId22" Type="http://schemas.openxmlformats.org/officeDocument/2006/relationships/image" Target="../media/image38.png"/></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25.svg"/><Relationship Id="rId18" Type="http://schemas.openxmlformats.org/officeDocument/2006/relationships/image" Target="../media/image43.png"/><Relationship Id="rId3" Type="http://schemas.openxmlformats.org/officeDocument/2006/relationships/image" Target="../media/image20.png"/><Relationship Id="rId7" Type="http://schemas.openxmlformats.org/officeDocument/2006/relationships/image" Target="../media/image26.png"/><Relationship Id="rId12" Type="http://schemas.openxmlformats.org/officeDocument/2006/relationships/image" Target="../media/image24.png"/><Relationship Id="rId17" Type="http://schemas.openxmlformats.org/officeDocument/2006/relationships/image" Target="../media/image42.png"/><Relationship Id="rId2" Type="http://schemas.openxmlformats.org/officeDocument/2006/relationships/notesSlide" Target="../notesSlides/notesSlide4.xml"/><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4.png"/><Relationship Id="rId5" Type="http://schemas.openxmlformats.org/officeDocument/2006/relationships/image" Target="../media/image22.png"/><Relationship Id="rId15" Type="http://schemas.openxmlformats.org/officeDocument/2006/relationships/image" Target="../media/image40.png"/><Relationship Id="rId10" Type="http://schemas.openxmlformats.org/officeDocument/2006/relationships/image" Target="../media/image29.svg"/><Relationship Id="rId4" Type="http://schemas.openxmlformats.org/officeDocument/2006/relationships/image" Target="../media/image21.svg"/><Relationship Id="rId9" Type="http://schemas.openxmlformats.org/officeDocument/2006/relationships/image" Target="../media/image28.png"/><Relationship Id="rId14"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3.jpeg"/><Relationship Id="rId18" Type="http://schemas.openxmlformats.org/officeDocument/2006/relationships/hyperlink" Target="https://www.advancedoxford.com/green-recovery/business-directory/" TargetMode="External"/><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notesSlide" Target="../notesSlides/notesSlide5.xml"/><Relationship Id="rId16" Type="http://schemas.openxmlformats.org/officeDocument/2006/relationships/image" Target="../media/image56.png"/><Relationship Id="rId20"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47.svg"/><Relationship Id="rId11" Type="http://schemas.openxmlformats.org/officeDocument/2006/relationships/image" Target="../media/image4.png"/><Relationship Id="rId5" Type="http://schemas.openxmlformats.org/officeDocument/2006/relationships/image" Target="../media/image46.png"/><Relationship Id="rId15" Type="http://schemas.openxmlformats.org/officeDocument/2006/relationships/image" Target="../media/image55.png"/><Relationship Id="rId10" Type="http://schemas.openxmlformats.org/officeDocument/2006/relationships/image" Target="../media/image51.svg"/><Relationship Id="rId19" Type="http://schemas.openxmlformats.org/officeDocument/2006/relationships/image" Target="../media/image58.png"/><Relationship Id="rId4" Type="http://schemas.openxmlformats.org/officeDocument/2006/relationships/image" Target="../media/image45.svg"/><Relationship Id="rId9" Type="http://schemas.openxmlformats.org/officeDocument/2006/relationships/image" Target="../media/image50.png"/><Relationship Id="rId14" Type="http://schemas.openxmlformats.org/officeDocument/2006/relationships/image" Target="../media/image54.png"/></Relationships>
</file>

<file path=ppt/slides/_rels/slide7.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60.jpeg"/><Relationship Id="rId18" Type="http://schemas.openxmlformats.org/officeDocument/2006/relationships/image" Target="../media/image65.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hyperlink" Target="https://safeshare.tv/x/ss605653aaa864b" TargetMode="External"/><Relationship Id="rId17" Type="http://schemas.openxmlformats.org/officeDocument/2006/relationships/image" Target="../media/image64.png"/><Relationship Id="rId2" Type="http://schemas.openxmlformats.org/officeDocument/2006/relationships/notesSlide" Target="../notesSlides/notesSlide6.xml"/><Relationship Id="rId16"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47.svg"/><Relationship Id="rId11" Type="http://schemas.openxmlformats.org/officeDocument/2006/relationships/image" Target="../media/image4.png"/><Relationship Id="rId5" Type="http://schemas.openxmlformats.org/officeDocument/2006/relationships/image" Target="../media/image46.png"/><Relationship Id="rId15" Type="http://schemas.openxmlformats.org/officeDocument/2006/relationships/image" Target="../media/image62.jpe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 Id="rId14" Type="http://schemas.openxmlformats.org/officeDocument/2006/relationships/image" Target="../media/image61.jpeg"/></Relationships>
</file>

<file path=ppt/slides/_rels/slide8.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4.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6.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 Id="rId14" Type="http://schemas.openxmlformats.org/officeDocument/2006/relationships/hyperlink" Target="https://safeshare.tv/x/ss641b2616a375c"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82.svg"/><Relationship Id="rId13" Type="http://schemas.openxmlformats.org/officeDocument/2006/relationships/image" Target="../media/image4.png"/><Relationship Id="rId18" Type="http://schemas.openxmlformats.org/officeDocument/2006/relationships/image" Target="../media/image88.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3.jpeg"/><Relationship Id="rId17" Type="http://schemas.openxmlformats.org/officeDocument/2006/relationships/image" Target="../media/image87.png"/><Relationship Id="rId2" Type="http://schemas.openxmlformats.org/officeDocument/2006/relationships/notesSlide" Target="../notesSlides/notesSlide8.xml"/><Relationship Id="rId16"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80.svg"/><Relationship Id="rId11" Type="http://schemas.openxmlformats.org/officeDocument/2006/relationships/hyperlink" Target="https://safeshare.tv/x/ss602199d2bb0de" TargetMode="External"/><Relationship Id="rId5" Type="http://schemas.openxmlformats.org/officeDocument/2006/relationships/image" Target="../media/image79.png"/><Relationship Id="rId15" Type="http://schemas.openxmlformats.org/officeDocument/2006/relationships/image" Target="../media/image85.png"/><Relationship Id="rId10" Type="http://schemas.openxmlformats.org/officeDocument/2006/relationships/image" Target="../media/image69.svg"/><Relationship Id="rId4" Type="http://schemas.openxmlformats.org/officeDocument/2006/relationships/image" Target="../media/image78.svg"/><Relationship Id="rId9" Type="http://schemas.openxmlformats.org/officeDocument/2006/relationships/image" Target="../media/image68.png"/><Relationship Id="rId14" Type="http://schemas.openxmlformats.org/officeDocument/2006/relationships/image" Target="../media/image8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r code&#10;&#10;Description automatically generated with low confidence">
            <a:extLst>
              <a:ext uri="{FF2B5EF4-FFF2-40B4-BE49-F238E27FC236}">
                <a16:creationId xmlns:a16="http://schemas.microsoft.com/office/drawing/2014/main" id="{408761BE-C9EC-4B20-A249-F531F02BE88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73825" y="5490668"/>
            <a:ext cx="2534085" cy="1027811"/>
          </a:xfrm>
          <a:prstGeom prst="rect">
            <a:avLst/>
          </a:prstGeom>
        </p:spPr>
      </p:pic>
      <p:sp>
        <p:nvSpPr>
          <p:cNvPr id="7" name="TextBox 13">
            <a:extLst>
              <a:ext uri="{FF2B5EF4-FFF2-40B4-BE49-F238E27FC236}">
                <a16:creationId xmlns:a16="http://schemas.microsoft.com/office/drawing/2014/main" id="{533E7AAA-1D88-48BA-942E-53033C72A6F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Arial" panose="020B0604020202020204" pitchFamily="34" charset="0"/>
                <a:ea typeface="Calibri" panose="020F0502020204030204" pitchFamily="34" charset="0"/>
                <a:cs typeface="Arial" panose="020B0604020202020204" pitchFamily="34" charset="0"/>
              </a:rPr>
              <a:t>©VotesforSchools The WOW Show</a:t>
            </a:r>
          </a:p>
        </p:txBody>
      </p:sp>
      <p:sp>
        <p:nvSpPr>
          <p:cNvPr id="9" name="Title 1">
            <a:extLst>
              <a:ext uri="{FF2B5EF4-FFF2-40B4-BE49-F238E27FC236}">
                <a16:creationId xmlns:a16="http://schemas.microsoft.com/office/drawing/2014/main" id="{24628B8A-E747-4AAD-8446-EA284BA1B7B1}"/>
              </a:ext>
            </a:extLst>
          </p:cNvPr>
          <p:cNvSpPr>
            <a:spLocks noGrp="1"/>
          </p:cNvSpPr>
          <p:nvPr>
            <p:ph type="title"/>
          </p:nvPr>
        </p:nvSpPr>
        <p:spPr>
          <a:xfrm>
            <a:off x="594852" y="2367511"/>
            <a:ext cx="7954296" cy="1063408"/>
          </a:xfrm>
        </p:spPr>
        <p:txBody>
          <a:bodyPr>
            <a:normAutofit fontScale="90000"/>
          </a:bodyPr>
          <a:lstStyle/>
          <a:p>
            <a:pPr algn="ctr"/>
            <a:r>
              <a:rPr lang="en-GB" dirty="0">
                <a:solidFill>
                  <a:schemeClr val="tx1"/>
                </a:solidFill>
                <a:latin typeface="Century Gothic" panose="020B0502020202020204" pitchFamily="34" charset="0"/>
              </a:rPr>
              <a:t>Y10 LMI Lesson:</a:t>
            </a:r>
            <a:br>
              <a:rPr lang="en-GB" dirty="0">
                <a:solidFill>
                  <a:schemeClr val="tx1"/>
                </a:solidFill>
                <a:latin typeface="Century Gothic" panose="020B0502020202020204" pitchFamily="34" charset="0"/>
              </a:rPr>
            </a:br>
            <a:r>
              <a:rPr lang="en-GB" dirty="0">
                <a:solidFill>
                  <a:schemeClr val="tx1"/>
                </a:solidFill>
                <a:latin typeface="Century Gothic" panose="020B0502020202020204" pitchFamily="34" charset="0"/>
              </a:rPr>
              <a:t>Your Fabulous Future in Oxfordshire</a:t>
            </a:r>
          </a:p>
        </p:txBody>
      </p:sp>
      <p:pic>
        <p:nvPicPr>
          <p:cNvPr id="11" name="Picture 10" descr="Logo&#10;&#10;Description automatically generated">
            <a:extLst>
              <a:ext uri="{FF2B5EF4-FFF2-40B4-BE49-F238E27FC236}">
                <a16:creationId xmlns:a16="http://schemas.microsoft.com/office/drawing/2014/main" id="{8A58B992-F3E7-4B97-8B29-6BD79C7B375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74656" y="-266772"/>
            <a:ext cx="3932421" cy="1849190"/>
          </a:xfrm>
          <a:prstGeom prst="rect">
            <a:avLst/>
          </a:prstGeom>
        </p:spPr>
      </p:pic>
      <p:pic>
        <p:nvPicPr>
          <p:cNvPr id="13" name="Picture 12" descr="Logo&#10;&#10;Description automatically generated">
            <a:extLst>
              <a:ext uri="{FF2B5EF4-FFF2-40B4-BE49-F238E27FC236}">
                <a16:creationId xmlns:a16="http://schemas.microsoft.com/office/drawing/2014/main" id="{416E375B-2DE1-40DB-A31E-BAD42055246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6088" y="5123124"/>
            <a:ext cx="1516318" cy="1516318"/>
          </a:xfrm>
          <a:prstGeom prst="ellipse">
            <a:avLst/>
          </a:prstGeom>
        </p:spPr>
      </p:pic>
      <p:sp>
        <p:nvSpPr>
          <p:cNvPr id="14" name="Title 1">
            <a:extLst>
              <a:ext uri="{FF2B5EF4-FFF2-40B4-BE49-F238E27FC236}">
                <a16:creationId xmlns:a16="http://schemas.microsoft.com/office/drawing/2014/main" id="{AE1AE1E7-6F98-49E6-A839-FE5C9B654FA3}"/>
              </a:ext>
            </a:extLst>
          </p:cNvPr>
          <p:cNvSpPr txBox="1">
            <a:spLocks/>
          </p:cNvSpPr>
          <p:nvPr/>
        </p:nvSpPr>
        <p:spPr>
          <a:xfrm>
            <a:off x="594852" y="3442369"/>
            <a:ext cx="7954296" cy="5299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GB" sz="2000" i="1" dirty="0">
                <a:solidFill>
                  <a:schemeClr val="tx1"/>
                </a:solidFill>
                <a:latin typeface="Century Gothic" panose="020B0502020202020204" pitchFamily="34" charset="0"/>
              </a:rPr>
              <a:t>In association with VotesforSchools and The WOW Show  </a:t>
            </a:r>
            <a:endParaRPr lang="en-GB" i="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723303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Plant outline">
            <a:extLst>
              <a:ext uri="{FF2B5EF4-FFF2-40B4-BE49-F238E27FC236}">
                <a16:creationId xmlns:a16="http://schemas.microsoft.com/office/drawing/2014/main" id="{A8BDA097-A1C8-43B9-A01A-A7D9E365771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67223" y="3567843"/>
            <a:ext cx="3550894" cy="3550894"/>
          </a:xfrm>
          <a:prstGeom prst="rect">
            <a:avLst/>
          </a:prstGeom>
        </p:spPr>
      </p:pic>
      <p:pic>
        <p:nvPicPr>
          <p:cNvPr id="7" name="Graphic 6" descr="Lights On outline">
            <a:extLst>
              <a:ext uri="{FF2B5EF4-FFF2-40B4-BE49-F238E27FC236}">
                <a16:creationId xmlns:a16="http://schemas.microsoft.com/office/drawing/2014/main" id="{243402FD-81C6-47FF-834F-CFE4F33DA70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3601" y="938177"/>
            <a:ext cx="3550894" cy="3550894"/>
          </a:xfrm>
          <a:prstGeom prst="rect">
            <a:avLst/>
          </a:prstGeom>
        </p:spPr>
      </p:pic>
      <p:pic>
        <p:nvPicPr>
          <p:cNvPr id="10" name="Graphic 9" descr="Right Brain outline">
            <a:extLst>
              <a:ext uri="{FF2B5EF4-FFF2-40B4-BE49-F238E27FC236}">
                <a16:creationId xmlns:a16="http://schemas.microsoft.com/office/drawing/2014/main" id="{1AEBD7A4-8CFD-401F-BD09-63E49B79912E}"/>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456686" y="3828077"/>
            <a:ext cx="3550894" cy="3550894"/>
          </a:xfrm>
          <a:prstGeom prst="rect">
            <a:avLst/>
          </a:prstGeom>
        </p:spPr>
      </p:pic>
      <p:pic>
        <p:nvPicPr>
          <p:cNvPr id="12" name="Graphic 11" descr="Film strip outline">
            <a:extLst>
              <a:ext uri="{FF2B5EF4-FFF2-40B4-BE49-F238E27FC236}">
                <a16:creationId xmlns:a16="http://schemas.microsoft.com/office/drawing/2014/main" id="{F9D7F3B3-3091-4AE5-BA77-4F1753EA972F}"/>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5400000">
            <a:off x="4689089" y="670296"/>
            <a:ext cx="3550894" cy="3550894"/>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pic>
        <p:nvPicPr>
          <p:cNvPr id="1028" name="Picture 4" descr="Teamwork icon">
            <a:extLst>
              <a:ext uri="{FF2B5EF4-FFF2-40B4-BE49-F238E27FC236}">
                <a16:creationId xmlns:a16="http://schemas.microsoft.com/office/drawing/2014/main" id="{DFD6EE91-02E2-4691-A7D2-B2EBBD59DB8B}"/>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805028" y="3161179"/>
            <a:ext cx="803796" cy="80379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3">
            <a:extLst>
              <a:ext uri="{FF2B5EF4-FFF2-40B4-BE49-F238E27FC236}">
                <a16:creationId xmlns:a16="http://schemas.microsoft.com/office/drawing/2014/main" id="{B7EBA5AA-42AC-48BC-A8F2-BB181E99941C}"/>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a:t>
            </a:r>
          </a:p>
        </p:txBody>
      </p:sp>
      <p:sp>
        <p:nvSpPr>
          <p:cNvPr id="20" name="Shape 114">
            <a:extLst>
              <a:ext uri="{FF2B5EF4-FFF2-40B4-BE49-F238E27FC236}">
                <a16:creationId xmlns:a16="http://schemas.microsoft.com/office/drawing/2014/main" id="{32DC97AD-CE60-46F1-8AB2-34E1C2A0F2F9}"/>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Are you employable?</a:t>
            </a:r>
          </a:p>
        </p:txBody>
      </p:sp>
      <p:sp>
        <p:nvSpPr>
          <p:cNvPr id="21" name="Pentagon 20">
            <a:extLst>
              <a:ext uri="{FF2B5EF4-FFF2-40B4-BE49-F238E27FC236}">
                <a16:creationId xmlns:a16="http://schemas.microsoft.com/office/drawing/2014/main" id="{29752960-2E1F-4C27-9232-7CF81A3C53CA}"/>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4</a:t>
            </a:r>
          </a:p>
        </p:txBody>
      </p:sp>
      <p:pic>
        <p:nvPicPr>
          <p:cNvPr id="13" name="Picture 4" descr="CV icon">
            <a:extLst>
              <a:ext uri="{FF2B5EF4-FFF2-40B4-BE49-F238E27FC236}">
                <a16:creationId xmlns:a16="http://schemas.microsoft.com/office/drawing/2014/main" id="{6EA41A76-1839-49C7-8FFE-5EA6EA1C2D55}"/>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4139885" y="5439210"/>
            <a:ext cx="803796" cy="80379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Rounded Corners 25">
            <a:extLst>
              <a:ext uri="{FF2B5EF4-FFF2-40B4-BE49-F238E27FC236}">
                <a16:creationId xmlns:a16="http://schemas.microsoft.com/office/drawing/2014/main" id="{78C73E51-9E64-4373-869B-AC684D83BCC4}"/>
              </a:ext>
            </a:extLst>
          </p:cNvPr>
          <p:cNvSpPr/>
          <p:nvPr/>
        </p:nvSpPr>
        <p:spPr>
          <a:xfrm>
            <a:off x="269239" y="2405772"/>
            <a:ext cx="8605519" cy="473311"/>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Surveys of employers in Oxfordshire </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showed that the following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skills are in demand</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27" name="Rectangle: Rounded Corners 26">
            <a:extLst>
              <a:ext uri="{FF2B5EF4-FFF2-40B4-BE49-F238E27FC236}">
                <a16:creationId xmlns:a16="http://schemas.microsoft.com/office/drawing/2014/main" id="{B24C33AB-D899-4624-B1FE-8EFB903D7AC5}"/>
              </a:ext>
            </a:extLst>
          </p:cNvPr>
          <p:cNvSpPr/>
          <p:nvPr/>
        </p:nvSpPr>
        <p:spPr>
          <a:xfrm>
            <a:off x="274167" y="3260899"/>
            <a:ext cx="1497981" cy="604356"/>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Sales</a:t>
            </a:r>
          </a:p>
        </p:txBody>
      </p:sp>
      <p:sp>
        <p:nvSpPr>
          <p:cNvPr id="29" name="Rectangle: Rounded Corners 28">
            <a:extLst>
              <a:ext uri="{FF2B5EF4-FFF2-40B4-BE49-F238E27FC236}">
                <a16:creationId xmlns:a16="http://schemas.microsoft.com/office/drawing/2014/main" id="{2CB7E74B-36CE-467B-A107-DBB26FFDD3DF}"/>
              </a:ext>
            </a:extLst>
          </p:cNvPr>
          <p:cNvSpPr/>
          <p:nvPr/>
        </p:nvSpPr>
        <p:spPr>
          <a:xfrm>
            <a:off x="2641704" y="3260899"/>
            <a:ext cx="1497981" cy="604356"/>
          </a:xfrm>
          <a:prstGeom prst="roundRect">
            <a:avLst/>
          </a:prstGeom>
          <a:solidFill>
            <a:srgbClr val="B9DBF5"/>
          </a:solidFill>
          <a:ln w="28575">
            <a:solidFill>
              <a:srgbClr val="47BE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Marketing</a:t>
            </a:r>
          </a:p>
        </p:txBody>
      </p:sp>
      <p:sp>
        <p:nvSpPr>
          <p:cNvPr id="30" name="Rectangle: Rounded Corners 29">
            <a:extLst>
              <a:ext uri="{FF2B5EF4-FFF2-40B4-BE49-F238E27FC236}">
                <a16:creationId xmlns:a16="http://schemas.microsoft.com/office/drawing/2014/main" id="{E7CF4A31-D123-4121-A5F1-FAB7C76EAA75}"/>
              </a:ext>
            </a:extLst>
          </p:cNvPr>
          <p:cNvSpPr/>
          <p:nvPr/>
        </p:nvSpPr>
        <p:spPr>
          <a:xfrm>
            <a:off x="5009241" y="3260899"/>
            <a:ext cx="1657406" cy="604356"/>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Finance &amp; Accounts</a:t>
            </a:r>
          </a:p>
        </p:txBody>
      </p:sp>
      <p:sp>
        <p:nvSpPr>
          <p:cNvPr id="31" name="Rectangle: Rounded Corners 30">
            <a:extLst>
              <a:ext uri="{FF2B5EF4-FFF2-40B4-BE49-F238E27FC236}">
                <a16:creationId xmlns:a16="http://schemas.microsoft.com/office/drawing/2014/main" id="{D997A141-BF1B-4EF1-B10A-C54C908927CE}"/>
              </a:ext>
            </a:extLst>
          </p:cNvPr>
          <p:cNvSpPr/>
          <p:nvPr/>
        </p:nvSpPr>
        <p:spPr>
          <a:xfrm>
            <a:off x="7376777" y="3260899"/>
            <a:ext cx="1497981" cy="604356"/>
          </a:xfrm>
          <a:prstGeom prst="roundRect">
            <a:avLst/>
          </a:prstGeom>
          <a:solidFill>
            <a:srgbClr val="B9DBF5"/>
          </a:solidFill>
          <a:ln w="28575">
            <a:solidFill>
              <a:srgbClr val="47BE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Computer Literacy</a:t>
            </a:r>
          </a:p>
        </p:txBody>
      </p:sp>
      <p:sp>
        <p:nvSpPr>
          <p:cNvPr id="32" name="Rectangle: Rounded Corners 31">
            <a:extLst>
              <a:ext uri="{FF2B5EF4-FFF2-40B4-BE49-F238E27FC236}">
                <a16:creationId xmlns:a16="http://schemas.microsoft.com/office/drawing/2014/main" id="{D2B1CCE5-2551-47FB-9CD6-1AE541006FAD}"/>
              </a:ext>
            </a:extLst>
          </p:cNvPr>
          <p:cNvSpPr/>
          <p:nvPr/>
        </p:nvSpPr>
        <p:spPr>
          <a:xfrm>
            <a:off x="267123" y="4243843"/>
            <a:ext cx="1497981" cy="604356"/>
          </a:xfrm>
          <a:prstGeom prst="roundRect">
            <a:avLst/>
          </a:prstGeom>
          <a:solidFill>
            <a:srgbClr val="B9DBF5"/>
          </a:solidFill>
          <a:ln w="28575">
            <a:solidFill>
              <a:srgbClr val="47BE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Century Gothic" panose="020B0502020202020204" pitchFamily="34" charset="0"/>
                <a:ea typeface="Helvetica Neue" panose="02000503000000020004" pitchFamily="2" charset="0"/>
                <a:cs typeface="Arial" panose="020B0604020202020204" pitchFamily="34" charset="0"/>
              </a:rPr>
              <a:t>Organisation</a:t>
            </a:r>
            <a:endPar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33" name="Rectangle: Rounded Corners 32">
            <a:extLst>
              <a:ext uri="{FF2B5EF4-FFF2-40B4-BE49-F238E27FC236}">
                <a16:creationId xmlns:a16="http://schemas.microsoft.com/office/drawing/2014/main" id="{5D295AB2-72F5-4756-9881-DEF97870EC33}"/>
              </a:ext>
            </a:extLst>
          </p:cNvPr>
          <p:cNvSpPr/>
          <p:nvPr/>
        </p:nvSpPr>
        <p:spPr>
          <a:xfrm>
            <a:off x="4965817" y="4243843"/>
            <a:ext cx="1700830" cy="604356"/>
          </a:xfrm>
          <a:prstGeom prst="roundRect">
            <a:avLst/>
          </a:prstGeom>
          <a:solidFill>
            <a:srgbClr val="B9DBF5"/>
          </a:solidFill>
          <a:ln w="28575">
            <a:solidFill>
              <a:srgbClr val="47BE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Communication</a:t>
            </a:r>
          </a:p>
        </p:txBody>
      </p:sp>
      <p:sp>
        <p:nvSpPr>
          <p:cNvPr id="34" name="Rectangle: Rounded Corners 33">
            <a:extLst>
              <a:ext uri="{FF2B5EF4-FFF2-40B4-BE49-F238E27FC236}">
                <a16:creationId xmlns:a16="http://schemas.microsoft.com/office/drawing/2014/main" id="{7D462120-5717-4D2E-A562-63C9D221C87B}"/>
              </a:ext>
            </a:extLst>
          </p:cNvPr>
          <p:cNvSpPr/>
          <p:nvPr/>
        </p:nvSpPr>
        <p:spPr>
          <a:xfrm>
            <a:off x="5004315" y="5143476"/>
            <a:ext cx="3902582" cy="1395265"/>
          </a:xfrm>
          <a:prstGeom prst="roundRect">
            <a:avLst/>
          </a:prstGeom>
          <a:solidFill>
            <a:srgbClr val="262262"/>
          </a:solidFill>
          <a:ln w="28575">
            <a:solidFill>
              <a:srgbClr val="CDD9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Challenge: </a:t>
            </a:r>
          </a:p>
          <a:p>
            <a:pPr algn="ct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Maybe you could do some voluntary work or join a club to improve these skills and have something to add to your CV?</a:t>
            </a:r>
          </a:p>
        </p:txBody>
      </p:sp>
      <p:sp>
        <p:nvSpPr>
          <p:cNvPr id="35" name="Rectangle: Rounded Corners 34">
            <a:extLst>
              <a:ext uri="{FF2B5EF4-FFF2-40B4-BE49-F238E27FC236}">
                <a16:creationId xmlns:a16="http://schemas.microsoft.com/office/drawing/2014/main" id="{9E8E87DA-3E64-49EE-86F2-EF4023D84461}"/>
              </a:ext>
            </a:extLst>
          </p:cNvPr>
          <p:cNvSpPr/>
          <p:nvPr/>
        </p:nvSpPr>
        <p:spPr>
          <a:xfrm>
            <a:off x="2631056" y="4243843"/>
            <a:ext cx="1497981" cy="604356"/>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Management</a:t>
            </a:r>
          </a:p>
        </p:txBody>
      </p:sp>
      <p:sp>
        <p:nvSpPr>
          <p:cNvPr id="23" name="Rectangle: Rounded Corners 22">
            <a:extLst>
              <a:ext uri="{FF2B5EF4-FFF2-40B4-BE49-F238E27FC236}">
                <a16:creationId xmlns:a16="http://schemas.microsoft.com/office/drawing/2014/main" id="{351033E1-4F60-4BD8-AA71-144ED5CF5D2C}"/>
              </a:ext>
            </a:extLst>
          </p:cNvPr>
          <p:cNvSpPr/>
          <p:nvPr/>
        </p:nvSpPr>
        <p:spPr>
          <a:xfrm>
            <a:off x="269240" y="903277"/>
            <a:ext cx="4669032" cy="1346006"/>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Employers</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need people who have the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physical and mental skills </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to carry out the jobs required but also to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fit in with their existing workforce</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p>
        </p:txBody>
      </p:sp>
      <p:pic>
        <p:nvPicPr>
          <p:cNvPr id="25" name="Picture 24">
            <a:extLst>
              <a:ext uri="{FF2B5EF4-FFF2-40B4-BE49-F238E27FC236}">
                <a16:creationId xmlns:a16="http://schemas.microsoft.com/office/drawing/2014/main" id="{90EA408A-ED3B-4CB6-922A-9CE7A30CC4F8}"/>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5074840" y="916931"/>
            <a:ext cx="3799919" cy="1346006"/>
          </a:xfrm>
          <a:prstGeom prst="rect">
            <a:avLst/>
          </a:prstGeom>
        </p:spPr>
      </p:pic>
      <p:sp>
        <p:nvSpPr>
          <p:cNvPr id="28" name="Rectangle: Rounded Corners 27">
            <a:extLst>
              <a:ext uri="{FF2B5EF4-FFF2-40B4-BE49-F238E27FC236}">
                <a16:creationId xmlns:a16="http://schemas.microsoft.com/office/drawing/2014/main" id="{296865DC-78FB-476C-B6BB-BAC8CEBF9E5C}"/>
              </a:ext>
            </a:extLst>
          </p:cNvPr>
          <p:cNvSpPr/>
          <p:nvPr/>
        </p:nvSpPr>
        <p:spPr>
          <a:xfrm>
            <a:off x="237103" y="5143476"/>
            <a:ext cx="3902582" cy="1395265"/>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Individual reflection (1-2 mins)</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Which of these skills can you build through what you learn at school? </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Which can you build through other activities available in Oxfordshire?</a:t>
            </a:r>
          </a:p>
        </p:txBody>
      </p:sp>
      <p:sp>
        <p:nvSpPr>
          <p:cNvPr id="36" name="Rectangle: Rounded Corners 35">
            <a:extLst>
              <a:ext uri="{FF2B5EF4-FFF2-40B4-BE49-F238E27FC236}">
                <a16:creationId xmlns:a16="http://schemas.microsoft.com/office/drawing/2014/main" id="{F9156E89-E40F-49EF-ABE4-23EBB8CC226D}"/>
              </a:ext>
            </a:extLst>
          </p:cNvPr>
          <p:cNvSpPr/>
          <p:nvPr/>
        </p:nvSpPr>
        <p:spPr>
          <a:xfrm>
            <a:off x="7376777" y="4243843"/>
            <a:ext cx="1497981" cy="604356"/>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Care</a:t>
            </a:r>
          </a:p>
        </p:txBody>
      </p:sp>
      <p:pic>
        <p:nvPicPr>
          <p:cNvPr id="2050" name="Picture 2" descr="Bill icon">
            <a:extLst>
              <a:ext uri="{FF2B5EF4-FFF2-40B4-BE49-F238E27FC236}">
                <a16:creationId xmlns:a16="http://schemas.microsoft.com/office/drawing/2014/main" id="{5556FAD0-A849-4B7D-994B-598F781036DD}"/>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172565" y="3161179"/>
            <a:ext cx="803796" cy="8037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ptop icon">
            <a:extLst>
              <a:ext uri="{FF2B5EF4-FFF2-40B4-BE49-F238E27FC236}">
                <a16:creationId xmlns:a16="http://schemas.microsoft.com/office/drawing/2014/main" id="{36000E3F-643D-4FCD-9656-D607260BF6B1}"/>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624027" y="3208309"/>
            <a:ext cx="755051" cy="7550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eadership icon">
            <a:extLst>
              <a:ext uri="{FF2B5EF4-FFF2-40B4-BE49-F238E27FC236}">
                <a16:creationId xmlns:a16="http://schemas.microsoft.com/office/drawing/2014/main" id="{5A413274-0947-45C0-8F93-2AC628273D4D}"/>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4158209" y="4142217"/>
            <a:ext cx="807608" cy="80760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preadsheet icon">
            <a:extLst>
              <a:ext uri="{FF2B5EF4-FFF2-40B4-BE49-F238E27FC236}">
                <a16:creationId xmlns:a16="http://schemas.microsoft.com/office/drawing/2014/main" id="{154A49DE-F6D1-41E9-8139-D04D6E41079C}"/>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1794276" y="4142217"/>
            <a:ext cx="807608" cy="80760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rust icon">
            <a:extLst>
              <a:ext uri="{FF2B5EF4-FFF2-40B4-BE49-F238E27FC236}">
                <a16:creationId xmlns:a16="http://schemas.microsoft.com/office/drawing/2014/main" id="{57B0F87F-8284-4808-BE0A-A01E48BFB9F0}"/>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6654878" y="4157304"/>
            <a:ext cx="764942" cy="764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99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2056"/>
                                        </p:tgtEl>
                                        <p:attrNameLst>
                                          <p:attrName>style.visibility</p:attrName>
                                        </p:attrNameLst>
                                      </p:cBhvr>
                                      <p:to>
                                        <p:strVal val="visible"/>
                                      </p:to>
                                    </p:set>
                                    <p:animEffect transition="in" filter="fade">
                                      <p:cBhvr>
                                        <p:cTn id="19" dur="500"/>
                                        <p:tgtEl>
                                          <p:spTgt spid="20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nodeType="with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fade">
                                      <p:cBhvr>
                                        <p:cTn id="28" dur="500"/>
                                        <p:tgtEl>
                                          <p:spTgt spid="2050"/>
                                        </p:tgtEl>
                                      </p:cBhvr>
                                    </p:animEffect>
                                  </p:childTnLst>
                                </p:cTn>
                              </p:par>
                              <p:par>
                                <p:cTn id="29" presetID="10" presetClass="entr" presetSubtype="0" fill="hold" nodeType="withEffect">
                                  <p:stCondLst>
                                    <p:cond delay="0"/>
                                  </p:stCondLst>
                                  <p:childTnLst>
                                    <p:set>
                                      <p:cBhvr>
                                        <p:cTn id="30" dur="1" fill="hold">
                                          <p:stCondLst>
                                            <p:cond delay="0"/>
                                          </p:stCondLst>
                                        </p:cTn>
                                        <p:tgtEl>
                                          <p:spTgt spid="2054"/>
                                        </p:tgtEl>
                                        <p:attrNameLst>
                                          <p:attrName>style.visibility</p:attrName>
                                        </p:attrNameLst>
                                      </p:cBhvr>
                                      <p:to>
                                        <p:strVal val="visible"/>
                                      </p:to>
                                    </p:set>
                                    <p:animEffect transition="in" filter="fade">
                                      <p:cBhvr>
                                        <p:cTn id="31" dur="500"/>
                                        <p:tgtEl>
                                          <p:spTgt spid="205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2052"/>
                                        </p:tgtEl>
                                        <p:attrNameLst>
                                          <p:attrName>style.visibility</p:attrName>
                                        </p:attrNameLst>
                                      </p:cBhvr>
                                      <p:to>
                                        <p:strVal val="visible"/>
                                      </p:to>
                                    </p:set>
                                    <p:animEffect transition="in" filter="fade">
                                      <p:cBhvr>
                                        <p:cTn id="40" dur="500"/>
                                        <p:tgtEl>
                                          <p:spTgt spid="2052"/>
                                        </p:tgtEl>
                                      </p:cBhvr>
                                    </p:animEffect>
                                  </p:childTnLst>
                                </p:cTn>
                              </p:par>
                              <p:par>
                                <p:cTn id="41" presetID="10" presetClass="entr" presetSubtype="0" fill="hold" nodeType="withEffect">
                                  <p:stCondLst>
                                    <p:cond delay="0"/>
                                  </p:stCondLst>
                                  <p:childTnLst>
                                    <p:set>
                                      <p:cBhvr>
                                        <p:cTn id="42" dur="1" fill="hold">
                                          <p:stCondLst>
                                            <p:cond delay="0"/>
                                          </p:stCondLst>
                                        </p:cTn>
                                        <p:tgtEl>
                                          <p:spTgt spid="2058"/>
                                        </p:tgtEl>
                                        <p:attrNameLst>
                                          <p:attrName>style.visibility</p:attrName>
                                        </p:attrNameLst>
                                      </p:cBhvr>
                                      <p:to>
                                        <p:strVal val="visible"/>
                                      </p:to>
                                    </p:set>
                                    <p:animEffect transition="in" filter="fade">
                                      <p:cBhvr>
                                        <p:cTn id="43" dur="500"/>
                                        <p:tgtEl>
                                          <p:spTgt spid="205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30" grpId="0" animBg="1"/>
      <p:bldP spid="31" grpId="0" animBg="1"/>
      <p:bldP spid="32" grpId="0" animBg="1"/>
      <p:bldP spid="33" grpId="0" animBg="1"/>
      <p:bldP spid="34" grpId="0" animBg="1"/>
      <p:bldP spid="35" grpId="0" animBg="1"/>
      <p:bldP spid="28"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C274A46B-BFF8-4773-BCA3-62CA904C24E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57835" y="3779684"/>
            <a:ext cx="1811108" cy="986246"/>
          </a:xfrm>
          <a:prstGeom prst="rect">
            <a:avLst/>
          </a:prstGeom>
        </p:spPr>
      </p:pic>
      <p:pic>
        <p:nvPicPr>
          <p:cNvPr id="3" name="Graphic 2" descr="Aspiration outline">
            <a:extLst>
              <a:ext uri="{FF2B5EF4-FFF2-40B4-BE49-F238E27FC236}">
                <a16:creationId xmlns:a16="http://schemas.microsoft.com/office/drawing/2014/main" id="{BA166488-7B55-492E-8E98-FBC4B46FE6D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691964" y="824974"/>
            <a:ext cx="3550893" cy="3550893"/>
          </a:xfrm>
          <a:prstGeom prst="rect">
            <a:avLst/>
          </a:prstGeom>
        </p:spPr>
      </p:pic>
      <p:pic>
        <p:nvPicPr>
          <p:cNvPr id="5" name="Graphic 4" descr="Bullseye outline">
            <a:extLst>
              <a:ext uri="{FF2B5EF4-FFF2-40B4-BE49-F238E27FC236}">
                <a16:creationId xmlns:a16="http://schemas.microsoft.com/office/drawing/2014/main" id="{1A74A3EA-5C7D-44A7-A5B6-95A51065F1A8}"/>
              </a:ext>
            </a:extLst>
          </p:cNvPr>
          <p:cNvPicPr>
            <a:picLocks noChangeAspect="1"/>
          </p:cNvPicPr>
          <p:nvPr/>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b="27741"/>
          <a:stretch/>
        </p:blipFill>
        <p:spPr>
          <a:xfrm>
            <a:off x="4423094" y="4292187"/>
            <a:ext cx="3550893" cy="2565814"/>
          </a:xfrm>
          <a:prstGeom prst="rect">
            <a:avLst/>
          </a:prstGeom>
        </p:spPr>
      </p:pic>
      <p:pic>
        <p:nvPicPr>
          <p:cNvPr id="7" name="Graphic 6" descr="Artificial Intelligence outline">
            <a:extLst>
              <a:ext uri="{FF2B5EF4-FFF2-40B4-BE49-F238E27FC236}">
                <a16:creationId xmlns:a16="http://schemas.microsoft.com/office/drawing/2014/main" id="{4CF154FA-D223-46AA-8AEE-6DCB14E649E3}"/>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34167" y="764237"/>
            <a:ext cx="3550893" cy="3550893"/>
          </a:xfrm>
          <a:prstGeom prst="rect">
            <a:avLst/>
          </a:prstGeom>
        </p:spPr>
      </p:pic>
      <p:pic>
        <p:nvPicPr>
          <p:cNvPr id="28" name="Graphic 27" descr="Route (Two Pins With A Path) outline">
            <a:extLst>
              <a:ext uri="{FF2B5EF4-FFF2-40B4-BE49-F238E27FC236}">
                <a16:creationId xmlns:a16="http://schemas.microsoft.com/office/drawing/2014/main" id="{4E4657A2-68CE-4C4F-81C6-B345C03D39C3}"/>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8542" y="3647136"/>
            <a:ext cx="3550893" cy="3550893"/>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24" name="Rectangle: Rounded Corners 23">
            <a:extLst>
              <a:ext uri="{FF2B5EF4-FFF2-40B4-BE49-F238E27FC236}">
                <a16:creationId xmlns:a16="http://schemas.microsoft.com/office/drawing/2014/main" id="{77B25A04-5A34-4DB1-AF6C-AEFEDF32EC8D}"/>
              </a:ext>
            </a:extLst>
          </p:cNvPr>
          <p:cNvSpPr/>
          <p:nvPr/>
        </p:nvSpPr>
        <p:spPr>
          <a:xfrm>
            <a:off x="350893" y="963259"/>
            <a:ext cx="4101144" cy="1144954"/>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Once you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have an idea of what you want to do</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you can begin to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create plans </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to make sure it happens! </a:t>
            </a:r>
            <a:r>
              <a:rPr lang="en-GB" sz="1400" dirty="0">
                <a:solidFill>
                  <a:schemeClr val="tx1"/>
                </a:solidFill>
                <a:latin typeface="Century Gothic" panose="020B0502020202020204" pitchFamily="34" charset="0"/>
                <a:cs typeface="Arial" panose="020B0604020202020204" pitchFamily="34" charset="0"/>
              </a:rPr>
              <a:t>There are lots of </a:t>
            </a:r>
            <a:r>
              <a:rPr lang="en-GB" sz="1400" b="1" dirty="0">
                <a:solidFill>
                  <a:schemeClr val="tx1"/>
                </a:solidFill>
                <a:latin typeface="Century Gothic" panose="020B0502020202020204" pitchFamily="34" charset="0"/>
                <a:cs typeface="Arial" panose="020B0604020202020204" pitchFamily="34" charset="0"/>
              </a:rPr>
              <a:t>different routes </a:t>
            </a:r>
            <a:r>
              <a:rPr lang="en-GB" sz="1400" dirty="0">
                <a:solidFill>
                  <a:schemeClr val="tx1"/>
                </a:solidFill>
                <a:latin typeface="Century Gothic" panose="020B0502020202020204" pitchFamily="34" charset="0"/>
                <a:cs typeface="Arial" panose="020B0604020202020204" pitchFamily="34" charset="0"/>
              </a:rPr>
              <a:t>your future could take, so it’s </a:t>
            </a:r>
            <a:r>
              <a:rPr lang="en-GB" sz="1400" b="1" dirty="0">
                <a:solidFill>
                  <a:schemeClr val="tx1"/>
                </a:solidFill>
                <a:latin typeface="Century Gothic" panose="020B0502020202020204" pitchFamily="34" charset="0"/>
                <a:cs typeface="Arial" panose="020B0604020202020204" pitchFamily="34" charset="0"/>
              </a:rPr>
              <a:t>up to you</a:t>
            </a:r>
            <a:r>
              <a:rPr lang="en-GB" sz="1400" dirty="0">
                <a:solidFill>
                  <a:schemeClr val="tx1"/>
                </a:solidFill>
                <a:latin typeface="Century Gothic" panose="020B0502020202020204" pitchFamily="34" charset="0"/>
                <a:cs typeface="Arial" panose="020B0604020202020204" pitchFamily="34" charset="0"/>
              </a:rPr>
              <a:t>…</a:t>
            </a:r>
          </a:p>
        </p:txBody>
      </p:sp>
      <p:sp>
        <p:nvSpPr>
          <p:cNvPr id="8" name="TextBox 13">
            <a:extLst>
              <a:ext uri="{FF2B5EF4-FFF2-40B4-BE49-F238E27FC236}">
                <a16:creationId xmlns:a16="http://schemas.microsoft.com/office/drawing/2014/main" id="{263B049A-3555-4004-B5A0-87144A97E92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a:t>
            </a:r>
          </a:p>
        </p:txBody>
      </p:sp>
      <p:sp>
        <p:nvSpPr>
          <p:cNvPr id="10" name="Shape 114">
            <a:extLst>
              <a:ext uri="{FF2B5EF4-FFF2-40B4-BE49-F238E27FC236}">
                <a16:creationId xmlns:a16="http://schemas.microsoft.com/office/drawing/2014/main" id="{32830BAA-E93E-4612-B920-D11F7F768E20}"/>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Planning your future</a:t>
            </a:r>
          </a:p>
        </p:txBody>
      </p:sp>
      <p:sp>
        <p:nvSpPr>
          <p:cNvPr id="11" name="Pentagon 20">
            <a:extLst>
              <a:ext uri="{FF2B5EF4-FFF2-40B4-BE49-F238E27FC236}">
                <a16:creationId xmlns:a16="http://schemas.microsoft.com/office/drawing/2014/main" id="{8E28CCAB-0A0A-4BA3-9C91-36FB7D8D830E}"/>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5</a:t>
            </a:r>
          </a:p>
        </p:txBody>
      </p:sp>
      <p:sp>
        <p:nvSpPr>
          <p:cNvPr id="12" name="Rectangle: Rounded Corners 11">
            <a:extLst>
              <a:ext uri="{FF2B5EF4-FFF2-40B4-BE49-F238E27FC236}">
                <a16:creationId xmlns:a16="http://schemas.microsoft.com/office/drawing/2014/main" id="{CC83A650-FE4F-4A84-BBFB-43CD559D51E2}"/>
              </a:ext>
            </a:extLst>
          </p:cNvPr>
          <p:cNvSpPr/>
          <p:nvPr/>
        </p:nvSpPr>
        <p:spPr>
          <a:xfrm>
            <a:off x="4691964" y="979315"/>
            <a:ext cx="4101144" cy="1131614"/>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Pair/Small group discussion (2-3 mins)</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Discuss with a partner or in a small group: what do you want to do when you leave school? Click if you need some ideas.</a:t>
            </a:r>
          </a:p>
        </p:txBody>
      </p:sp>
      <p:sp>
        <p:nvSpPr>
          <p:cNvPr id="20" name="Rectangle: Rounded Corners 19">
            <a:extLst>
              <a:ext uri="{FF2B5EF4-FFF2-40B4-BE49-F238E27FC236}">
                <a16:creationId xmlns:a16="http://schemas.microsoft.com/office/drawing/2014/main" id="{3EB8C91C-DE7A-433F-985B-C0D26CD54B46}"/>
              </a:ext>
            </a:extLst>
          </p:cNvPr>
          <p:cNvSpPr/>
          <p:nvPr/>
        </p:nvSpPr>
        <p:spPr>
          <a:xfrm>
            <a:off x="326667" y="5180506"/>
            <a:ext cx="4312434" cy="1277612"/>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the end of this lesson you will find the link to the </a:t>
            </a:r>
            <a:r>
              <a:rPr lang="en-GB" sz="1400" dirty="0" err="1">
                <a:solidFill>
                  <a:schemeClr val="tx1"/>
                </a:solidFill>
                <a:latin typeface="Century Gothic" panose="020B0502020202020204" pitchFamily="34" charset="0"/>
                <a:ea typeface="Helvetica Neue" panose="02000503000000020004" pitchFamily="2" charset="0"/>
                <a:cs typeface="Arial" panose="020B0604020202020204" pitchFamily="34" charset="0"/>
              </a:rPr>
              <a:t>OxLEP</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platform signposting you to your Fabulous Future in Oxfordshire!</a:t>
            </a:r>
          </a:p>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hlinkClick r:id="rId13"/>
              </a:rPr>
              <a:t>Find Your Future</a:t>
            </a:r>
            <a:endPar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pic>
        <p:nvPicPr>
          <p:cNvPr id="26" name="Picture 25">
            <a:extLst>
              <a:ext uri="{FF2B5EF4-FFF2-40B4-BE49-F238E27FC236}">
                <a16:creationId xmlns:a16="http://schemas.microsoft.com/office/drawing/2014/main" id="{754FD9AE-B0E7-4CE7-B483-B684A98AA2B6}"/>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3660948" y="2302762"/>
            <a:ext cx="1822103" cy="981132"/>
          </a:xfrm>
          <a:prstGeom prst="rect">
            <a:avLst/>
          </a:prstGeom>
        </p:spPr>
      </p:pic>
      <p:pic>
        <p:nvPicPr>
          <p:cNvPr id="27" name="Picture 26">
            <a:extLst>
              <a:ext uri="{FF2B5EF4-FFF2-40B4-BE49-F238E27FC236}">
                <a16:creationId xmlns:a16="http://schemas.microsoft.com/office/drawing/2014/main" id="{679D17D9-1184-4288-84E7-DB6ADE446C2D}"/>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6971004" y="3791014"/>
            <a:ext cx="1822103" cy="981132"/>
          </a:xfrm>
          <a:prstGeom prst="rect">
            <a:avLst/>
          </a:prstGeom>
        </p:spPr>
      </p:pic>
      <p:pic>
        <p:nvPicPr>
          <p:cNvPr id="33" name="Picture 32">
            <a:extLst>
              <a:ext uri="{FF2B5EF4-FFF2-40B4-BE49-F238E27FC236}">
                <a16:creationId xmlns:a16="http://schemas.microsoft.com/office/drawing/2014/main" id="{73DFDE36-D570-4801-9129-6229C6410CA9}"/>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6971004" y="2302762"/>
            <a:ext cx="1822103" cy="981132"/>
          </a:xfrm>
          <a:prstGeom prst="rect">
            <a:avLst/>
          </a:prstGeom>
        </p:spPr>
      </p:pic>
      <p:pic>
        <p:nvPicPr>
          <p:cNvPr id="35" name="Picture 4" descr="Leadership icon">
            <a:extLst>
              <a:ext uri="{FF2B5EF4-FFF2-40B4-BE49-F238E27FC236}">
                <a16:creationId xmlns:a16="http://schemas.microsoft.com/office/drawing/2014/main" id="{820C4125-4877-49D1-90D7-155A0B40D512}"/>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2459772" y="233331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Test Passed icon">
            <a:extLst>
              <a:ext uri="{FF2B5EF4-FFF2-40B4-BE49-F238E27FC236}">
                <a16:creationId xmlns:a16="http://schemas.microsoft.com/office/drawing/2014/main" id="{B1602B75-0F48-49B0-ADDA-D6C25229EF5C}"/>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5769827" y="2365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Exam icon">
            <a:extLst>
              <a:ext uri="{FF2B5EF4-FFF2-40B4-BE49-F238E27FC236}">
                <a16:creationId xmlns:a16="http://schemas.microsoft.com/office/drawing/2014/main" id="{AC204782-05FC-4C35-848C-30462B80B9D9}"/>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2457415" y="384725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Graduation Cap icon">
            <a:extLst>
              <a:ext uri="{FF2B5EF4-FFF2-40B4-BE49-F238E27FC236}">
                <a16:creationId xmlns:a16="http://schemas.microsoft.com/office/drawing/2014/main" id="{53E1BEDA-A3FA-4FE4-B73E-9DB13386375B}"/>
              </a:ext>
            </a:extLst>
          </p:cNvPr>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5769042" y="379639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B90DCCEF-8F90-4FF2-8770-1A940B8A9154}"/>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350893" y="2302762"/>
            <a:ext cx="1822103" cy="981132"/>
          </a:xfrm>
          <a:prstGeom prst="rect">
            <a:avLst/>
          </a:prstGeom>
        </p:spPr>
      </p:pic>
      <p:sp>
        <p:nvSpPr>
          <p:cNvPr id="22" name="Rectangle: Rounded Corners 21">
            <a:extLst>
              <a:ext uri="{FF2B5EF4-FFF2-40B4-BE49-F238E27FC236}">
                <a16:creationId xmlns:a16="http://schemas.microsoft.com/office/drawing/2014/main" id="{032FB080-5B93-43D6-BD6D-72C40076B2C7}"/>
              </a:ext>
            </a:extLst>
          </p:cNvPr>
          <p:cNvSpPr/>
          <p:nvPr/>
        </p:nvSpPr>
        <p:spPr>
          <a:xfrm>
            <a:off x="302070" y="3133986"/>
            <a:ext cx="1858894" cy="316999"/>
          </a:xfrm>
          <a:prstGeom prst="roundRect">
            <a:avLst/>
          </a:prstGeom>
          <a:solidFill>
            <a:srgbClr val="47BEB3"/>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Apprenticeships</a:t>
            </a:r>
          </a:p>
        </p:txBody>
      </p:sp>
      <p:sp>
        <p:nvSpPr>
          <p:cNvPr id="41" name="Rectangle: Rounded Corners 40">
            <a:extLst>
              <a:ext uri="{FF2B5EF4-FFF2-40B4-BE49-F238E27FC236}">
                <a16:creationId xmlns:a16="http://schemas.microsoft.com/office/drawing/2014/main" id="{4DC9E4E7-1DDB-48C1-B6E0-B095AB5D5469}"/>
              </a:ext>
            </a:extLst>
          </p:cNvPr>
          <p:cNvSpPr/>
          <p:nvPr/>
        </p:nvSpPr>
        <p:spPr>
          <a:xfrm>
            <a:off x="3708793" y="3134863"/>
            <a:ext cx="1714382" cy="344656"/>
          </a:xfrm>
          <a:prstGeom prst="roundRect">
            <a:avLst/>
          </a:prstGeom>
          <a:solidFill>
            <a:srgbClr val="47BEB3"/>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Traineeships</a:t>
            </a:r>
          </a:p>
        </p:txBody>
      </p:sp>
      <p:sp>
        <p:nvSpPr>
          <p:cNvPr id="42" name="Rectangle: Rounded Corners 41">
            <a:extLst>
              <a:ext uri="{FF2B5EF4-FFF2-40B4-BE49-F238E27FC236}">
                <a16:creationId xmlns:a16="http://schemas.microsoft.com/office/drawing/2014/main" id="{E8A36DA3-EF96-46EF-AAA2-A3FDF0CD6222}"/>
              </a:ext>
            </a:extLst>
          </p:cNvPr>
          <p:cNvSpPr/>
          <p:nvPr/>
        </p:nvSpPr>
        <p:spPr>
          <a:xfrm>
            <a:off x="7024864" y="3133986"/>
            <a:ext cx="1714382" cy="344656"/>
          </a:xfrm>
          <a:prstGeom prst="roundRect">
            <a:avLst/>
          </a:prstGeom>
          <a:solidFill>
            <a:srgbClr val="47BEB3"/>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 Levels</a:t>
            </a:r>
          </a:p>
        </p:txBody>
      </p:sp>
      <p:sp>
        <p:nvSpPr>
          <p:cNvPr id="43" name="Rectangle: Rounded Corners 42">
            <a:extLst>
              <a:ext uri="{FF2B5EF4-FFF2-40B4-BE49-F238E27FC236}">
                <a16:creationId xmlns:a16="http://schemas.microsoft.com/office/drawing/2014/main" id="{038DDEF9-5DE8-47C5-B5B4-6F131625C16E}"/>
              </a:ext>
            </a:extLst>
          </p:cNvPr>
          <p:cNvSpPr/>
          <p:nvPr/>
        </p:nvSpPr>
        <p:spPr>
          <a:xfrm>
            <a:off x="3708793" y="4654189"/>
            <a:ext cx="1714382" cy="344656"/>
          </a:xfrm>
          <a:prstGeom prst="roundRect">
            <a:avLst/>
          </a:prstGeom>
          <a:solidFill>
            <a:srgbClr val="47BEB3"/>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Internships</a:t>
            </a:r>
          </a:p>
        </p:txBody>
      </p:sp>
      <p:sp>
        <p:nvSpPr>
          <p:cNvPr id="44" name="Rectangle: Rounded Corners 43">
            <a:extLst>
              <a:ext uri="{FF2B5EF4-FFF2-40B4-BE49-F238E27FC236}">
                <a16:creationId xmlns:a16="http://schemas.microsoft.com/office/drawing/2014/main" id="{4439BA15-D1F8-404F-8BEF-EB8E681D7065}"/>
              </a:ext>
            </a:extLst>
          </p:cNvPr>
          <p:cNvSpPr/>
          <p:nvPr/>
        </p:nvSpPr>
        <p:spPr>
          <a:xfrm>
            <a:off x="7024864" y="4654189"/>
            <a:ext cx="1714382" cy="344656"/>
          </a:xfrm>
          <a:prstGeom prst="roundRect">
            <a:avLst/>
          </a:prstGeom>
          <a:solidFill>
            <a:srgbClr val="47BEB3"/>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University</a:t>
            </a:r>
          </a:p>
        </p:txBody>
      </p:sp>
      <p:pic>
        <p:nvPicPr>
          <p:cNvPr id="3074" name="Picture 2" descr="Teenage Students In Uniform Sitting Examination In School Hall Teenage Students In Uniform Sitting Examination In School Hall exam stock pictures, royalty-free photos &amp; images">
            <a:extLst>
              <a:ext uri="{FF2B5EF4-FFF2-40B4-BE49-F238E27FC236}">
                <a16:creationId xmlns:a16="http://schemas.microsoft.com/office/drawing/2014/main" id="{AA1DB760-A204-44D4-AA45-422C8AF3DD4B}"/>
              </a:ext>
            </a:extLst>
          </p:cNvPr>
          <p:cNvPicPr>
            <a:picLocks noChangeAspect="1" noChangeArrowheads="1"/>
          </p:cNvPicPr>
          <p:nvPr/>
        </p:nvPicPr>
        <p:blipFill rotWithShape="1">
          <a:blip r:embed="rId22" cstate="print">
            <a:extLst>
              <a:ext uri="{28A0092B-C50C-407E-A947-70E740481C1C}">
                <a14:useLocalDpi xmlns:a14="http://schemas.microsoft.com/office/drawing/2010/main"/>
              </a:ext>
            </a:extLst>
          </a:blip>
          <a:srcRect/>
          <a:stretch/>
        </p:blipFill>
        <p:spPr bwMode="auto">
          <a:xfrm>
            <a:off x="349700" y="3791014"/>
            <a:ext cx="1820153" cy="981132"/>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Rounded Corners 44">
            <a:extLst>
              <a:ext uri="{FF2B5EF4-FFF2-40B4-BE49-F238E27FC236}">
                <a16:creationId xmlns:a16="http://schemas.microsoft.com/office/drawing/2014/main" id="{AEB87848-ADDB-45AA-A11D-A403D7EF0FA9}"/>
              </a:ext>
            </a:extLst>
          </p:cNvPr>
          <p:cNvSpPr/>
          <p:nvPr/>
        </p:nvSpPr>
        <p:spPr>
          <a:xfrm>
            <a:off x="404753" y="4655027"/>
            <a:ext cx="1714382" cy="344656"/>
          </a:xfrm>
          <a:prstGeom prst="roundRect">
            <a:avLst/>
          </a:prstGeom>
          <a:solidFill>
            <a:srgbClr val="47BEB3"/>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 Levels</a:t>
            </a:r>
          </a:p>
        </p:txBody>
      </p:sp>
      <p:pic>
        <p:nvPicPr>
          <p:cNvPr id="4" name="Picture 3">
            <a:extLst>
              <a:ext uri="{FF2B5EF4-FFF2-40B4-BE49-F238E27FC236}">
                <a16:creationId xmlns:a16="http://schemas.microsoft.com/office/drawing/2014/main" id="{7C2D82CA-1CB7-41DB-AFF1-64FCAE780C4A}"/>
              </a:ext>
            </a:extLst>
          </p:cNvPr>
          <p:cNvPicPr>
            <a:picLocks noChangeAspect="1"/>
          </p:cNvPicPr>
          <p:nvPr/>
        </p:nvPicPr>
        <p:blipFill>
          <a:blip r:embed="rId23"/>
          <a:stretch>
            <a:fillRect/>
          </a:stretch>
        </p:blipFill>
        <p:spPr>
          <a:xfrm>
            <a:off x="5404360" y="5180506"/>
            <a:ext cx="3329105" cy="1290635"/>
          </a:xfrm>
          <a:prstGeom prst="rect">
            <a:avLst/>
          </a:prstGeom>
        </p:spPr>
      </p:pic>
    </p:spTree>
    <p:extLst>
      <p:ext uri="{BB962C8B-B14F-4D97-AF65-F5344CB8AC3E}">
        <p14:creationId xmlns:p14="http://schemas.microsoft.com/office/powerpoint/2010/main" val="331667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500"/>
                                        <p:tgtEl>
                                          <p:spTgt spid="3074"/>
                                        </p:tgtEl>
                                      </p:cBhvr>
                                    </p:animEffec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41" grpId="0" animBg="1"/>
      <p:bldP spid="42" grpId="0" animBg="1"/>
      <p:bldP spid="43" grpId="0" animBg="1"/>
      <p:bldP spid="44" grpId="0" animBg="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Body builder outline">
            <a:extLst>
              <a:ext uri="{FF2B5EF4-FFF2-40B4-BE49-F238E27FC236}">
                <a16:creationId xmlns:a16="http://schemas.microsoft.com/office/drawing/2014/main" id="{C8743DC5-7010-47E4-A33A-0BE0BB6AA34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08121" y="1248376"/>
            <a:ext cx="3550894" cy="3550894"/>
          </a:xfrm>
          <a:prstGeom prst="rect">
            <a:avLst/>
          </a:prstGeom>
        </p:spPr>
      </p:pic>
      <p:pic>
        <p:nvPicPr>
          <p:cNvPr id="6" name="Graphic 5" descr="Magnifying glass outline">
            <a:extLst>
              <a:ext uri="{FF2B5EF4-FFF2-40B4-BE49-F238E27FC236}">
                <a16:creationId xmlns:a16="http://schemas.microsoft.com/office/drawing/2014/main" id="{D2CDCE82-AAC8-492B-B93E-83AC2BB0352D}"/>
              </a:ext>
            </a:extLst>
          </p:cNvPr>
          <p:cNvPicPr>
            <a:picLocks noChangeAspect="1"/>
          </p:cNvPicPr>
          <p:nvPr/>
        </p:nvPicPr>
        <p:blipFill rotWithShape="1">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b="20941"/>
          <a:stretch/>
        </p:blipFill>
        <p:spPr>
          <a:xfrm>
            <a:off x="1250969" y="4050702"/>
            <a:ext cx="3550894" cy="2807298"/>
          </a:xfrm>
          <a:prstGeom prst="rect">
            <a:avLst/>
          </a:prstGeom>
        </p:spPr>
      </p:pic>
      <p:pic>
        <p:nvPicPr>
          <p:cNvPr id="8" name="Graphic 7" descr="Document outline">
            <a:extLst>
              <a:ext uri="{FF2B5EF4-FFF2-40B4-BE49-F238E27FC236}">
                <a16:creationId xmlns:a16="http://schemas.microsoft.com/office/drawing/2014/main" id="{D0B22A29-BD10-42B0-9576-B648B45167B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54429" y="735156"/>
            <a:ext cx="3550894" cy="3550894"/>
          </a:xfrm>
          <a:prstGeom prst="rect">
            <a:avLst/>
          </a:prstGeom>
        </p:spPr>
      </p:pic>
      <p:pic>
        <p:nvPicPr>
          <p:cNvPr id="19" name="Graphic 18" descr="Signature outline">
            <a:extLst>
              <a:ext uri="{FF2B5EF4-FFF2-40B4-BE49-F238E27FC236}">
                <a16:creationId xmlns:a16="http://schemas.microsoft.com/office/drawing/2014/main" id="{0D95357D-61CE-4CC2-AB2A-672BD498AF1F}"/>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664977" y="3834177"/>
            <a:ext cx="3550894" cy="3550894"/>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17" name="Rectangle: Rounded Corners 16">
            <a:extLst>
              <a:ext uri="{FF2B5EF4-FFF2-40B4-BE49-F238E27FC236}">
                <a16:creationId xmlns:a16="http://schemas.microsoft.com/office/drawing/2014/main" id="{10BA375E-3337-430B-8A9C-E44B2E9726A8}"/>
              </a:ext>
            </a:extLst>
          </p:cNvPr>
          <p:cNvSpPr/>
          <p:nvPr/>
        </p:nvSpPr>
        <p:spPr>
          <a:xfrm>
            <a:off x="215860" y="4520481"/>
            <a:ext cx="4271552" cy="910835"/>
          </a:xfrm>
          <a:prstGeom prst="roundRect">
            <a:avLst/>
          </a:prstGeom>
          <a:solidFill>
            <a:srgbClr val="B9DBF5"/>
          </a:solidFill>
          <a:ln w="28575">
            <a:solidFill>
              <a:srgbClr val="47BE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cs typeface="Arial" panose="020B0604020202020204" pitchFamily="34" charset="0"/>
              </a:rPr>
              <a:t>Top Tip #1: </a:t>
            </a:r>
          </a:p>
          <a:p>
            <a:pPr algn="ctr"/>
            <a:r>
              <a:rPr lang="en-GB" sz="1400" dirty="0">
                <a:solidFill>
                  <a:schemeClr val="tx1"/>
                </a:solidFill>
                <a:latin typeface="Century Gothic" panose="020B0502020202020204" pitchFamily="34" charset="0"/>
                <a:cs typeface="Arial" panose="020B0604020202020204" pitchFamily="34" charset="0"/>
              </a:rPr>
              <a:t>Make your CV short and snappy, as employers may only spend a short time looking at it!</a:t>
            </a:r>
          </a:p>
        </p:txBody>
      </p:sp>
      <p:sp>
        <p:nvSpPr>
          <p:cNvPr id="21" name="Rectangle: Rounded Corners 20">
            <a:extLst>
              <a:ext uri="{FF2B5EF4-FFF2-40B4-BE49-F238E27FC236}">
                <a16:creationId xmlns:a16="http://schemas.microsoft.com/office/drawing/2014/main" id="{D77A0161-7690-44EA-90BC-8C87D8E0A786}"/>
              </a:ext>
            </a:extLst>
          </p:cNvPr>
          <p:cNvSpPr/>
          <p:nvPr/>
        </p:nvSpPr>
        <p:spPr>
          <a:xfrm>
            <a:off x="4656590" y="4528820"/>
            <a:ext cx="4271552" cy="910835"/>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0" dirty="0">
                <a:solidFill>
                  <a:schemeClr val="tx1"/>
                </a:solidFill>
                <a:effectLst/>
                <a:latin typeface="Century Gothic" panose="020B0502020202020204" pitchFamily="34" charset="0"/>
                <a:cs typeface="Arial" panose="020B0604020202020204" pitchFamily="34" charset="0"/>
              </a:rPr>
              <a:t>Top Tip #2: </a:t>
            </a:r>
          </a:p>
          <a:p>
            <a:pPr algn="ctr"/>
            <a:r>
              <a:rPr lang="en-GB" sz="1400" dirty="0">
                <a:solidFill>
                  <a:schemeClr val="tx1"/>
                </a:solidFill>
                <a:latin typeface="Century Gothic" panose="020B0502020202020204" pitchFamily="34" charset="0"/>
                <a:cs typeface="Arial" panose="020B0604020202020204" pitchFamily="34" charset="0"/>
              </a:rPr>
              <a:t>Every time you apply for a job, make sure your CV is written with the role in mind.</a:t>
            </a:r>
            <a:endPar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10" name="TextBox 13">
            <a:extLst>
              <a:ext uri="{FF2B5EF4-FFF2-40B4-BE49-F238E27FC236}">
                <a16:creationId xmlns:a16="http://schemas.microsoft.com/office/drawing/2014/main" id="{7F74F987-45D2-49AA-8993-83781AFE06BC}"/>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a:t>
            </a:r>
          </a:p>
        </p:txBody>
      </p:sp>
      <p:sp>
        <p:nvSpPr>
          <p:cNvPr id="11" name="Shape 114">
            <a:extLst>
              <a:ext uri="{FF2B5EF4-FFF2-40B4-BE49-F238E27FC236}">
                <a16:creationId xmlns:a16="http://schemas.microsoft.com/office/drawing/2014/main" id="{66DB717E-37FC-4D1E-A7E4-12939E95B90B}"/>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Preparing your Curriculum Vitae (CV)</a:t>
            </a:r>
          </a:p>
        </p:txBody>
      </p:sp>
      <p:sp>
        <p:nvSpPr>
          <p:cNvPr id="12" name="Pentagon 20">
            <a:extLst>
              <a:ext uri="{FF2B5EF4-FFF2-40B4-BE49-F238E27FC236}">
                <a16:creationId xmlns:a16="http://schemas.microsoft.com/office/drawing/2014/main" id="{138441B8-6103-4053-AA46-172167EBA48F}"/>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6</a:t>
            </a:r>
          </a:p>
        </p:txBody>
      </p:sp>
      <p:sp>
        <p:nvSpPr>
          <p:cNvPr id="13" name="Rectangle: Rounded Corners 12">
            <a:extLst>
              <a:ext uri="{FF2B5EF4-FFF2-40B4-BE49-F238E27FC236}">
                <a16:creationId xmlns:a16="http://schemas.microsoft.com/office/drawing/2014/main" id="{F361F46D-CF83-420E-A65E-DFFE183E9FD7}"/>
              </a:ext>
            </a:extLst>
          </p:cNvPr>
          <p:cNvSpPr/>
          <p:nvPr/>
        </p:nvSpPr>
        <p:spPr>
          <a:xfrm>
            <a:off x="215862" y="2608729"/>
            <a:ext cx="5400000" cy="1855629"/>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cs typeface="Arial" panose="020B0604020202020204" pitchFamily="34" charset="0"/>
              </a:rPr>
              <a:t>Paired activity (4-5 mins)</a:t>
            </a:r>
          </a:p>
          <a:p>
            <a:pPr algn="ctr"/>
            <a:r>
              <a:rPr lang="en-GB" sz="1400" dirty="0">
                <a:solidFill>
                  <a:schemeClr val="tx1"/>
                </a:solidFill>
                <a:latin typeface="Century Gothic" panose="020B0502020202020204" pitchFamily="34" charset="0"/>
                <a:cs typeface="Arial" panose="020B0604020202020204" pitchFamily="34" charset="0"/>
              </a:rPr>
              <a:t>Work together to write some notes for a personal statement or a short introduction to yourself for a CV – how do you highlight all your strongest qualities and qualifications?  </a:t>
            </a:r>
          </a:p>
          <a:p>
            <a:pPr algn="ctr"/>
            <a:r>
              <a:rPr lang="en-GB" sz="1400" dirty="0">
                <a:solidFill>
                  <a:schemeClr val="tx1"/>
                </a:solidFill>
                <a:latin typeface="Century Gothic" panose="020B0502020202020204" pitchFamily="34" charset="0"/>
                <a:cs typeface="Arial" panose="020B0604020202020204" pitchFamily="34" charset="0"/>
              </a:rPr>
              <a:t>Then, write a list of some weaknesses or areas for improvement, and consider how you can address these.</a:t>
            </a:r>
          </a:p>
          <a:p>
            <a:pPr algn="ctr"/>
            <a:r>
              <a:rPr lang="en-GB" sz="1400" dirty="0">
                <a:solidFill>
                  <a:schemeClr val="tx1"/>
                </a:solidFill>
                <a:latin typeface="Century Gothic" panose="020B0502020202020204" pitchFamily="34" charset="0"/>
                <a:cs typeface="Arial" panose="020B0604020202020204" pitchFamily="34" charset="0"/>
              </a:rPr>
              <a:t>Ask your teacher for some good examples.</a:t>
            </a:r>
          </a:p>
        </p:txBody>
      </p:sp>
      <p:sp>
        <p:nvSpPr>
          <p:cNvPr id="14" name="Rectangle: Rounded Corners 13">
            <a:extLst>
              <a:ext uri="{FF2B5EF4-FFF2-40B4-BE49-F238E27FC236}">
                <a16:creationId xmlns:a16="http://schemas.microsoft.com/office/drawing/2014/main" id="{284532C8-EDFD-4786-A835-8822AE47F88A}"/>
              </a:ext>
            </a:extLst>
          </p:cNvPr>
          <p:cNvSpPr/>
          <p:nvPr/>
        </p:nvSpPr>
        <p:spPr>
          <a:xfrm>
            <a:off x="215861" y="1031851"/>
            <a:ext cx="2730539" cy="1379706"/>
          </a:xfrm>
          <a:prstGeom prst="roundRect">
            <a:avLst/>
          </a:prstGeom>
          <a:solidFill>
            <a:srgbClr val="38BEAB"/>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Definition: CV</a:t>
            </a:r>
          </a:p>
          <a:p>
            <a:pPr algn="ctr"/>
            <a:r>
              <a:rPr lang="en-GB" sz="1400" dirty="0">
                <a:solidFill>
                  <a:schemeClr val="tx1"/>
                </a:solidFill>
                <a:latin typeface="Century Gothic" panose="020B0502020202020204" pitchFamily="34" charset="0"/>
                <a:cs typeface="Arial" panose="020B0604020202020204" pitchFamily="34" charset="0"/>
              </a:rPr>
              <a:t>A summary of your experience and education, along with other relevant information about your qualifications.</a:t>
            </a:r>
          </a:p>
        </p:txBody>
      </p:sp>
      <p:sp>
        <p:nvSpPr>
          <p:cNvPr id="15" name="Rectangle: Rounded Corners 33">
            <a:extLst>
              <a:ext uri="{FF2B5EF4-FFF2-40B4-BE49-F238E27FC236}">
                <a16:creationId xmlns:a16="http://schemas.microsoft.com/office/drawing/2014/main" id="{EBB9E9AD-182C-4207-B614-9D0B6D0018C2}"/>
              </a:ext>
            </a:extLst>
          </p:cNvPr>
          <p:cNvSpPr/>
          <p:nvPr/>
        </p:nvSpPr>
        <p:spPr>
          <a:xfrm>
            <a:off x="3178538" y="1031851"/>
            <a:ext cx="5749599" cy="1379706"/>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spcBef>
                <a:spcPts val="360"/>
              </a:spcBef>
              <a:buClr>
                <a:schemeClr val="tx1">
                  <a:lumMod val="75000"/>
                  <a:lumOff val="25000"/>
                </a:schemeClr>
              </a:buClr>
              <a:buSzPct val="100000"/>
            </a:pPr>
            <a:r>
              <a:rPr lang="en-GB" sz="1400" dirty="0">
                <a:solidFill>
                  <a:schemeClr val="tx1"/>
                </a:solidFill>
                <a:latin typeface="Century Gothic" panose="020B0502020202020204" pitchFamily="34" charset="0"/>
                <a:cs typeface="Arial" panose="020B0604020202020204" pitchFamily="34" charset="0"/>
              </a:rPr>
              <a:t>To get to where you want to be, </a:t>
            </a:r>
            <a:r>
              <a:rPr lang="en-GB" sz="1400" b="1" dirty="0">
                <a:solidFill>
                  <a:schemeClr val="tx1"/>
                </a:solidFill>
                <a:latin typeface="Century Gothic" panose="020B0502020202020204" pitchFamily="34" charset="0"/>
                <a:cs typeface="Arial" panose="020B0604020202020204" pitchFamily="34" charset="0"/>
              </a:rPr>
              <a:t>one important step is having a strong and interesting curriculum vitae </a:t>
            </a:r>
            <a:r>
              <a:rPr lang="en-GB" sz="1400" dirty="0">
                <a:solidFill>
                  <a:schemeClr val="tx1"/>
                </a:solidFill>
                <a:latin typeface="Century Gothic" panose="020B0502020202020204" pitchFamily="34" charset="0"/>
                <a:cs typeface="Arial" panose="020B0604020202020204" pitchFamily="34" charset="0"/>
              </a:rPr>
              <a:t>(also known as a CV). For your CV to shine, you need to know </a:t>
            </a:r>
            <a:r>
              <a:rPr lang="en-GB" sz="1400" b="1" dirty="0">
                <a:solidFill>
                  <a:schemeClr val="tx1"/>
                </a:solidFill>
                <a:latin typeface="Century Gothic" panose="020B0502020202020204" pitchFamily="34" charset="0"/>
                <a:cs typeface="Arial" panose="020B0604020202020204" pitchFamily="34" charset="0"/>
              </a:rPr>
              <a:t>how to show off your strengths</a:t>
            </a:r>
            <a:r>
              <a:rPr lang="en-GB" sz="1400" dirty="0">
                <a:solidFill>
                  <a:schemeClr val="tx1"/>
                </a:solidFill>
                <a:latin typeface="Century Gothic" panose="020B0502020202020204" pitchFamily="34" charset="0"/>
                <a:cs typeface="Arial" panose="020B0604020202020204" pitchFamily="34" charset="0"/>
              </a:rPr>
              <a:t>, as well as understanding</a:t>
            </a:r>
            <a:r>
              <a:rPr lang="en-GB" sz="1400" b="1" dirty="0">
                <a:solidFill>
                  <a:schemeClr val="tx1"/>
                </a:solidFill>
                <a:latin typeface="Century Gothic" panose="020B0502020202020204" pitchFamily="34" charset="0"/>
                <a:cs typeface="Arial" panose="020B0604020202020204" pitchFamily="34" charset="0"/>
              </a:rPr>
              <a:t> how to work on any of your weaknesses</a:t>
            </a:r>
            <a:r>
              <a:rPr lang="en-GB" sz="1400" dirty="0">
                <a:solidFill>
                  <a:schemeClr val="tx1"/>
                </a:solidFill>
                <a:latin typeface="Century Gothic" panose="020B0502020202020204" pitchFamily="34" charset="0"/>
                <a:cs typeface="Arial" panose="020B0604020202020204" pitchFamily="34" charset="0"/>
              </a:rPr>
              <a:t>.</a:t>
            </a:r>
          </a:p>
        </p:txBody>
      </p:sp>
      <p:pic>
        <p:nvPicPr>
          <p:cNvPr id="3" name="Picture 2">
            <a:extLst>
              <a:ext uri="{FF2B5EF4-FFF2-40B4-BE49-F238E27FC236}">
                <a16:creationId xmlns:a16="http://schemas.microsoft.com/office/drawing/2014/main" id="{F8D6CD8D-E4B1-4BE3-9BEC-400627E6194F}"/>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5894653" y="2654097"/>
            <a:ext cx="3033484" cy="1730673"/>
          </a:xfrm>
          <a:prstGeom prst="rect">
            <a:avLst/>
          </a:prstGeom>
        </p:spPr>
      </p:pic>
      <p:pic>
        <p:nvPicPr>
          <p:cNvPr id="1026" name="Picture 2" descr="Drawing icon">
            <a:extLst>
              <a:ext uri="{FF2B5EF4-FFF2-40B4-BE49-F238E27FC236}">
                <a16:creationId xmlns:a16="http://schemas.microsoft.com/office/drawing/2014/main" id="{0EE25449-80C9-4C2E-9C29-90EAE5779C61}"/>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215861" y="5682195"/>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Rounded Corners 15">
            <a:extLst>
              <a:ext uri="{FF2B5EF4-FFF2-40B4-BE49-F238E27FC236}">
                <a16:creationId xmlns:a16="http://schemas.microsoft.com/office/drawing/2014/main" id="{24D149D5-D59F-4FDF-A212-A4778EDCC45E}"/>
              </a:ext>
            </a:extLst>
          </p:cNvPr>
          <p:cNvSpPr/>
          <p:nvPr/>
        </p:nvSpPr>
        <p:spPr>
          <a:xfrm>
            <a:off x="2673561" y="5609624"/>
            <a:ext cx="3796876" cy="1050499"/>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Challenge: </a:t>
            </a:r>
          </a:p>
          <a:p>
            <a:pPr algn="ct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Continue to work on your CV at home and see what you can add to it to make sure you stand out to a potential employer! </a:t>
            </a:r>
          </a:p>
        </p:txBody>
      </p:sp>
      <p:pic>
        <p:nvPicPr>
          <p:cNvPr id="1030" name="Picture 6" descr="Prize icon">
            <a:extLst>
              <a:ext uri="{FF2B5EF4-FFF2-40B4-BE49-F238E27FC236}">
                <a16:creationId xmlns:a16="http://schemas.microsoft.com/office/drawing/2014/main" id="{6DCBB84A-FB78-443D-A68E-4E6190871466}"/>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6784887" y="568219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ission icon">
            <a:extLst>
              <a:ext uri="{FF2B5EF4-FFF2-40B4-BE49-F238E27FC236}">
                <a16:creationId xmlns:a16="http://schemas.microsoft.com/office/drawing/2014/main" id="{1B3C1EB6-587D-413D-92AB-DE239E4E1314}"/>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8013738" y="568219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me icon">
            <a:extLst>
              <a:ext uri="{FF2B5EF4-FFF2-40B4-BE49-F238E27FC236}">
                <a16:creationId xmlns:a16="http://schemas.microsoft.com/office/drawing/2014/main" id="{63D3D839-CDE1-4426-83B4-C4B56F3F4179}"/>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1444711" y="5677673"/>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58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13"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Information outline">
            <a:extLst>
              <a:ext uri="{FF2B5EF4-FFF2-40B4-BE49-F238E27FC236}">
                <a16:creationId xmlns:a16="http://schemas.microsoft.com/office/drawing/2014/main" id="{D2B28BF7-9F6E-4DB4-8C3B-FC7D710BC6E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75757" y="587620"/>
            <a:ext cx="6456947" cy="6456947"/>
          </a:xfrm>
          <a:prstGeom prst="rect">
            <a:avLst/>
          </a:prstGeom>
        </p:spPr>
      </p:pic>
      <p:sp>
        <p:nvSpPr>
          <p:cNvPr id="16" name="Rectangle: Rounded Corners 15">
            <a:extLst>
              <a:ext uri="{FF2B5EF4-FFF2-40B4-BE49-F238E27FC236}">
                <a16:creationId xmlns:a16="http://schemas.microsoft.com/office/drawing/2014/main" id="{D1DFB5EB-95A0-4A61-B600-2CA507C795C7}"/>
              </a:ext>
            </a:extLst>
          </p:cNvPr>
          <p:cNvSpPr/>
          <p:nvPr/>
        </p:nvSpPr>
        <p:spPr>
          <a:xfrm>
            <a:off x="641253" y="1047974"/>
            <a:ext cx="7861494" cy="855480"/>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Oxfordshire's new careers’ platform, </a:t>
            </a:r>
            <a:r>
              <a:rPr lang="en-GB" sz="2000" b="1" dirty="0">
                <a:solidFill>
                  <a:schemeClr val="tx1"/>
                </a:solidFill>
                <a:latin typeface="Century Gothic" panose="020B0502020202020204" pitchFamily="34" charset="0"/>
                <a:ea typeface="Helvetica Neue" panose="02000503000000020004" pitchFamily="2" charset="0"/>
                <a:cs typeface="Arial" panose="020B0604020202020204" pitchFamily="34" charset="0"/>
                <a:hlinkClick r:id="rId5"/>
              </a:rPr>
              <a:t>Find Your Future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is the next step for you to find out more and plan your future here in Oxfordshire.   </a:t>
            </a:r>
          </a:p>
        </p:txBody>
      </p:sp>
      <p:sp>
        <p:nvSpPr>
          <p:cNvPr id="17" name="Rectangle: Rounded Corners 16">
            <a:extLst>
              <a:ext uri="{FF2B5EF4-FFF2-40B4-BE49-F238E27FC236}">
                <a16:creationId xmlns:a16="http://schemas.microsoft.com/office/drawing/2014/main" id="{10BA375E-3337-430B-8A9C-E44B2E9726A8}"/>
              </a:ext>
            </a:extLst>
          </p:cNvPr>
          <p:cNvSpPr/>
          <p:nvPr/>
        </p:nvSpPr>
        <p:spPr>
          <a:xfrm>
            <a:off x="641253" y="5595893"/>
            <a:ext cx="7861494" cy="85548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cs typeface="Arial" panose="020B0604020202020204" pitchFamily="34" charset="0"/>
              </a:rPr>
              <a:t>There is a guide on </a:t>
            </a:r>
            <a:r>
              <a:rPr lang="en-GB" sz="1600" dirty="0">
                <a:solidFill>
                  <a:srgbClr val="0070C0"/>
                </a:solidFill>
                <a:latin typeface="Century Gothic" panose="020B0502020202020204" pitchFamily="34" charset="0"/>
                <a:cs typeface="Arial" panose="020B0604020202020204" pitchFamily="34" charset="0"/>
                <a:hlinkClick r:id="rId6"/>
              </a:rPr>
              <a:t>Find Your Future</a:t>
            </a:r>
            <a:r>
              <a:rPr lang="en-GB" sz="1600" dirty="0">
                <a:solidFill>
                  <a:srgbClr val="0070C0"/>
                </a:solidFill>
                <a:latin typeface="Century Gothic" panose="020B0502020202020204" pitchFamily="34" charset="0"/>
                <a:cs typeface="Arial" panose="020B0604020202020204" pitchFamily="34" charset="0"/>
              </a:rPr>
              <a:t> </a:t>
            </a:r>
            <a:r>
              <a:rPr lang="en-GB" sz="1600" dirty="0">
                <a:solidFill>
                  <a:schemeClr val="tx1"/>
                </a:solidFill>
                <a:latin typeface="Century Gothic" panose="020B0502020202020204" pitchFamily="34" charset="0"/>
                <a:cs typeface="Arial" panose="020B0604020202020204" pitchFamily="34" charset="0"/>
              </a:rPr>
              <a:t>for students and parents to explore </a:t>
            </a:r>
            <a:r>
              <a:rPr lang="en-GB" sz="1600" b="1" dirty="0">
                <a:solidFill>
                  <a:schemeClr val="tx1"/>
                </a:solidFill>
                <a:latin typeface="Century Gothic" panose="020B0502020202020204" pitchFamily="34" charset="0"/>
                <a:cs typeface="Arial" panose="020B0604020202020204" pitchFamily="34" charset="0"/>
              </a:rPr>
              <a:t>Your Fabulous Future in Oxfordshire.  Take time to get excited and make plans!</a:t>
            </a:r>
          </a:p>
        </p:txBody>
      </p:sp>
      <p:sp>
        <p:nvSpPr>
          <p:cNvPr id="11" name="TextBox 10">
            <a:extLst>
              <a:ext uri="{FF2B5EF4-FFF2-40B4-BE49-F238E27FC236}">
                <a16:creationId xmlns:a16="http://schemas.microsoft.com/office/drawing/2014/main" id="{E335A704-7C1A-4555-8231-1A7C7EA20D1B}"/>
              </a:ext>
            </a:extLst>
          </p:cNvPr>
          <p:cNvSpPr txBox="1"/>
          <p:nvPr/>
        </p:nvSpPr>
        <p:spPr>
          <a:xfrm>
            <a:off x="0" y="6640248"/>
            <a:ext cx="2698596" cy="215444"/>
          </a:xfrm>
          <a:prstGeom prst="rect">
            <a:avLst/>
          </a:prstGeom>
          <a:noFill/>
        </p:spPr>
        <p:txBody>
          <a:bodyPr wrap="square" rtlCol="0">
            <a:spAutoFit/>
          </a:body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a:t>
            </a:r>
          </a:p>
        </p:txBody>
      </p:sp>
      <p:sp>
        <p:nvSpPr>
          <p:cNvPr id="15" name="Shape 114">
            <a:extLst>
              <a:ext uri="{FF2B5EF4-FFF2-40B4-BE49-F238E27FC236}">
                <a16:creationId xmlns:a16="http://schemas.microsoft.com/office/drawing/2014/main" id="{B826E480-9D2D-4565-824B-87C1121E9D97}"/>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19" name="Picture 18" descr="Logo&#10;&#10;Description automatically generated">
            <a:extLst>
              <a:ext uri="{FF2B5EF4-FFF2-40B4-BE49-F238E27FC236}">
                <a16:creationId xmlns:a16="http://schemas.microsoft.com/office/drawing/2014/main" id="{3D2CAFAF-3058-4F21-96AE-CC7792036AB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21" name="Pentagon 20">
            <a:extLst>
              <a:ext uri="{FF2B5EF4-FFF2-40B4-BE49-F238E27FC236}">
                <a16:creationId xmlns:a16="http://schemas.microsoft.com/office/drawing/2014/main" id="{FADEB494-AAD6-4796-93DC-90C2AFCD4CC8}"/>
              </a:ext>
            </a:extLst>
          </p:cNvPr>
          <p:cNvSpPr/>
          <p:nvPr/>
        </p:nvSpPr>
        <p:spPr>
          <a:xfrm>
            <a:off x="-9800"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endParaRPr>
          </a:p>
        </p:txBody>
      </p:sp>
      <p:pic>
        <p:nvPicPr>
          <p:cNvPr id="23" name="Graphic 22" descr="Badge Question Mark with solid fill">
            <a:extLst>
              <a:ext uri="{FF2B5EF4-FFF2-40B4-BE49-F238E27FC236}">
                <a16:creationId xmlns:a16="http://schemas.microsoft.com/office/drawing/2014/main" id="{3C5736E4-4053-4B53-B521-90790C751EF6}"/>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0" y="193055"/>
            <a:ext cx="538608" cy="538608"/>
          </a:xfrm>
          <a:prstGeom prst="rect">
            <a:avLst/>
          </a:prstGeom>
        </p:spPr>
      </p:pic>
      <p:pic>
        <p:nvPicPr>
          <p:cNvPr id="7" name="Picture 6">
            <a:hlinkClick r:id="rId6"/>
            <a:extLst>
              <a:ext uri="{FF2B5EF4-FFF2-40B4-BE49-F238E27FC236}">
                <a16:creationId xmlns:a16="http://schemas.microsoft.com/office/drawing/2014/main" id="{70AD0AFD-2C89-478F-8CE0-2A5D3AC0727F}"/>
              </a:ext>
            </a:extLst>
          </p:cNvPr>
          <p:cNvPicPr>
            <a:picLocks noChangeAspect="1"/>
          </p:cNvPicPr>
          <p:nvPr/>
        </p:nvPicPr>
        <p:blipFill>
          <a:blip r:embed="rId10"/>
          <a:stretch>
            <a:fillRect/>
          </a:stretch>
        </p:blipFill>
        <p:spPr>
          <a:xfrm>
            <a:off x="5017449" y="2319086"/>
            <a:ext cx="3485298" cy="2520902"/>
          </a:xfrm>
          <a:prstGeom prst="rect">
            <a:avLst/>
          </a:prstGeom>
        </p:spPr>
      </p:pic>
      <p:pic>
        <p:nvPicPr>
          <p:cNvPr id="9" name="Picture 8">
            <a:hlinkClick r:id="rId5"/>
            <a:extLst>
              <a:ext uri="{FF2B5EF4-FFF2-40B4-BE49-F238E27FC236}">
                <a16:creationId xmlns:a16="http://schemas.microsoft.com/office/drawing/2014/main" id="{2B21D9E2-AA8A-472C-A3FB-4717C145073B}"/>
              </a:ext>
            </a:extLst>
          </p:cNvPr>
          <p:cNvPicPr>
            <a:picLocks noChangeAspect="1"/>
          </p:cNvPicPr>
          <p:nvPr/>
        </p:nvPicPr>
        <p:blipFill>
          <a:blip r:embed="rId11"/>
          <a:stretch>
            <a:fillRect/>
          </a:stretch>
        </p:blipFill>
        <p:spPr>
          <a:xfrm>
            <a:off x="641253" y="2319086"/>
            <a:ext cx="4107874" cy="1856984"/>
          </a:xfrm>
          <a:prstGeom prst="rect">
            <a:avLst/>
          </a:prstGeom>
        </p:spPr>
      </p:pic>
      <p:sp>
        <p:nvSpPr>
          <p:cNvPr id="22" name="Rectangle: Rounded Corners 21">
            <a:extLst>
              <a:ext uri="{FF2B5EF4-FFF2-40B4-BE49-F238E27FC236}">
                <a16:creationId xmlns:a16="http://schemas.microsoft.com/office/drawing/2014/main" id="{C0660AFD-474C-432E-BE96-AAE992816169}"/>
              </a:ext>
            </a:extLst>
          </p:cNvPr>
          <p:cNvSpPr/>
          <p:nvPr/>
        </p:nvSpPr>
        <p:spPr>
          <a:xfrm>
            <a:off x="641253" y="4458241"/>
            <a:ext cx="4107874" cy="85548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Navigate your way around the platform by clicking on        Find Your Future.</a:t>
            </a:r>
          </a:p>
        </p:txBody>
      </p:sp>
      <p:pic>
        <p:nvPicPr>
          <p:cNvPr id="12" name="Graphic 11" descr="Magnifying glass with solid fill">
            <a:extLst>
              <a:ext uri="{FF2B5EF4-FFF2-40B4-BE49-F238E27FC236}">
                <a16:creationId xmlns:a16="http://schemas.microsoft.com/office/drawing/2014/main" id="{29480CE8-3196-43D6-A8F2-E2E014D978F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169398" y="4760741"/>
            <a:ext cx="457200" cy="457200"/>
          </a:xfrm>
          <a:prstGeom prst="rect">
            <a:avLst/>
          </a:prstGeom>
        </p:spPr>
      </p:pic>
    </p:spTree>
    <p:extLst>
      <p:ext uri="{BB962C8B-B14F-4D97-AF65-F5344CB8AC3E}">
        <p14:creationId xmlns:p14="http://schemas.microsoft.com/office/powerpoint/2010/main" val="47857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gc1e240347f_0_0" descr="Information outline"/>
          <p:cNvPicPr preferRelativeResize="0"/>
          <p:nvPr/>
        </p:nvPicPr>
        <p:blipFill rotWithShape="1">
          <a:blip r:embed="rId3">
            <a:alphaModFix/>
          </a:blip>
          <a:srcRect/>
          <a:stretch/>
        </p:blipFill>
        <p:spPr>
          <a:xfrm>
            <a:off x="1857431" y="1154967"/>
            <a:ext cx="5510463" cy="5510463"/>
          </a:xfrm>
          <a:prstGeom prst="rect">
            <a:avLst/>
          </a:prstGeom>
          <a:noFill/>
          <a:ln>
            <a:noFill/>
          </a:ln>
        </p:spPr>
      </p:pic>
      <p:pic>
        <p:nvPicPr>
          <p:cNvPr id="55" name="Google Shape;55;gc1e240347f_0_0" descr="Logo&#10;&#10;Description automatically generated"/>
          <p:cNvPicPr preferRelativeResize="0"/>
          <p:nvPr/>
        </p:nvPicPr>
        <p:blipFill rotWithShape="1">
          <a:blip r:embed="rId4">
            <a:alphaModFix/>
          </a:blip>
          <a:srcRect/>
          <a:stretch/>
        </p:blipFill>
        <p:spPr>
          <a:xfrm>
            <a:off x="6695819" y="-138689"/>
            <a:ext cx="2556337" cy="1202097"/>
          </a:xfrm>
          <a:prstGeom prst="rect">
            <a:avLst/>
          </a:prstGeom>
          <a:noFill/>
          <a:ln>
            <a:noFill/>
          </a:ln>
        </p:spPr>
      </p:pic>
      <p:sp>
        <p:nvSpPr>
          <p:cNvPr id="57" name="Google Shape;57;gc1e240347f_0_0"/>
          <p:cNvSpPr txBox="1"/>
          <p:nvPr/>
        </p:nvSpPr>
        <p:spPr>
          <a:xfrm>
            <a:off x="2185639" y="1992344"/>
            <a:ext cx="669886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latin typeface="Arial" panose="020B0604020202020204" pitchFamily="34" charset="0"/>
                <a:cs typeface="Arial" panose="020B0604020202020204" pitchFamily="34" charset="0"/>
              </a:rPr>
              <a:t>The University of Oxford </a:t>
            </a:r>
            <a:r>
              <a:rPr lang="en-GB" sz="1400" dirty="0">
                <a:latin typeface="Arial" panose="020B0604020202020204" pitchFamily="34" charset="0"/>
                <a:cs typeface="Arial" panose="020B0604020202020204" pitchFamily="34" charset="0"/>
              </a:rPr>
              <a:t>has a huge variety of roles, don’t just think teaching!  They also have a great apprenticeship scheme.  </a:t>
            </a:r>
            <a:endParaRPr sz="1400" dirty="0">
              <a:latin typeface="Arial" panose="020B0604020202020204" pitchFamily="34" charset="0"/>
              <a:cs typeface="Arial" panose="020B0604020202020204" pitchFamily="34" charset="0"/>
            </a:endParaRPr>
          </a:p>
        </p:txBody>
      </p:sp>
      <p:sp>
        <p:nvSpPr>
          <p:cNvPr id="59" name="Google Shape;59;gc1e240347f_0_0"/>
          <p:cNvSpPr txBox="1"/>
          <p:nvPr/>
        </p:nvSpPr>
        <p:spPr>
          <a:xfrm>
            <a:off x="330257" y="2758873"/>
            <a:ext cx="6601200" cy="73862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rgbClr val="000000"/>
                </a:solidFill>
                <a:latin typeface="Arial" panose="020B0604020202020204" pitchFamily="34" charset="0"/>
                <a:ea typeface="Arial"/>
                <a:cs typeface="Arial" panose="020B0604020202020204" pitchFamily="34" charset="0"/>
                <a:sym typeface="Arial"/>
              </a:rPr>
              <a:t>Diamond Light Source</a:t>
            </a:r>
            <a:r>
              <a:rPr lang="en-GB" sz="1400" b="1" i="0" dirty="0">
                <a:solidFill>
                  <a:srgbClr val="000000"/>
                </a:solidFill>
                <a:effectLst/>
                <a:latin typeface="Arial" panose="020B0604020202020204" pitchFamily="34" charset="0"/>
                <a:cs typeface="Arial" panose="020B0604020202020204" pitchFamily="34" charset="0"/>
              </a:rPr>
              <a:t> </a:t>
            </a:r>
            <a:r>
              <a:rPr lang="en-GB" sz="1400" b="0" i="0" dirty="0">
                <a:solidFill>
                  <a:srgbClr val="000000"/>
                </a:solidFill>
                <a:effectLst/>
                <a:latin typeface="Arial" panose="020B0604020202020204" pitchFamily="34" charset="0"/>
                <a:cs typeface="Arial" panose="020B0604020202020204" pitchFamily="34" charset="0"/>
              </a:rPr>
              <a:t>is one of the most advanced scientific facilities in the world, and its pioneering capabilities are helping to keep the UK at the forefront of scientific research</a:t>
            </a:r>
            <a:r>
              <a:rPr lang="en-GB" sz="1400" dirty="0">
                <a:solidFill>
                  <a:srgbClr val="000000"/>
                </a:solidFill>
                <a:latin typeface="Arial" panose="020B0604020202020204" pitchFamily="34" charset="0"/>
                <a:ea typeface="Arial"/>
                <a:cs typeface="Arial" panose="020B0604020202020204" pitchFamily="34" charset="0"/>
                <a:sym typeface="Arial"/>
              </a:rPr>
              <a:t>!</a:t>
            </a:r>
            <a:endParaRPr sz="1400" dirty="0">
              <a:solidFill>
                <a:schemeClr val="dk1"/>
              </a:solidFill>
              <a:latin typeface="Arial" panose="020B0604020202020204" pitchFamily="34" charset="0"/>
              <a:ea typeface="Arial"/>
              <a:cs typeface="Arial" panose="020B0604020202020204" pitchFamily="34" charset="0"/>
              <a:sym typeface="Arial"/>
            </a:endParaRPr>
          </a:p>
        </p:txBody>
      </p:sp>
      <p:sp>
        <p:nvSpPr>
          <p:cNvPr id="61" name="Google Shape;61;gc1e240347f_0_0"/>
          <p:cNvSpPr txBox="1"/>
          <p:nvPr/>
        </p:nvSpPr>
        <p:spPr>
          <a:xfrm>
            <a:off x="2955015" y="3850683"/>
            <a:ext cx="590826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dirty="0">
                <a:effectLst/>
                <a:latin typeface="Arial" panose="020B0604020202020204" pitchFamily="34" charset="0"/>
                <a:cs typeface="Arial" panose="020B0604020202020204" pitchFamily="34" charset="0"/>
              </a:rPr>
              <a:t>The </a:t>
            </a:r>
            <a:r>
              <a:rPr lang="en-GB" sz="1400" b="1" i="0" dirty="0" err="1">
                <a:effectLst/>
                <a:latin typeface="Arial" panose="020B0604020202020204" pitchFamily="34" charset="0"/>
                <a:cs typeface="Arial" panose="020B0604020202020204" pitchFamily="34" charset="0"/>
              </a:rPr>
              <a:t>Culham</a:t>
            </a:r>
            <a:r>
              <a:rPr lang="en-GB" sz="1400" b="1" i="0" dirty="0">
                <a:effectLst/>
                <a:latin typeface="Arial" panose="020B0604020202020204" pitchFamily="34" charset="0"/>
                <a:cs typeface="Arial" panose="020B0604020202020204" pitchFamily="34" charset="0"/>
              </a:rPr>
              <a:t> Centre for Fusion Energy </a:t>
            </a:r>
            <a:r>
              <a:rPr lang="en-GB" sz="1400" b="0" i="0" dirty="0">
                <a:effectLst/>
                <a:latin typeface="Arial" panose="020B0604020202020204" pitchFamily="34" charset="0"/>
                <a:cs typeface="Arial" panose="020B0604020202020204" pitchFamily="34" charset="0"/>
              </a:rPr>
              <a:t>is the UK’s national nuclear fusion laboratory. They </a:t>
            </a:r>
            <a:r>
              <a:rPr lang="en-GB" sz="1400" dirty="0">
                <a:latin typeface="Arial" panose="020B0604020202020204" pitchFamily="34" charset="0"/>
                <a:cs typeface="Arial" panose="020B0604020202020204" pitchFamily="34" charset="0"/>
              </a:rPr>
              <a:t>are researching </a:t>
            </a:r>
            <a:r>
              <a:rPr lang="en-GB" sz="1400" b="0" i="0" dirty="0">
                <a:effectLst/>
                <a:latin typeface="Arial" panose="020B0604020202020204" pitchFamily="34" charset="0"/>
                <a:cs typeface="Arial" panose="020B0604020202020204" pitchFamily="34" charset="0"/>
              </a:rPr>
              <a:t>generating low-carbon electricity.</a:t>
            </a:r>
            <a:r>
              <a:rPr lang="en-GB" sz="1400" dirty="0">
                <a:latin typeface="Arial" panose="020B0604020202020204" pitchFamily="34" charset="0"/>
                <a:ea typeface="Arial"/>
                <a:cs typeface="Arial" panose="020B0604020202020204" pitchFamily="34" charset="0"/>
                <a:sym typeface="Arial"/>
              </a:rPr>
              <a:t>  </a:t>
            </a:r>
            <a:endParaRPr sz="1400" dirty="0">
              <a:latin typeface="Arial" panose="020B0604020202020204" pitchFamily="34" charset="0"/>
              <a:ea typeface="Arial"/>
              <a:cs typeface="Arial" panose="020B0604020202020204" pitchFamily="34" charset="0"/>
              <a:sym typeface="Arial"/>
            </a:endParaRPr>
          </a:p>
        </p:txBody>
      </p:sp>
      <p:sp>
        <p:nvSpPr>
          <p:cNvPr id="63" name="Google Shape;63;gc1e240347f_0_0"/>
          <p:cNvSpPr txBox="1"/>
          <p:nvPr/>
        </p:nvSpPr>
        <p:spPr>
          <a:xfrm>
            <a:off x="422184" y="4740888"/>
            <a:ext cx="6408600"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dirty="0">
                <a:solidFill>
                  <a:schemeClr val="dk1"/>
                </a:solidFill>
                <a:latin typeface="Arial"/>
                <a:ea typeface="Arial"/>
                <a:cs typeface="Arial"/>
                <a:sym typeface="Arial"/>
              </a:rPr>
              <a:t>Unipart Group </a:t>
            </a:r>
            <a:r>
              <a:rPr lang="en-GB" sz="1400" b="0" i="0" dirty="0">
                <a:solidFill>
                  <a:srgbClr val="000000"/>
                </a:solidFill>
                <a:effectLst/>
                <a:latin typeface="Arial" panose="020B0604020202020204" pitchFamily="34" charset="0"/>
              </a:rPr>
              <a:t>brings together manufacturing, logistics and consultancy to create imaginative solutions </a:t>
            </a:r>
            <a:r>
              <a:rPr lang="en-GB" sz="1400" b="0" i="0">
                <a:solidFill>
                  <a:srgbClr val="000000"/>
                </a:solidFill>
                <a:effectLst/>
                <a:latin typeface="Arial" panose="020B0604020202020204" pitchFamily="34" charset="0"/>
              </a:rPr>
              <a:t>for customers</a:t>
            </a:r>
            <a:r>
              <a:rPr lang="en-GB" sz="1400" b="0" i="0">
                <a:solidFill>
                  <a:schemeClr val="dk1"/>
                </a:solidFill>
                <a:latin typeface="Arial"/>
                <a:ea typeface="Arial"/>
                <a:cs typeface="Arial"/>
                <a:sym typeface="Arial"/>
              </a:rPr>
              <a:t>.  </a:t>
            </a:r>
            <a:endParaRPr sz="1400" dirty="0">
              <a:solidFill>
                <a:schemeClr val="dk1"/>
              </a:solidFill>
              <a:latin typeface="Arial"/>
              <a:ea typeface="Arial"/>
              <a:cs typeface="Arial"/>
              <a:sym typeface="Arial"/>
            </a:endParaRPr>
          </a:p>
        </p:txBody>
      </p:sp>
      <p:sp>
        <p:nvSpPr>
          <p:cNvPr id="65" name="Google Shape;65;gc1e240347f_0_0"/>
          <p:cNvSpPr txBox="1"/>
          <p:nvPr/>
        </p:nvSpPr>
        <p:spPr>
          <a:xfrm>
            <a:off x="2436554" y="5629176"/>
            <a:ext cx="640859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chemeClr val="dk1"/>
                </a:solidFill>
                <a:latin typeface="Arial" panose="020B0604020202020204" pitchFamily="34" charset="0"/>
                <a:cs typeface="Arial" panose="020B0604020202020204" pitchFamily="34" charset="0"/>
                <a:sym typeface="Arial"/>
              </a:rPr>
              <a:t>Morgan Sindall </a:t>
            </a:r>
            <a:r>
              <a:rPr lang="en-GB" sz="1400" dirty="0">
                <a:solidFill>
                  <a:schemeClr val="dk1"/>
                </a:solidFill>
                <a:latin typeface="Arial" panose="020B0604020202020204" pitchFamily="34" charset="0"/>
                <a:cs typeface="Arial" panose="020B0604020202020204" pitchFamily="34" charset="0"/>
                <a:sym typeface="Arial"/>
              </a:rPr>
              <a:t>has a graduate programme, traineeships and apprenticeships so there are many routes into all areas of modern construction.  </a:t>
            </a:r>
            <a:endParaRPr sz="1400" dirty="0">
              <a:solidFill>
                <a:schemeClr val="dk1"/>
              </a:solidFill>
              <a:latin typeface="Arial" panose="020B0604020202020204" pitchFamily="34" charset="0"/>
              <a:cs typeface="Arial" panose="020B0604020202020204" pitchFamily="34" charset="0"/>
              <a:sym typeface="Arial"/>
            </a:endParaRPr>
          </a:p>
        </p:txBody>
      </p:sp>
      <p:sp>
        <p:nvSpPr>
          <p:cNvPr id="66" name="Google Shape;66;gc1e240347f_0_0"/>
          <p:cNvSpPr/>
          <p:nvPr/>
        </p:nvSpPr>
        <p:spPr>
          <a:xfrm>
            <a:off x="-878182" y="1424474"/>
            <a:ext cx="8001600" cy="538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dirty="0"/>
          </a:p>
        </p:txBody>
      </p:sp>
      <p:sp>
        <p:nvSpPr>
          <p:cNvPr id="67" name="Google Shape;67;gc1e240347f_0_0"/>
          <p:cNvSpPr/>
          <p:nvPr/>
        </p:nvSpPr>
        <p:spPr>
          <a:xfrm>
            <a:off x="330368" y="885140"/>
            <a:ext cx="8564700" cy="597300"/>
          </a:xfrm>
          <a:prstGeom prst="roundRect">
            <a:avLst>
              <a:gd name="adj" fmla="val 16667"/>
            </a:avLst>
          </a:prstGeom>
          <a:solidFill>
            <a:srgbClr val="262262"/>
          </a:solidFill>
          <a:ln w="28575" cap="flat" cmpd="sng">
            <a:solidFill>
              <a:srgbClr val="C2D2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dirty="0">
                <a:solidFill>
                  <a:schemeClr val="lt1"/>
                </a:solidFill>
                <a:latin typeface="Arial"/>
                <a:ea typeface="Arial"/>
                <a:cs typeface="Arial"/>
                <a:sym typeface="Arial"/>
              </a:rPr>
              <a:t>Want to find out more?</a:t>
            </a:r>
            <a:endParaRPr dirty="0"/>
          </a:p>
          <a:p>
            <a:pPr marL="0" marR="0" lvl="0" indent="0" algn="ctr" rtl="0">
              <a:spcBef>
                <a:spcPts val="0"/>
              </a:spcBef>
              <a:spcAft>
                <a:spcPts val="0"/>
              </a:spcAft>
              <a:buNone/>
            </a:pPr>
            <a:r>
              <a:rPr lang="en-GB" sz="1400" dirty="0">
                <a:solidFill>
                  <a:schemeClr val="lt1"/>
                </a:solidFill>
                <a:latin typeface="Arial"/>
                <a:ea typeface="Arial"/>
                <a:cs typeface="Arial"/>
                <a:sym typeface="Arial"/>
              </a:rPr>
              <a:t>Click on the logos to visit the websites of each employer featured below!</a:t>
            </a:r>
            <a:endParaRPr dirty="0"/>
          </a:p>
        </p:txBody>
      </p:sp>
      <p:sp>
        <p:nvSpPr>
          <p:cNvPr id="68" name="Google Shape;68;gc1e240347f_0_0"/>
          <p:cNvSpPr txBox="1"/>
          <p:nvPr/>
        </p:nvSpPr>
        <p:spPr>
          <a:xfrm>
            <a:off x="0" y="6640248"/>
            <a:ext cx="26985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chemeClr val="dk1"/>
                </a:solidFill>
                <a:latin typeface="Arial"/>
                <a:ea typeface="Arial"/>
                <a:cs typeface="Arial"/>
                <a:sym typeface="Arial"/>
              </a:rPr>
              <a:t>©VotesforSchools The WOW Show</a:t>
            </a:r>
            <a:endParaRPr/>
          </a:p>
        </p:txBody>
      </p:sp>
      <p:sp>
        <p:nvSpPr>
          <p:cNvPr id="18" name="Shape 114">
            <a:extLst>
              <a:ext uri="{FF2B5EF4-FFF2-40B4-BE49-F238E27FC236}">
                <a16:creationId xmlns:a16="http://schemas.microsoft.com/office/drawing/2014/main" id="{87C8E68B-6DB5-4A1D-86A1-74E7D50AB8BF}"/>
              </a:ext>
            </a:extLst>
          </p:cNvPr>
          <p:cNvSpPr/>
          <p:nvPr/>
        </p:nvSpPr>
        <p:spPr>
          <a:xfrm>
            <a:off x="287088"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Arial" panose="020B0604020202020204" pitchFamily="34" charset="0"/>
                <a:ea typeface="Helvetica Neue" panose="02000503000000020004" pitchFamily="2" charset="0"/>
                <a:cs typeface="Arial" panose="020B0604020202020204" pitchFamily="34" charset="0"/>
                <a:sym typeface="Lato"/>
              </a:rPr>
              <a:t>Get to know the employers!</a:t>
            </a:r>
          </a:p>
        </p:txBody>
      </p:sp>
      <p:pic>
        <p:nvPicPr>
          <p:cNvPr id="6" name="Picture 5">
            <a:extLst>
              <a:ext uri="{FF2B5EF4-FFF2-40B4-BE49-F238E27FC236}">
                <a16:creationId xmlns:a16="http://schemas.microsoft.com/office/drawing/2014/main" id="{5633A58B-7855-461E-B9E5-736BD3F0E3CA}"/>
              </a:ext>
            </a:extLst>
          </p:cNvPr>
          <p:cNvPicPr>
            <a:picLocks noChangeAspect="1"/>
          </p:cNvPicPr>
          <p:nvPr/>
        </p:nvPicPr>
        <p:blipFill>
          <a:blip r:embed="rId5"/>
          <a:stretch>
            <a:fillRect/>
          </a:stretch>
        </p:blipFill>
        <p:spPr>
          <a:xfrm>
            <a:off x="340760" y="1992344"/>
            <a:ext cx="1617739" cy="555040"/>
          </a:xfrm>
          <a:prstGeom prst="rect">
            <a:avLst/>
          </a:prstGeom>
        </p:spPr>
      </p:pic>
      <p:pic>
        <p:nvPicPr>
          <p:cNvPr id="8" name="Picture 7">
            <a:extLst>
              <a:ext uri="{FF2B5EF4-FFF2-40B4-BE49-F238E27FC236}">
                <a16:creationId xmlns:a16="http://schemas.microsoft.com/office/drawing/2014/main" id="{3FBBD021-7007-435D-BE9D-568A01801CBD}"/>
              </a:ext>
            </a:extLst>
          </p:cNvPr>
          <p:cNvPicPr>
            <a:picLocks noChangeAspect="1"/>
          </p:cNvPicPr>
          <p:nvPr/>
        </p:nvPicPr>
        <p:blipFill>
          <a:blip r:embed="rId6"/>
          <a:stretch>
            <a:fillRect/>
          </a:stretch>
        </p:blipFill>
        <p:spPr>
          <a:xfrm>
            <a:off x="7100818" y="2812170"/>
            <a:ext cx="1647825" cy="561975"/>
          </a:xfrm>
          <a:prstGeom prst="rect">
            <a:avLst/>
          </a:prstGeom>
        </p:spPr>
      </p:pic>
      <p:pic>
        <p:nvPicPr>
          <p:cNvPr id="10" name="Picture 9">
            <a:extLst>
              <a:ext uri="{FF2B5EF4-FFF2-40B4-BE49-F238E27FC236}">
                <a16:creationId xmlns:a16="http://schemas.microsoft.com/office/drawing/2014/main" id="{32935617-2A6E-4F2B-A85B-93EEE85018E1}"/>
              </a:ext>
            </a:extLst>
          </p:cNvPr>
          <p:cNvPicPr>
            <a:picLocks noChangeAspect="1"/>
          </p:cNvPicPr>
          <p:nvPr/>
        </p:nvPicPr>
        <p:blipFill>
          <a:blip r:embed="rId7"/>
          <a:stretch>
            <a:fillRect/>
          </a:stretch>
        </p:blipFill>
        <p:spPr>
          <a:xfrm>
            <a:off x="232967" y="3861739"/>
            <a:ext cx="2581353" cy="514041"/>
          </a:xfrm>
          <a:prstGeom prst="rect">
            <a:avLst/>
          </a:prstGeom>
        </p:spPr>
      </p:pic>
      <p:pic>
        <p:nvPicPr>
          <p:cNvPr id="13" name="Picture 12">
            <a:extLst>
              <a:ext uri="{FF2B5EF4-FFF2-40B4-BE49-F238E27FC236}">
                <a16:creationId xmlns:a16="http://schemas.microsoft.com/office/drawing/2014/main" id="{4A646194-E282-42D0-84DC-12770F74B13B}"/>
              </a:ext>
            </a:extLst>
          </p:cNvPr>
          <p:cNvPicPr>
            <a:picLocks noChangeAspect="1"/>
          </p:cNvPicPr>
          <p:nvPr/>
        </p:nvPicPr>
        <p:blipFill>
          <a:blip r:embed="rId8"/>
          <a:stretch>
            <a:fillRect/>
          </a:stretch>
        </p:blipFill>
        <p:spPr>
          <a:xfrm>
            <a:off x="7181285" y="4696976"/>
            <a:ext cx="1567358" cy="611004"/>
          </a:xfrm>
          <a:prstGeom prst="rect">
            <a:avLst/>
          </a:prstGeom>
        </p:spPr>
      </p:pic>
      <p:pic>
        <p:nvPicPr>
          <p:cNvPr id="15" name="Picture 14">
            <a:extLst>
              <a:ext uri="{FF2B5EF4-FFF2-40B4-BE49-F238E27FC236}">
                <a16:creationId xmlns:a16="http://schemas.microsoft.com/office/drawing/2014/main" id="{0E340B64-E9B6-4E05-8C1A-7053E0183640}"/>
              </a:ext>
            </a:extLst>
          </p:cNvPr>
          <p:cNvPicPr>
            <a:picLocks noChangeAspect="1"/>
          </p:cNvPicPr>
          <p:nvPr/>
        </p:nvPicPr>
        <p:blipFill>
          <a:blip r:embed="rId9"/>
          <a:stretch>
            <a:fillRect/>
          </a:stretch>
        </p:blipFill>
        <p:spPr>
          <a:xfrm>
            <a:off x="340760" y="5299711"/>
            <a:ext cx="1771650" cy="11144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gc1e240347f_0_0" descr="Information outline"/>
          <p:cNvPicPr preferRelativeResize="0"/>
          <p:nvPr/>
        </p:nvPicPr>
        <p:blipFill rotWithShape="1">
          <a:blip r:embed="rId3">
            <a:alphaModFix/>
          </a:blip>
          <a:srcRect/>
          <a:stretch/>
        </p:blipFill>
        <p:spPr>
          <a:xfrm>
            <a:off x="1857431" y="1154967"/>
            <a:ext cx="5510463" cy="5510463"/>
          </a:xfrm>
          <a:prstGeom prst="rect">
            <a:avLst/>
          </a:prstGeom>
          <a:noFill/>
          <a:ln>
            <a:noFill/>
          </a:ln>
        </p:spPr>
      </p:pic>
      <p:pic>
        <p:nvPicPr>
          <p:cNvPr id="55" name="Google Shape;55;gc1e240347f_0_0" descr="Logo&#10;&#10;Description automatically generated"/>
          <p:cNvPicPr preferRelativeResize="0"/>
          <p:nvPr/>
        </p:nvPicPr>
        <p:blipFill rotWithShape="1">
          <a:blip r:embed="rId4">
            <a:alphaModFix/>
          </a:blip>
          <a:srcRect/>
          <a:stretch/>
        </p:blipFill>
        <p:spPr>
          <a:xfrm>
            <a:off x="6695819" y="-138689"/>
            <a:ext cx="2556337" cy="1202097"/>
          </a:xfrm>
          <a:prstGeom prst="rect">
            <a:avLst/>
          </a:prstGeom>
          <a:noFill/>
          <a:ln>
            <a:noFill/>
          </a:ln>
        </p:spPr>
      </p:pic>
      <p:pic>
        <p:nvPicPr>
          <p:cNvPr id="56" name="Google Shape;56;gc1e240347f_0_0">
            <a:hlinkClick r:id="rId5"/>
          </p:cNvPr>
          <p:cNvPicPr preferRelativeResize="0"/>
          <p:nvPr/>
        </p:nvPicPr>
        <p:blipFill rotWithShape="1">
          <a:blip r:embed="rId6">
            <a:alphaModFix/>
          </a:blip>
          <a:srcRect/>
          <a:stretch/>
        </p:blipFill>
        <p:spPr>
          <a:xfrm>
            <a:off x="362046" y="1784015"/>
            <a:ext cx="920711" cy="920711"/>
          </a:xfrm>
          <a:prstGeom prst="rect">
            <a:avLst/>
          </a:prstGeom>
          <a:noFill/>
          <a:ln>
            <a:noFill/>
          </a:ln>
        </p:spPr>
      </p:pic>
      <p:sp>
        <p:nvSpPr>
          <p:cNvPr id="57" name="Google Shape;57;gc1e240347f_0_0"/>
          <p:cNvSpPr txBox="1"/>
          <p:nvPr/>
        </p:nvSpPr>
        <p:spPr>
          <a:xfrm>
            <a:off x="1490405" y="1992344"/>
            <a:ext cx="7394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chemeClr val="dk1"/>
                </a:solidFill>
                <a:latin typeface="Arial"/>
                <a:ea typeface="Arial"/>
                <a:cs typeface="Arial"/>
                <a:sym typeface="Arial"/>
              </a:rPr>
              <a:t>Harwell</a:t>
            </a:r>
            <a:r>
              <a:rPr lang="en-GB" sz="1400" dirty="0">
                <a:solidFill>
                  <a:schemeClr val="dk1"/>
                </a:solidFill>
                <a:latin typeface="Arial"/>
                <a:ea typeface="Arial"/>
                <a:cs typeface="Arial"/>
                <a:sym typeface="Arial"/>
              </a:rPr>
              <a:t> is one of the leading science and innovation campuses in Europe with over 200 organisations on the 900 hectare site (that’s pretty huge…).  </a:t>
            </a:r>
            <a:endParaRPr dirty="0"/>
          </a:p>
        </p:txBody>
      </p:sp>
      <p:sp>
        <p:nvSpPr>
          <p:cNvPr id="59" name="Google Shape;59;gc1e240347f_0_0"/>
          <p:cNvSpPr txBox="1"/>
          <p:nvPr/>
        </p:nvSpPr>
        <p:spPr>
          <a:xfrm>
            <a:off x="330259" y="2893888"/>
            <a:ext cx="6601200" cy="523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dirty="0">
                <a:solidFill>
                  <a:srgbClr val="000000"/>
                </a:solidFill>
                <a:latin typeface="Arial"/>
                <a:ea typeface="Arial"/>
                <a:cs typeface="Arial"/>
                <a:sym typeface="Arial"/>
              </a:rPr>
              <a:t>Oxford </a:t>
            </a:r>
            <a:r>
              <a:rPr lang="en-GB" sz="1400" b="1" dirty="0">
                <a:solidFill>
                  <a:srgbClr val="000000"/>
                </a:solidFill>
                <a:latin typeface="Arial"/>
                <a:ea typeface="Arial"/>
                <a:cs typeface="Arial"/>
                <a:sym typeface="Arial"/>
              </a:rPr>
              <a:t>NHS Hospitals</a:t>
            </a:r>
            <a:r>
              <a:rPr lang="en-GB" sz="1400" b="1" i="0" dirty="0">
                <a:solidFill>
                  <a:srgbClr val="000000"/>
                </a:solidFill>
                <a:latin typeface="Arial"/>
                <a:ea typeface="Arial"/>
                <a:cs typeface="Arial"/>
                <a:sym typeface="Arial"/>
              </a:rPr>
              <a:t> </a:t>
            </a:r>
            <a:r>
              <a:rPr lang="en-GB" sz="1400" b="0" i="0" dirty="0">
                <a:solidFill>
                  <a:srgbClr val="000000"/>
                </a:solidFill>
                <a:latin typeface="Arial"/>
                <a:ea typeface="Arial"/>
                <a:cs typeface="Arial"/>
                <a:sym typeface="Arial"/>
              </a:rPr>
              <a:t>provides physical and mental health services and social care. </a:t>
            </a:r>
            <a:r>
              <a:rPr lang="en-GB" sz="1400" dirty="0">
                <a:solidFill>
                  <a:srgbClr val="000000"/>
                </a:solidFill>
                <a:latin typeface="Arial"/>
                <a:ea typeface="Arial"/>
                <a:cs typeface="Arial"/>
                <a:sym typeface="Arial"/>
              </a:rPr>
              <a:t>They have</a:t>
            </a:r>
            <a:r>
              <a:rPr lang="en-GB" sz="1400" b="0" i="0" dirty="0">
                <a:solidFill>
                  <a:srgbClr val="000000"/>
                </a:solidFill>
                <a:latin typeface="Arial"/>
                <a:ea typeface="Arial"/>
                <a:cs typeface="Arial"/>
                <a:sym typeface="Arial"/>
              </a:rPr>
              <a:t> over 6,000 employees</a:t>
            </a:r>
            <a:r>
              <a:rPr lang="en-GB" sz="1400" dirty="0">
                <a:solidFill>
                  <a:srgbClr val="000000"/>
                </a:solidFill>
                <a:latin typeface="Arial"/>
                <a:ea typeface="Arial"/>
                <a:cs typeface="Arial"/>
                <a:sym typeface="Arial"/>
              </a:rPr>
              <a:t>!</a:t>
            </a:r>
            <a:endParaRPr sz="1400" dirty="0">
              <a:solidFill>
                <a:schemeClr val="dk1"/>
              </a:solidFill>
              <a:latin typeface="Arial"/>
              <a:ea typeface="Arial"/>
              <a:cs typeface="Arial"/>
              <a:sym typeface="Arial"/>
            </a:endParaRPr>
          </a:p>
        </p:txBody>
      </p:sp>
      <p:pic>
        <p:nvPicPr>
          <p:cNvPr id="60" name="Google Shape;60;gc1e240347f_0_0">
            <a:hlinkClick r:id="rId7"/>
          </p:cNvPr>
          <p:cNvPicPr preferRelativeResize="0"/>
          <p:nvPr/>
        </p:nvPicPr>
        <p:blipFill rotWithShape="1">
          <a:blip r:embed="rId8">
            <a:alphaModFix/>
          </a:blip>
          <a:srcRect/>
          <a:stretch/>
        </p:blipFill>
        <p:spPr>
          <a:xfrm>
            <a:off x="422184" y="3704617"/>
            <a:ext cx="1381125" cy="704850"/>
          </a:xfrm>
          <a:prstGeom prst="rect">
            <a:avLst/>
          </a:prstGeom>
          <a:noFill/>
          <a:ln>
            <a:noFill/>
          </a:ln>
        </p:spPr>
      </p:pic>
      <p:sp>
        <p:nvSpPr>
          <p:cNvPr id="61" name="Google Shape;61;gc1e240347f_0_0"/>
          <p:cNvSpPr txBox="1"/>
          <p:nvPr/>
        </p:nvSpPr>
        <p:spPr>
          <a:xfrm>
            <a:off x="1918038" y="3795432"/>
            <a:ext cx="6945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dirty="0">
                <a:solidFill>
                  <a:schemeClr val="dk1"/>
                </a:solidFill>
                <a:latin typeface="Arial"/>
                <a:ea typeface="Arial"/>
                <a:cs typeface="Arial"/>
                <a:sym typeface="Arial"/>
              </a:rPr>
              <a:t>Rebellion</a:t>
            </a:r>
            <a:r>
              <a:rPr lang="en-GB" sz="1400" b="0" i="0" dirty="0">
                <a:solidFill>
                  <a:schemeClr val="dk1"/>
                </a:solidFill>
                <a:latin typeface="Arial"/>
                <a:ea typeface="Arial"/>
                <a:cs typeface="Arial"/>
                <a:sym typeface="Arial"/>
              </a:rPr>
              <a:t> is known for producing books, comics, TV and film, but at its core it is a leading developer and publisher of games, such </a:t>
            </a:r>
            <a:r>
              <a:rPr lang="en-GB" sz="1400" i="0" dirty="0">
                <a:solidFill>
                  <a:schemeClr val="dk1"/>
                </a:solidFill>
                <a:latin typeface="Arial"/>
                <a:ea typeface="Arial"/>
                <a:cs typeface="Arial"/>
                <a:sym typeface="Arial"/>
              </a:rPr>
              <a:t>as Sniper Elite 4.  </a:t>
            </a:r>
            <a:endParaRPr sz="1400" dirty="0">
              <a:solidFill>
                <a:schemeClr val="dk1"/>
              </a:solidFill>
              <a:latin typeface="Arial"/>
              <a:ea typeface="Arial"/>
              <a:cs typeface="Arial"/>
              <a:sym typeface="Arial"/>
            </a:endParaRPr>
          </a:p>
        </p:txBody>
      </p:sp>
      <p:pic>
        <p:nvPicPr>
          <p:cNvPr id="62" name="Google Shape;62;gc1e240347f_0_0">
            <a:hlinkClick r:id="rId9"/>
          </p:cNvPr>
          <p:cNvPicPr preferRelativeResize="0"/>
          <p:nvPr/>
        </p:nvPicPr>
        <p:blipFill rotWithShape="1">
          <a:blip r:embed="rId10">
            <a:alphaModFix/>
          </a:blip>
          <a:srcRect/>
          <a:stretch/>
        </p:blipFill>
        <p:spPr>
          <a:xfrm>
            <a:off x="6986182" y="4739919"/>
            <a:ext cx="1877098" cy="652776"/>
          </a:xfrm>
          <a:prstGeom prst="rect">
            <a:avLst/>
          </a:prstGeom>
          <a:noFill/>
          <a:ln>
            <a:noFill/>
          </a:ln>
        </p:spPr>
      </p:pic>
      <p:sp>
        <p:nvSpPr>
          <p:cNvPr id="63" name="Google Shape;63;gc1e240347f_0_0"/>
          <p:cNvSpPr txBox="1"/>
          <p:nvPr/>
        </p:nvSpPr>
        <p:spPr>
          <a:xfrm>
            <a:off x="422185" y="4696976"/>
            <a:ext cx="6408600" cy="738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err="1">
                <a:solidFill>
                  <a:schemeClr val="dk1"/>
                </a:solidFill>
                <a:latin typeface="Arial"/>
                <a:ea typeface="Arial"/>
                <a:cs typeface="Arial"/>
                <a:sym typeface="Arial"/>
              </a:rPr>
              <a:t>Oxbotica</a:t>
            </a:r>
            <a:r>
              <a:rPr lang="en-GB" sz="1400" dirty="0">
                <a:solidFill>
                  <a:schemeClr val="dk1"/>
                </a:solidFill>
                <a:latin typeface="Arial"/>
                <a:ea typeface="Arial"/>
                <a:cs typeface="Arial"/>
                <a:sym typeface="Arial"/>
              </a:rPr>
              <a:t> is o</a:t>
            </a:r>
            <a:r>
              <a:rPr lang="en-GB" sz="1400" b="0" i="0" dirty="0">
                <a:solidFill>
                  <a:schemeClr val="dk1"/>
                </a:solidFill>
                <a:latin typeface="Arial"/>
                <a:ea typeface="Arial"/>
                <a:cs typeface="Arial"/>
                <a:sym typeface="Arial"/>
              </a:rPr>
              <a:t>ne of the world’s leading autonomous driving software companies. </a:t>
            </a:r>
            <a:r>
              <a:rPr lang="en-GB" sz="1400" dirty="0">
                <a:solidFill>
                  <a:schemeClr val="dk1"/>
                </a:solidFill>
                <a:latin typeface="Arial"/>
                <a:ea typeface="Arial"/>
                <a:cs typeface="Arial"/>
                <a:sym typeface="Arial"/>
              </a:rPr>
              <a:t>They</a:t>
            </a:r>
            <a:r>
              <a:rPr lang="en-GB" sz="1400" b="0" i="0" dirty="0">
                <a:solidFill>
                  <a:schemeClr val="dk1"/>
                </a:solidFill>
                <a:latin typeface="Arial"/>
                <a:ea typeface="Arial"/>
                <a:cs typeface="Arial"/>
                <a:sym typeface="Arial"/>
              </a:rPr>
              <a:t> build software for use in the real world, using ideas from the areas of physics, robotics, maths and artificial intelligence.  </a:t>
            </a:r>
            <a:endParaRPr sz="1400" dirty="0">
              <a:solidFill>
                <a:schemeClr val="dk1"/>
              </a:solidFill>
              <a:latin typeface="Arial"/>
              <a:ea typeface="Arial"/>
              <a:cs typeface="Arial"/>
              <a:sym typeface="Arial"/>
            </a:endParaRPr>
          </a:p>
        </p:txBody>
      </p:sp>
      <p:sp>
        <p:nvSpPr>
          <p:cNvPr id="65" name="Google Shape;65;gc1e240347f_0_0"/>
          <p:cNvSpPr txBox="1"/>
          <p:nvPr/>
        </p:nvSpPr>
        <p:spPr>
          <a:xfrm>
            <a:off x="2868442" y="5813963"/>
            <a:ext cx="601612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chemeClr val="dk1"/>
                </a:solidFill>
                <a:latin typeface="Arial" panose="020B0604020202020204" pitchFamily="34" charset="0"/>
                <a:cs typeface="Arial" panose="020B0604020202020204" pitchFamily="34" charset="0"/>
              </a:rPr>
              <a:t>Williams Racing</a:t>
            </a:r>
            <a:r>
              <a:rPr lang="en-GB" sz="1400" b="0" i="0" dirty="0">
                <a:solidFill>
                  <a:schemeClr val="dk1"/>
                </a:solidFill>
                <a:latin typeface="Arial" panose="020B0604020202020204" pitchFamily="34" charset="0"/>
                <a:cs typeface="Arial" panose="020B0604020202020204" pitchFamily="34" charset="0"/>
                <a:sym typeface="Arial"/>
              </a:rPr>
              <a:t> </a:t>
            </a:r>
            <a:r>
              <a:rPr lang="en-GB" sz="1400" b="0" i="0" dirty="0">
                <a:solidFill>
                  <a:srgbClr val="000000"/>
                </a:solidFill>
                <a:effectLst/>
                <a:latin typeface="Arial" panose="020B0604020202020204" pitchFamily="34" charset="0"/>
                <a:cs typeface="Arial" panose="020B0604020202020204" pitchFamily="34" charset="0"/>
              </a:rPr>
              <a:t>employs around 600 people in the heart of the UK’s “Motorsport Valley” in rural Oxfordshire. </a:t>
            </a:r>
            <a:endParaRPr sz="1400" dirty="0">
              <a:solidFill>
                <a:schemeClr val="dk1"/>
              </a:solidFill>
              <a:latin typeface="Arial" panose="020B0604020202020204" pitchFamily="34" charset="0"/>
              <a:cs typeface="Arial" panose="020B0604020202020204" pitchFamily="34" charset="0"/>
              <a:sym typeface="Arial"/>
            </a:endParaRPr>
          </a:p>
        </p:txBody>
      </p:sp>
      <p:sp>
        <p:nvSpPr>
          <p:cNvPr id="66" name="Google Shape;66;gc1e240347f_0_0"/>
          <p:cNvSpPr/>
          <p:nvPr/>
        </p:nvSpPr>
        <p:spPr>
          <a:xfrm>
            <a:off x="-878182" y="1424474"/>
            <a:ext cx="8001600" cy="538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dirty="0"/>
          </a:p>
        </p:txBody>
      </p:sp>
      <p:sp>
        <p:nvSpPr>
          <p:cNvPr id="67" name="Google Shape;67;gc1e240347f_0_0"/>
          <p:cNvSpPr/>
          <p:nvPr/>
        </p:nvSpPr>
        <p:spPr>
          <a:xfrm>
            <a:off x="330368" y="885140"/>
            <a:ext cx="8564700" cy="597300"/>
          </a:xfrm>
          <a:prstGeom prst="roundRect">
            <a:avLst>
              <a:gd name="adj" fmla="val 16667"/>
            </a:avLst>
          </a:prstGeom>
          <a:solidFill>
            <a:srgbClr val="262262"/>
          </a:solidFill>
          <a:ln w="28575" cap="flat" cmpd="sng">
            <a:solidFill>
              <a:srgbClr val="C2D2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dirty="0">
                <a:solidFill>
                  <a:schemeClr val="lt1"/>
                </a:solidFill>
                <a:latin typeface="Arial"/>
                <a:ea typeface="Arial"/>
                <a:cs typeface="Arial"/>
                <a:sym typeface="Arial"/>
              </a:rPr>
              <a:t>Want to find out more?</a:t>
            </a:r>
            <a:endParaRPr dirty="0"/>
          </a:p>
          <a:p>
            <a:pPr marL="0" marR="0" lvl="0" indent="0" algn="ctr" rtl="0">
              <a:spcBef>
                <a:spcPts val="0"/>
              </a:spcBef>
              <a:spcAft>
                <a:spcPts val="0"/>
              </a:spcAft>
              <a:buNone/>
            </a:pPr>
            <a:r>
              <a:rPr lang="en-GB" sz="1400" dirty="0">
                <a:solidFill>
                  <a:schemeClr val="lt1"/>
                </a:solidFill>
                <a:latin typeface="Arial"/>
                <a:ea typeface="Arial"/>
                <a:cs typeface="Arial"/>
                <a:sym typeface="Arial"/>
              </a:rPr>
              <a:t>Click on the logos to visit the websites of each employer featured below!</a:t>
            </a:r>
            <a:endParaRPr dirty="0"/>
          </a:p>
        </p:txBody>
      </p:sp>
      <p:sp>
        <p:nvSpPr>
          <p:cNvPr id="68" name="Google Shape;68;gc1e240347f_0_0"/>
          <p:cNvSpPr txBox="1"/>
          <p:nvPr/>
        </p:nvSpPr>
        <p:spPr>
          <a:xfrm>
            <a:off x="0" y="6640248"/>
            <a:ext cx="26985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chemeClr val="dk1"/>
                </a:solidFill>
                <a:latin typeface="Arial"/>
                <a:ea typeface="Arial"/>
                <a:cs typeface="Arial"/>
                <a:sym typeface="Arial"/>
              </a:rPr>
              <a:t>©VotesforSchools The WOW Show</a:t>
            </a:r>
            <a:endParaRPr/>
          </a:p>
        </p:txBody>
      </p:sp>
      <p:pic>
        <p:nvPicPr>
          <p:cNvPr id="3" name="Picture 2">
            <a:hlinkClick r:id="rId11"/>
            <a:extLst>
              <a:ext uri="{FF2B5EF4-FFF2-40B4-BE49-F238E27FC236}">
                <a16:creationId xmlns:a16="http://schemas.microsoft.com/office/drawing/2014/main" id="{022DF45A-5449-4F04-804F-4095C9A1DA0F}"/>
              </a:ext>
            </a:extLst>
          </p:cNvPr>
          <p:cNvPicPr>
            <a:picLocks noChangeAspect="1"/>
          </p:cNvPicPr>
          <p:nvPr/>
        </p:nvPicPr>
        <p:blipFill>
          <a:blip r:embed="rId12"/>
          <a:stretch>
            <a:fillRect/>
          </a:stretch>
        </p:blipFill>
        <p:spPr>
          <a:xfrm>
            <a:off x="422184" y="5856324"/>
            <a:ext cx="2392136" cy="425406"/>
          </a:xfrm>
          <a:prstGeom prst="rect">
            <a:avLst/>
          </a:prstGeom>
        </p:spPr>
      </p:pic>
      <p:sp>
        <p:nvSpPr>
          <p:cNvPr id="18" name="Shape 114">
            <a:extLst>
              <a:ext uri="{FF2B5EF4-FFF2-40B4-BE49-F238E27FC236}">
                <a16:creationId xmlns:a16="http://schemas.microsoft.com/office/drawing/2014/main" id="{87C8E68B-6DB5-4A1D-86A1-74E7D50AB8BF}"/>
              </a:ext>
            </a:extLst>
          </p:cNvPr>
          <p:cNvSpPr/>
          <p:nvPr/>
        </p:nvSpPr>
        <p:spPr>
          <a:xfrm>
            <a:off x="287088"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Arial" panose="020B0604020202020204" pitchFamily="34" charset="0"/>
                <a:ea typeface="Helvetica Neue" panose="02000503000000020004" pitchFamily="2" charset="0"/>
                <a:cs typeface="Arial" panose="020B0604020202020204" pitchFamily="34" charset="0"/>
                <a:sym typeface="Lato"/>
              </a:rPr>
              <a:t>Get to know the employers!</a:t>
            </a:r>
          </a:p>
        </p:txBody>
      </p:sp>
      <p:pic>
        <p:nvPicPr>
          <p:cNvPr id="19" name="Picture 18">
            <a:extLst>
              <a:ext uri="{FF2B5EF4-FFF2-40B4-BE49-F238E27FC236}">
                <a16:creationId xmlns:a16="http://schemas.microsoft.com/office/drawing/2014/main" id="{5A775CE2-4A05-4D0E-AAA1-87DD0463E705}"/>
              </a:ext>
            </a:extLst>
          </p:cNvPr>
          <p:cNvPicPr>
            <a:picLocks noChangeAspect="1"/>
          </p:cNvPicPr>
          <p:nvPr/>
        </p:nvPicPr>
        <p:blipFill>
          <a:blip r:embed="rId13"/>
          <a:stretch>
            <a:fillRect/>
          </a:stretch>
        </p:blipFill>
        <p:spPr>
          <a:xfrm>
            <a:off x="6985581" y="2553812"/>
            <a:ext cx="1828160" cy="98306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gc1e240347f_0_25" descr="Information outline"/>
          <p:cNvPicPr preferRelativeResize="0"/>
          <p:nvPr/>
        </p:nvPicPr>
        <p:blipFill rotWithShape="1">
          <a:blip r:embed="rId3">
            <a:alphaModFix/>
          </a:blip>
          <a:srcRect/>
          <a:stretch/>
        </p:blipFill>
        <p:spPr>
          <a:xfrm>
            <a:off x="1857431" y="1154967"/>
            <a:ext cx="5510463" cy="5510463"/>
          </a:xfrm>
          <a:prstGeom prst="rect">
            <a:avLst/>
          </a:prstGeom>
          <a:noFill/>
          <a:ln>
            <a:noFill/>
          </a:ln>
        </p:spPr>
      </p:pic>
      <p:pic>
        <p:nvPicPr>
          <p:cNvPr id="75" name="Google Shape;75;gc1e240347f_0_25" descr="Logo&#10;&#10;Description automatically generated"/>
          <p:cNvPicPr preferRelativeResize="0"/>
          <p:nvPr/>
        </p:nvPicPr>
        <p:blipFill rotWithShape="1">
          <a:blip r:embed="rId4">
            <a:alphaModFix/>
          </a:blip>
          <a:srcRect/>
          <a:stretch/>
        </p:blipFill>
        <p:spPr>
          <a:xfrm>
            <a:off x="6695819" y="-138689"/>
            <a:ext cx="2556337" cy="1202097"/>
          </a:xfrm>
          <a:prstGeom prst="rect">
            <a:avLst/>
          </a:prstGeom>
          <a:noFill/>
          <a:ln>
            <a:noFill/>
          </a:ln>
        </p:spPr>
      </p:pic>
      <p:sp>
        <p:nvSpPr>
          <p:cNvPr id="76" name="Google Shape;76;gc1e240347f_0_25"/>
          <p:cNvSpPr txBox="1"/>
          <p:nvPr/>
        </p:nvSpPr>
        <p:spPr>
          <a:xfrm>
            <a:off x="2277978" y="2933391"/>
            <a:ext cx="6617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rgbClr val="000000"/>
                </a:solidFill>
                <a:latin typeface="Arial"/>
                <a:ea typeface="Arial"/>
                <a:cs typeface="Arial"/>
                <a:sym typeface="Arial"/>
              </a:rPr>
              <a:t>Blenheim Palace </a:t>
            </a:r>
            <a:r>
              <a:rPr lang="en-GB" sz="1400" dirty="0">
                <a:solidFill>
                  <a:srgbClr val="000000"/>
                </a:solidFill>
                <a:latin typeface="Arial"/>
                <a:ea typeface="Arial"/>
                <a:cs typeface="Arial"/>
                <a:sym typeface="Arial"/>
              </a:rPr>
              <a:t>is a big source of tourism in Oxfordshire, and it also hosts sporting events, banquets and weddings.  </a:t>
            </a:r>
            <a:endParaRPr sz="1400" dirty="0">
              <a:solidFill>
                <a:schemeClr val="dk1"/>
              </a:solidFill>
              <a:latin typeface="Arial"/>
              <a:ea typeface="Arial"/>
              <a:cs typeface="Arial"/>
              <a:sym typeface="Arial"/>
            </a:endParaRPr>
          </a:p>
        </p:txBody>
      </p:sp>
      <p:sp>
        <p:nvSpPr>
          <p:cNvPr id="77" name="Google Shape;77;gc1e240347f_0_25"/>
          <p:cNvSpPr txBox="1"/>
          <p:nvPr/>
        </p:nvSpPr>
        <p:spPr>
          <a:xfrm>
            <a:off x="328857" y="3984826"/>
            <a:ext cx="6728400" cy="523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chemeClr val="dk1"/>
                </a:solidFill>
                <a:latin typeface="Arial"/>
                <a:ea typeface="Arial"/>
                <a:cs typeface="Arial"/>
                <a:sym typeface="Arial"/>
              </a:rPr>
              <a:t>Oxford University Press </a:t>
            </a:r>
            <a:r>
              <a:rPr lang="en-GB" sz="1400" dirty="0">
                <a:solidFill>
                  <a:schemeClr val="dk1"/>
                </a:solidFill>
                <a:latin typeface="Arial"/>
                <a:ea typeface="Arial"/>
                <a:cs typeface="Arial"/>
                <a:sym typeface="Arial"/>
              </a:rPr>
              <a:t>create high quality academic and education resources. You may even have some of their textbooks!  </a:t>
            </a:r>
            <a:endParaRPr dirty="0"/>
          </a:p>
        </p:txBody>
      </p:sp>
      <p:sp>
        <p:nvSpPr>
          <p:cNvPr id="78" name="Google Shape;78;gc1e240347f_0_25"/>
          <p:cNvSpPr txBox="1"/>
          <p:nvPr/>
        </p:nvSpPr>
        <p:spPr>
          <a:xfrm>
            <a:off x="2277977" y="4933426"/>
            <a:ext cx="6617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dirty="0">
                <a:solidFill>
                  <a:schemeClr val="dk1"/>
                </a:solidFill>
                <a:latin typeface="Arial"/>
                <a:ea typeface="Arial"/>
                <a:cs typeface="Arial"/>
                <a:sym typeface="Arial"/>
              </a:rPr>
              <a:t>Over 8,000 people work for </a:t>
            </a:r>
            <a:r>
              <a:rPr lang="en-GB" sz="1400" b="1" dirty="0">
                <a:solidFill>
                  <a:schemeClr val="dk1"/>
                </a:solidFill>
                <a:latin typeface="Arial"/>
                <a:ea typeface="Arial"/>
                <a:cs typeface="Arial"/>
                <a:sym typeface="Arial"/>
              </a:rPr>
              <a:t>Thames Valley Police </a:t>
            </a:r>
            <a:r>
              <a:rPr lang="en-GB" sz="1400" dirty="0">
                <a:solidFill>
                  <a:schemeClr val="dk1"/>
                </a:solidFill>
                <a:latin typeface="Arial"/>
                <a:ea typeface="Arial"/>
                <a:cs typeface="Arial"/>
                <a:sym typeface="Arial"/>
              </a:rPr>
              <a:t>with many varied roles and volunteering opportunities available.  </a:t>
            </a:r>
            <a:r>
              <a:rPr lang="en-GB" sz="1400" b="0" i="0" dirty="0">
                <a:solidFill>
                  <a:schemeClr val="dk1"/>
                </a:solidFill>
                <a:latin typeface="Arial"/>
                <a:ea typeface="Arial"/>
                <a:cs typeface="Arial"/>
                <a:sym typeface="Arial"/>
              </a:rPr>
              <a:t> </a:t>
            </a:r>
            <a:endParaRPr sz="1400" dirty="0">
              <a:solidFill>
                <a:schemeClr val="dk1"/>
              </a:solidFill>
              <a:latin typeface="Arial"/>
              <a:ea typeface="Arial"/>
              <a:cs typeface="Arial"/>
              <a:sym typeface="Arial"/>
            </a:endParaRPr>
          </a:p>
        </p:txBody>
      </p:sp>
      <p:sp>
        <p:nvSpPr>
          <p:cNvPr id="79" name="Google Shape;79;gc1e240347f_0_25"/>
          <p:cNvSpPr txBox="1"/>
          <p:nvPr/>
        </p:nvSpPr>
        <p:spPr>
          <a:xfrm>
            <a:off x="328857" y="5770901"/>
            <a:ext cx="6730800"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chemeClr val="dk1"/>
                </a:solidFill>
                <a:latin typeface="Arial"/>
                <a:ea typeface="Arial"/>
                <a:cs typeface="Arial"/>
                <a:sym typeface="Arial"/>
              </a:rPr>
              <a:t>BMW Mini</a:t>
            </a:r>
            <a:r>
              <a:rPr lang="en-GB" sz="1400" dirty="0">
                <a:solidFill>
                  <a:schemeClr val="dk1"/>
                </a:solidFill>
                <a:latin typeface="Arial"/>
                <a:ea typeface="Arial"/>
                <a:cs typeface="Arial"/>
                <a:sym typeface="Arial"/>
              </a:rPr>
              <a:t> run apprenticeships and internships, as well as taking graduates. They have a programme called “Girls Go Technical” to encourage young women to join.  </a:t>
            </a:r>
            <a:endParaRPr dirty="0"/>
          </a:p>
        </p:txBody>
      </p:sp>
      <p:pic>
        <p:nvPicPr>
          <p:cNvPr id="81" name="Google Shape;81;gc1e240347f_0_25">
            <a:hlinkClick r:id="rId5"/>
          </p:cNvPr>
          <p:cNvPicPr preferRelativeResize="0"/>
          <p:nvPr/>
        </p:nvPicPr>
        <p:blipFill rotWithShape="1">
          <a:blip r:embed="rId6">
            <a:alphaModFix/>
          </a:blip>
          <a:srcRect/>
          <a:stretch/>
        </p:blipFill>
        <p:spPr>
          <a:xfrm>
            <a:off x="330259" y="2830953"/>
            <a:ext cx="1805964" cy="728096"/>
          </a:xfrm>
          <a:prstGeom prst="rect">
            <a:avLst/>
          </a:prstGeom>
          <a:noFill/>
          <a:ln>
            <a:noFill/>
          </a:ln>
        </p:spPr>
      </p:pic>
      <p:pic>
        <p:nvPicPr>
          <p:cNvPr id="82" name="Google Shape;82;gc1e240347f_0_25">
            <a:hlinkClick r:id="rId7"/>
          </p:cNvPr>
          <p:cNvPicPr preferRelativeResize="0"/>
          <p:nvPr/>
        </p:nvPicPr>
        <p:blipFill rotWithShape="1">
          <a:blip r:embed="rId8">
            <a:alphaModFix/>
          </a:blip>
          <a:srcRect/>
          <a:stretch/>
        </p:blipFill>
        <p:spPr>
          <a:xfrm>
            <a:off x="7191134" y="3913118"/>
            <a:ext cx="1702733" cy="666636"/>
          </a:xfrm>
          <a:prstGeom prst="rect">
            <a:avLst/>
          </a:prstGeom>
          <a:noFill/>
          <a:ln>
            <a:noFill/>
          </a:ln>
        </p:spPr>
      </p:pic>
      <p:pic>
        <p:nvPicPr>
          <p:cNvPr id="83" name="Google Shape;83;gc1e240347f_0_25">
            <a:hlinkClick r:id="rId9"/>
          </p:cNvPr>
          <p:cNvPicPr preferRelativeResize="0"/>
          <p:nvPr/>
        </p:nvPicPr>
        <p:blipFill rotWithShape="1">
          <a:blip r:embed="rId10">
            <a:alphaModFix/>
          </a:blip>
          <a:srcRect/>
          <a:stretch/>
        </p:blipFill>
        <p:spPr>
          <a:xfrm>
            <a:off x="330057" y="4894009"/>
            <a:ext cx="1806166" cy="602055"/>
          </a:xfrm>
          <a:prstGeom prst="rect">
            <a:avLst/>
          </a:prstGeom>
          <a:noFill/>
          <a:ln>
            <a:noFill/>
          </a:ln>
        </p:spPr>
      </p:pic>
      <p:pic>
        <p:nvPicPr>
          <p:cNvPr id="84" name="Google Shape;84;gc1e240347f_0_25">
            <a:hlinkClick r:id="rId11"/>
          </p:cNvPr>
          <p:cNvPicPr preferRelativeResize="0"/>
          <p:nvPr/>
        </p:nvPicPr>
        <p:blipFill rotWithShape="1">
          <a:blip r:embed="rId12">
            <a:alphaModFix/>
          </a:blip>
          <a:srcRect/>
          <a:stretch/>
        </p:blipFill>
        <p:spPr>
          <a:xfrm>
            <a:off x="7265577" y="5636767"/>
            <a:ext cx="1545285" cy="791487"/>
          </a:xfrm>
          <a:prstGeom prst="rect">
            <a:avLst/>
          </a:prstGeom>
          <a:noFill/>
          <a:ln>
            <a:noFill/>
          </a:ln>
        </p:spPr>
      </p:pic>
      <p:sp>
        <p:nvSpPr>
          <p:cNvPr id="86" name="Google Shape;86;gc1e240347f_0_25"/>
          <p:cNvSpPr txBox="1"/>
          <p:nvPr/>
        </p:nvSpPr>
        <p:spPr>
          <a:xfrm>
            <a:off x="328857" y="1934979"/>
            <a:ext cx="6233826"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chemeClr val="dk1"/>
                </a:solidFill>
                <a:latin typeface="Arial" panose="020B0604020202020204" pitchFamily="34" charset="0"/>
                <a:cs typeface="Arial" panose="020B0604020202020204" pitchFamily="34" charset="0"/>
              </a:rPr>
              <a:t>Greencore Construction </a:t>
            </a:r>
            <a:r>
              <a:rPr lang="en-GB" sz="1400" dirty="0">
                <a:solidFill>
                  <a:schemeClr val="dk1"/>
                </a:solidFill>
                <a:latin typeface="Arial" panose="020B0604020202020204" pitchFamily="34" charset="0"/>
                <a:cs typeface="Arial" panose="020B0604020202020204" pitchFamily="34" charset="0"/>
              </a:rPr>
              <a:t>helps people build modern, dream homes with low impact on the environment. </a:t>
            </a:r>
            <a:endParaRPr sz="1400" dirty="0">
              <a:latin typeface="Arial" panose="020B0604020202020204" pitchFamily="34" charset="0"/>
              <a:cs typeface="Arial" panose="020B0604020202020204" pitchFamily="34" charset="0"/>
            </a:endParaRPr>
          </a:p>
        </p:txBody>
      </p:sp>
      <p:sp>
        <p:nvSpPr>
          <p:cNvPr id="88" name="Google Shape;88;gc1e240347f_0_25"/>
          <p:cNvSpPr txBox="1"/>
          <p:nvPr/>
        </p:nvSpPr>
        <p:spPr>
          <a:xfrm>
            <a:off x="0" y="6640248"/>
            <a:ext cx="26985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chemeClr val="dk1"/>
                </a:solidFill>
                <a:latin typeface="Arial"/>
                <a:ea typeface="Arial"/>
                <a:cs typeface="Arial"/>
                <a:sym typeface="Arial"/>
              </a:rPr>
              <a:t>©VotesforSchools The WOW Show</a:t>
            </a:r>
            <a:endParaRPr/>
          </a:p>
        </p:txBody>
      </p:sp>
      <p:sp>
        <p:nvSpPr>
          <p:cNvPr id="19" name="Google Shape;67;gc1e240347f_0_0">
            <a:extLst>
              <a:ext uri="{FF2B5EF4-FFF2-40B4-BE49-F238E27FC236}">
                <a16:creationId xmlns:a16="http://schemas.microsoft.com/office/drawing/2014/main" id="{1194B512-343E-43FA-95BD-4C2EAEB330DF}"/>
              </a:ext>
            </a:extLst>
          </p:cNvPr>
          <p:cNvSpPr/>
          <p:nvPr/>
        </p:nvSpPr>
        <p:spPr>
          <a:xfrm>
            <a:off x="330368" y="885140"/>
            <a:ext cx="8564700" cy="597300"/>
          </a:xfrm>
          <a:prstGeom prst="roundRect">
            <a:avLst>
              <a:gd name="adj" fmla="val 16667"/>
            </a:avLst>
          </a:prstGeom>
          <a:solidFill>
            <a:srgbClr val="262262"/>
          </a:solidFill>
          <a:ln w="28575" cap="flat" cmpd="sng">
            <a:solidFill>
              <a:srgbClr val="C2D2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dirty="0">
                <a:solidFill>
                  <a:schemeClr val="lt1"/>
                </a:solidFill>
                <a:latin typeface="Arial"/>
                <a:ea typeface="Arial"/>
                <a:cs typeface="Arial"/>
                <a:sym typeface="Arial"/>
              </a:rPr>
              <a:t>Want to find out more?</a:t>
            </a:r>
            <a:endParaRPr dirty="0"/>
          </a:p>
          <a:p>
            <a:pPr marL="0" marR="0" lvl="0" indent="0" algn="ctr" rtl="0">
              <a:spcBef>
                <a:spcPts val="0"/>
              </a:spcBef>
              <a:spcAft>
                <a:spcPts val="0"/>
              </a:spcAft>
              <a:buNone/>
            </a:pPr>
            <a:r>
              <a:rPr lang="en-GB" sz="1400">
                <a:solidFill>
                  <a:schemeClr val="lt1"/>
                </a:solidFill>
                <a:latin typeface="Arial"/>
                <a:ea typeface="Arial"/>
                <a:cs typeface="Arial"/>
                <a:sym typeface="Arial"/>
              </a:rPr>
              <a:t>Click on the </a:t>
            </a:r>
            <a:r>
              <a:rPr lang="en-GB" sz="1400" dirty="0">
                <a:solidFill>
                  <a:schemeClr val="lt1"/>
                </a:solidFill>
                <a:latin typeface="Arial"/>
                <a:ea typeface="Arial"/>
                <a:cs typeface="Arial"/>
                <a:sym typeface="Arial"/>
              </a:rPr>
              <a:t>logos to visit the websites of each employer featured below!</a:t>
            </a:r>
            <a:endParaRPr dirty="0"/>
          </a:p>
        </p:txBody>
      </p:sp>
      <p:pic>
        <p:nvPicPr>
          <p:cNvPr id="3" name="Picture 2">
            <a:hlinkClick r:id="rId13"/>
            <a:extLst>
              <a:ext uri="{FF2B5EF4-FFF2-40B4-BE49-F238E27FC236}">
                <a16:creationId xmlns:a16="http://schemas.microsoft.com/office/drawing/2014/main" id="{AC303136-4ED2-48F2-AD0D-EDAFC9862D60}"/>
              </a:ext>
            </a:extLst>
          </p:cNvPr>
          <p:cNvPicPr>
            <a:picLocks noChangeAspect="1"/>
          </p:cNvPicPr>
          <p:nvPr/>
        </p:nvPicPr>
        <p:blipFill>
          <a:blip r:embed="rId14"/>
          <a:stretch>
            <a:fillRect/>
          </a:stretch>
        </p:blipFill>
        <p:spPr>
          <a:xfrm>
            <a:off x="6860960" y="1892209"/>
            <a:ext cx="2032907" cy="613898"/>
          </a:xfrm>
          <a:prstGeom prst="rect">
            <a:avLst/>
          </a:prstGeom>
        </p:spPr>
      </p:pic>
      <p:sp>
        <p:nvSpPr>
          <p:cNvPr id="17" name="Shape 114">
            <a:extLst>
              <a:ext uri="{FF2B5EF4-FFF2-40B4-BE49-F238E27FC236}">
                <a16:creationId xmlns:a16="http://schemas.microsoft.com/office/drawing/2014/main" id="{AF8E0060-A397-428A-94EF-89BA784A8C64}"/>
              </a:ext>
            </a:extLst>
          </p:cNvPr>
          <p:cNvSpPr/>
          <p:nvPr/>
        </p:nvSpPr>
        <p:spPr>
          <a:xfrm>
            <a:off x="287088"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Arial" panose="020B0604020202020204" pitchFamily="34" charset="0"/>
                <a:ea typeface="Helvetica Neue" panose="02000503000000020004" pitchFamily="2" charset="0"/>
                <a:cs typeface="Arial" panose="020B0604020202020204" pitchFamily="34" charset="0"/>
                <a:sym typeface="Lato"/>
              </a:rPr>
              <a:t>Get to know the employers!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cxnSp>
        <p:nvCxnSpPr>
          <p:cNvPr id="10" name="Straight Connector 9">
            <a:extLst>
              <a:ext uri="{FF2B5EF4-FFF2-40B4-BE49-F238E27FC236}">
                <a16:creationId xmlns:a16="http://schemas.microsoft.com/office/drawing/2014/main" id="{103A1B66-E214-4025-A334-04A2C33557E3}"/>
              </a:ext>
            </a:extLst>
          </p:cNvPr>
          <p:cNvCxnSpPr/>
          <p:nvPr/>
        </p:nvCxnSpPr>
        <p:spPr>
          <a:xfrm>
            <a:off x="53751" y="3804311"/>
            <a:ext cx="9036496"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Shape 114">
            <a:extLst>
              <a:ext uri="{FF2B5EF4-FFF2-40B4-BE49-F238E27FC236}">
                <a16:creationId xmlns:a16="http://schemas.microsoft.com/office/drawing/2014/main" id="{728CB498-3206-47E9-8743-15E2064629EB}"/>
              </a:ext>
            </a:extLst>
          </p:cNvPr>
          <p:cNvSpPr/>
          <p:nvPr/>
        </p:nvSpPr>
        <p:spPr>
          <a:xfrm>
            <a:off x="540001" y="540000"/>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Learning objectives for today</a:t>
            </a:r>
          </a:p>
        </p:txBody>
      </p:sp>
      <p:sp>
        <p:nvSpPr>
          <p:cNvPr id="12" name="Shape 114">
            <a:extLst>
              <a:ext uri="{FF2B5EF4-FFF2-40B4-BE49-F238E27FC236}">
                <a16:creationId xmlns:a16="http://schemas.microsoft.com/office/drawing/2014/main" id="{A4BFCEE8-99F2-4A07-A04C-B2B9D7684983}"/>
              </a:ext>
            </a:extLst>
          </p:cNvPr>
          <p:cNvSpPr/>
          <p:nvPr/>
        </p:nvSpPr>
        <p:spPr>
          <a:xfrm>
            <a:off x="472484" y="4047269"/>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Keywords</a:t>
            </a:r>
          </a:p>
        </p:txBody>
      </p:sp>
      <p:sp>
        <p:nvSpPr>
          <p:cNvPr id="13" name="Shape 113">
            <a:extLst>
              <a:ext uri="{FF2B5EF4-FFF2-40B4-BE49-F238E27FC236}">
                <a16:creationId xmlns:a16="http://schemas.microsoft.com/office/drawing/2014/main" id="{AC6C43A3-9085-4CD2-B213-628BCC49D7C3}"/>
              </a:ext>
            </a:extLst>
          </p:cNvPr>
          <p:cNvSpPr/>
          <p:nvPr/>
        </p:nvSpPr>
        <p:spPr>
          <a:xfrm>
            <a:off x="472484" y="4697634"/>
            <a:ext cx="8199031" cy="1944922"/>
          </a:xfrm>
          <a:prstGeom prst="rect">
            <a:avLst/>
          </a:prstGeom>
          <a:noFill/>
          <a:ln>
            <a:noFill/>
          </a:ln>
        </p:spPr>
        <p:txBody>
          <a:bodyPr lIns="91425" tIns="45700" rIns="91425" bIns="45700" anchor="t" anchorCtr="0">
            <a:noAutofit/>
          </a:bodyPr>
          <a:lstStyle/>
          <a:p>
            <a:pPr marL="285750" indent="-285750">
              <a:buClr>
                <a:schemeClr val="bg1"/>
              </a:buClr>
              <a:buFont typeface="Arial" panose="020B0604020202020204" pitchFamily="34" charset="0"/>
              <a:buChar char="•"/>
            </a:pPr>
            <a:r>
              <a:rPr lang="en-US" sz="1600" b="1" dirty="0" err="1">
                <a:latin typeface="Century Gothic" panose="020B0502020202020204" pitchFamily="34" charset="0"/>
                <a:ea typeface="Helvetica Neue" panose="02000503000000020004" pitchFamily="2" charset="0"/>
                <a:cs typeface="Arial" panose="020B0604020202020204" pitchFamily="34" charset="0"/>
              </a:rPr>
              <a:t>Labour</a:t>
            </a:r>
            <a:r>
              <a:rPr lang="en-US" sz="1600" b="1" dirty="0">
                <a:latin typeface="Century Gothic" panose="020B0502020202020204" pitchFamily="34" charset="0"/>
                <a:ea typeface="Helvetica Neue" panose="02000503000000020004" pitchFamily="2" charset="0"/>
                <a:cs typeface="Arial" panose="020B0604020202020204" pitchFamily="34" charset="0"/>
              </a:rPr>
              <a:t> Market Information (LMI): </a:t>
            </a:r>
            <a:r>
              <a:rPr lang="en-US" sz="1600" dirty="0">
                <a:latin typeface="Century Gothic" panose="020B0502020202020204" pitchFamily="34" charset="0"/>
                <a:ea typeface="Helvetica Neue" panose="02000503000000020004" pitchFamily="2" charset="0"/>
                <a:cs typeface="Arial" panose="020B0604020202020204" pitchFamily="34" charset="0"/>
              </a:rPr>
              <a:t>Information about the jobs and careers available in a geographical area.  </a:t>
            </a:r>
          </a:p>
          <a:p>
            <a:pPr marL="285750" indent="-285750">
              <a:buClr>
                <a:schemeClr val="bg1"/>
              </a:buClr>
              <a:buFont typeface="Arial" panose="020B0604020202020204" pitchFamily="34" charset="0"/>
              <a:buChar char="•"/>
            </a:pPr>
            <a:endParaRPr lang="en-US" sz="1600" b="1" dirty="0">
              <a:latin typeface="Century Gothic" panose="020B0502020202020204" pitchFamily="34" charset="0"/>
              <a:ea typeface="Helvetica Neue" panose="02000503000000020004" pitchFamily="2" charset="0"/>
              <a:cs typeface="Arial" panose="020B0604020202020204" pitchFamily="34" charset="0"/>
            </a:endParaRPr>
          </a:p>
          <a:p>
            <a:pPr marL="285750" indent="-285750">
              <a:buClr>
                <a:schemeClr val="bg1"/>
              </a:buClr>
              <a:buSzPct val="10000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Employability: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Having skills and abilities that allow you to be employed.  </a:t>
            </a:r>
          </a:p>
          <a:p>
            <a:pPr marL="285750" indent="-285750">
              <a:buClr>
                <a:schemeClr val="bg1"/>
              </a:buClr>
              <a:buSzPct val="10000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Clr>
                <a:schemeClr val="bg1"/>
              </a:buClr>
              <a:buSzPct val="10000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Curriculum Vitae (CV):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A written description of your skills, qualifications and experience.  </a:t>
            </a:r>
          </a:p>
          <a:p>
            <a:pPr marL="285750" indent="-285750">
              <a:buClr>
                <a:schemeClr val="bg1"/>
              </a:buClr>
              <a:buFont typeface="Arial" panose="020B0604020202020204" pitchFamily="34" charset="0"/>
              <a:buChar char="•"/>
            </a:pPr>
            <a:endParaRPr lang="en-US" sz="1600" dirty="0">
              <a:latin typeface="Century Gothic" panose="020B0502020202020204" pitchFamily="34" charset="0"/>
              <a:ea typeface="Helvetica Neue" panose="02000503000000020004" pitchFamily="2" charset="0"/>
              <a:cs typeface="Arial" panose="020B0604020202020204" pitchFamily="34" charset="0"/>
            </a:endParaRPr>
          </a:p>
          <a:p>
            <a:pPr>
              <a:buClr>
                <a:srgbClr val="BA1A1A"/>
              </a:buClr>
              <a:buSzPct val="100000"/>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a:buClr>
                <a:srgbClr val="BA1A1A"/>
              </a:buClr>
              <a:buSzPct val="100000"/>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p:txBody>
      </p:sp>
      <p:sp>
        <p:nvSpPr>
          <p:cNvPr id="14" name="TextBox 13">
            <a:extLst>
              <a:ext uri="{FF2B5EF4-FFF2-40B4-BE49-F238E27FC236}">
                <a16:creationId xmlns:a16="http://schemas.microsoft.com/office/drawing/2014/main" id="{C1C70528-9DF4-4CAA-9C85-755738D4F6FC}"/>
              </a:ext>
            </a:extLst>
          </p:cNvPr>
          <p:cNvSpPr txBox="1"/>
          <p:nvPr/>
        </p:nvSpPr>
        <p:spPr>
          <a:xfrm>
            <a:off x="540001" y="1277280"/>
            <a:ext cx="7676346" cy="2554545"/>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Century Gothic" panose="020B0502020202020204" pitchFamily="34" charset="0"/>
                <a:cs typeface="Arial" panose="020B0604020202020204" pitchFamily="34" charset="0"/>
              </a:rPr>
              <a:t>To </a:t>
            </a:r>
            <a:r>
              <a:rPr lang="en-GB" sz="1600" b="0" i="0" u="none" strike="noStrike" baseline="0" dirty="0">
                <a:latin typeface="Century Gothic" panose="020B0502020202020204" pitchFamily="34" charset="0"/>
                <a:cs typeface="Arial" panose="020B0604020202020204" pitchFamily="34" charset="0"/>
              </a:rPr>
              <a:t>be aware of what job and labour market information (LMI) is and what it can do for you.</a:t>
            </a:r>
          </a:p>
          <a:p>
            <a:endParaRPr lang="en-GB" sz="1600" dirty="0">
              <a:latin typeface="Century Gothic" panose="020B0502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Century Gothic" panose="020B0502020202020204" pitchFamily="34" charset="0"/>
                <a:cs typeface="Arial" panose="020B0604020202020204" pitchFamily="34" charset="0"/>
              </a:rPr>
              <a:t>To </a:t>
            </a:r>
            <a:r>
              <a:rPr lang="en-GB" sz="1600" b="0" i="0" u="none" strike="noStrike" baseline="0" dirty="0">
                <a:latin typeface="Century Gothic" panose="020B0502020202020204" pitchFamily="34" charset="0"/>
                <a:cs typeface="Arial" panose="020B0604020202020204" pitchFamily="34" charset="0"/>
              </a:rPr>
              <a:t>show that you have acquired and developed qualities and skills to improve your employability.</a:t>
            </a:r>
          </a:p>
          <a:p>
            <a:endParaRPr lang="en-GB" sz="1600" b="0" i="0" u="none" strike="noStrike" baseline="0" dirty="0">
              <a:latin typeface="Century Gothic" panose="020B0502020202020204" pitchFamily="34" charset="0"/>
              <a:cs typeface="Arial" panose="020B0604020202020204" pitchFamily="34" charset="0"/>
            </a:endParaRPr>
          </a:p>
          <a:p>
            <a:pPr marL="285750" indent="-285750">
              <a:buFont typeface="Arial" panose="020B0604020202020204" pitchFamily="34" charset="0"/>
              <a:buChar char="•"/>
            </a:pPr>
            <a:r>
              <a:rPr lang="en-GB" sz="1600" b="0" i="0" u="none" strike="noStrike" baseline="0" dirty="0">
                <a:latin typeface="Century Gothic" panose="020B0502020202020204" pitchFamily="34" charset="0"/>
                <a:cs typeface="Arial" panose="020B0604020202020204" pitchFamily="34" charset="0"/>
              </a:rPr>
              <a:t>To research your education, training, apprenticeship, employment and volunteering options including information about the best progression pathways through to specific goals. 	</a:t>
            </a:r>
          </a:p>
          <a:p>
            <a:endParaRPr lang="en-GB" sz="1600" dirty="0">
              <a:latin typeface="Century Gothic" panose="020B0502020202020204" pitchFamily="34" charset="0"/>
              <a:cs typeface="Arial" panose="020B0604020202020204" pitchFamily="34" charset="0"/>
            </a:endParaRPr>
          </a:p>
        </p:txBody>
      </p:sp>
      <p:sp>
        <p:nvSpPr>
          <p:cNvPr id="8" name="TextBox 13">
            <a:extLst>
              <a:ext uri="{FF2B5EF4-FFF2-40B4-BE49-F238E27FC236}">
                <a16:creationId xmlns:a16="http://schemas.microsoft.com/office/drawing/2014/main" id="{834EB514-A668-475A-9256-84A9DE7057F1}"/>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Arial" panose="020B0604020202020204" pitchFamily="34" charset="0"/>
                <a:ea typeface="Calibri" panose="020F0502020204030204" pitchFamily="34" charset="0"/>
                <a:cs typeface="Arial" panose="020B0604020202020204" pitchFamily="34" charset="0"/>
              </a:rPr>
              <a:t>©VotesforSchools The WOW Show</a:t>
            </a:r>
          </a:p>
        </p:txBody>
      </p:sp>
    </p:spTree>
    <p:extLst>
      <p:ext uri="{BB962C8B-B14F-4D97-AF65-F5344CB8AC3E}">
        <p14:creationId xmlns:p14="http://schemas.microsoft.com/office/powerpoint/2010/main" val="2067021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descr="Work from home desk outline">
            <a:extLst>
              <a:ext uri="{FF2B5EF4-FFF2-40B4-BE49-F238E27FC236}">
                <a16:creationId xmlns:a16="http://schemas.microsoft.com/office/drawing/2014/main" id="{7495F20C-5402-475D-8D72-686A8C8942D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6043" y="3928754"/>
            <a:ext cx="3550895" cy="3550895"/>
          </a:xfrm>
          <a:prstGeom prst="rect">
            <a:avLst/>
          </a:prstGeom>
        </p:spPr>
      </p:pic>
      <p:pic>
        <p:nvPicPr>
          <p:cNvPr id="18" name="Graphic 17" descr="Text outline">
            <a:extLst>
              <a:ext uri="{FF2B5EF4-FFF2-40B4-BE49-F238E27FC236}">
                <a16:creationId xmlns:a16="http://schemas.microsoft.com/office/drawing/2014/main" id="{FB6B7BC3-EF9E-4B3A-ACF9-B9AC2115645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36195" y="1345567"/>
            <a:ext cx="3550895" cy="3550895"/>
          </a:xfrm>
          <a:prstGeom prst="rect">
            <a:avLst/>
          </a:prstGeom>
        </p:spPr>
      </p:pic>
      <p:pic>
        <p:nvPicPr>
          <p:cNvPr id="20" name="Graphic 19" descr="Remote work outline">
            <a:extLst>
              <a:ext uri="{FF2B5EF4-FFF2-40B4-BE49-F238E27FC236}">
                <a16:creationId xmlns:a16="http://schemas.microsoft.com/office/drawing/2014/main" id="{D3B9DD36-A6C2-4BD2-A910-11A068D4409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2046" y="559792"/>
            <a:ext cx="3550895" cy="3550895"/>
          </a:xfrm>
          <a:prstGeom prst="rect">
            <a:avLst/>
          </a:prstGeom>
        </p:spPr>
      </p:pic>
      <p:pic>
        <p:nvPicPr>
          <p:cNvPr id="22" name="Graphic 21" descr="Briefcase outline">
            <a:extLst>
              <a:ext uri="{FF2B5EF4-FFF2-40B4-BE49-F238E27FC236}">
                <a16:creationId xmlns:a16="http://schemas.microsoft.com/office/drawing/2014/main" id="{34A091A0-D7F9-4CF8-AA25-FA085C20CE89}"/>
              </a:ext>
            </a:extLst>
          </p:cNvPr>
          <p:cNvPicPr>
            <a:picLocks noChangeAspect="1"/>
          </p:cNvPicPr>
          <p:nvPr/>
        </p:nvPicPr>
        <p:blipFill rotWithShape="1">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rcRect b="31041"/>
          <a:stretch/>
        </p:blipFill>
        <p:spPr>
          <a:xfrm>
            <a:off x="3652956" y="4409353"/>
            <a:ext cx="3550895" cy="2448647"/>
          </a:xfrm>
          <a:prstGeom prst="rect">
            <a:avLst/>
          </a:prstGeom>
        </p:spPr>
      </p:pic>
      <p:pic>
        <p:nvPicPr>
          <p:cNvPr id="24" name="Graphic 23" descr="Map with pin outline">
            <a:extLst>
              <a:ext uri="{FF2B5EF4-FFF2-40B4-BE49-F238E27FC236}">
                <a16:creationId xmlns:a16="http://schemas.microsoft.com/office/drawing/2014/main" id="{5C221E4C-5799-4500-BDE7-8DD9774592C6}"/>
              </a:ext>
            </a:extLst>
          </p:cNvPr>
          <p:cNvPicPr>
            <a:picLocks noChangeAspect="1"/>
          </p:cNvPicPr>
          <p:nvPr/>
        </p:nvPicPr>
        <p:blipFill rotWithShape="1">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rcRect l="31054"/>
          <a:stretch/>
        </p:blipFill>
        <p:spPr>
          <a:xfrm flipH="1">
            <a:off x="6695818" y="1821190"/>
            <a:ext cx="2448181" cy="3550895"/>
          </a:xfrm>
          <a:prstGeom prst="rect">
            <a:avLst/>
          </a:prstGeom>
        </p:spPr>
      </p:pic>
      <p:sp>
        <p:nvSpPr>
          <p:cNvPr id="5" name="Rectangle: Rounded Corners 4">
            <a:extLst>
              <a:ext uri="{FF2B5EF4-FFF2-40B4-BE49-F238E27FC236}">
                <a16:creationId xmlns:a16="http://schemas.microsoft.com/office/drawing/2014/main" id="{88BC2CC9-5AB2-4D9F-8A9C-CD5A4D94852C}"/>
              </a:ext>
            </a:extLst>
          </p:cNvPr>
          <p:cNvSpPr/>
          <p:nvPr/>
        </p:nvSpPr>
        <p:spPr>
          <a:xfrm>
            <a:off x="2282712" y="3710460"/>
            <a:ext cx="2992989" cy="1594192"/>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Labour Market Information (LMI) </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is a useful tool to help research future jobs in the local area, understand the skills needed for certain roles and the demand for future employment.  </a:t>
            </a:r>
          </a:p>
        </p:txBody>
      </p:sp>
      <p:sp>
        <p:nvSpPr>
          <p:cNvPr id="6" name="Rectangle: Rounded Corners 5">
            <a:extLst>
              <a:ext uri="{FF2B5EF4-FFF2-40B4-BE49-F238E27FC236}">
                <a16:creationId xmlns:a16="http://schemas.microsoft.com/office/drawing/2014/main" id="{88ABA0BE-0ED5-448A-935A-DA4507A20403}"/>
              </a:ext>
            </a:extLst>
          </p:cNvPr>
          <p:cNvSpPr/>
          <p:nvPr/>
        </p:nvSpPr>
        <p:spPr>
          <a:xfrm>
            <a:off x="1083852" y="5478754"/>
            <a:ext cx="6976296" cy="98970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If you are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aware of what is available in your local </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area it can help you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decide</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what your choices could be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when you complete your GCSEs.  </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p>
        </p:txBody>
      </p:sp>
      <p:sp>
        <p:nvSpPr>
          <p:cNvPr id="7" name="Rectangle: Rounded Corners 6">
            <a:extLst>
              <a:ext uri="{FF2B5EF4-FFF2-40B4-BE49-F238E27FC236}">
                <a16:creationId xmlns:a16="http://schemas.microsoft.com/office/drawing/2014/main" id="{8EEC4A44-AF48-4A5A-8354-BE201D4B9912}"/>
              </a:ext>
            </a:extLst>
          </p:cNvPr>
          <p:cNvSpPr/>
          <p:nvPr/>
        </p:nvSpPr>
        <p:spPr>
          <a:xfrm>
            <a:off x="166821" y="2478567"/>
            <a:ext cx="5092119" cy="989701"/>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Class discussion (2-3 mins)</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What do you know about Labour Market Information in your area? How can you find out more to help make decisions about your future?  </a:t>
            </a:r>
          </a:p>
        </p:txBody>
      </p:sp>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10" name="Shape 114">
            <a:extLst>
              <a:ext uri="{FF2B5EF4-FFF2-40B4-BE49-F238E27FC236}">
                <a16:creationId xmlns:a16="http://schemas.microsoft.com/office/drawing/2014/main" id="{54BBB897-6600-408F-9155-9E3B94A6DBF8}"/>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What is Labour Market Information (LMI)?</a:t>
            </a:r>
          </a:p>
        </p:txBody>
      </p:sp>
      <p:sp>
        <p:nvSpPr>
          <p:cNvPr id="11" name="Pentagon 20">
            <a:extLst>
              <a:ext uri="{FF2B5EF4-FFF2-40B4-BE49-F238E27FC236}">
                <a16:creationId xmlns:a16="http://schemas.microsoft.com/office/drawing/2014/main" id="{C7C5AA0A-FB78-487A-AF15-FAE6B7730817}"/>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1</a:t>
            </a:r>
          </a:p>
        </p:txBody>
      </p:sp>
      <p:pic>
        <p:nvPicPr>
          <p:cNvPr id="12" name="Picture 11">
            <a:extLst>
              <a:ext uri="{FF2B5EF4-FFF2-40B4-BE49-F238E27FC236}">
                <a16:creationId xmlns:a16="http://schemas.microsoft.com/office/drawing/2014/main" id="{40839BCB-5EFC-44A0-B772-7DB1220FD84E}"/>
              </a:ext>
            </a:extLst>
          </p:cNvPr>
          <p:cNvPicPr>
            <a:picLocks noChangeAspect="1"/>
          </p:cNvPicPr>
          <p:nvPr/>
        </p:nvPicPr>
        <p:blipFill>
          <a:blip r:embed="rId14"/>
          <a:stretch>
            <a:fillRect/>
          </a:stretch>
        </p:blipFill>
        <p:spPr>
          <a:xfrm>
            <a:off x="5481209" y="990771"/>
            <a:ext cx="3465541" cy="4165109"/>
          </a:xfrm>
          <a:prstGeom prst="rect">
            <a:avLst/>
          </a:prstGeom>
        </p:spPr>
      </p:pic>
      <p:sp>
        <p:nvSpPr>
          <p:cNvPr id="13" name="Rectangle: Rounded Corners 12">
            <a:extLst>
              <a:ext uri="{FF2B5EF4-FFF2-40B4-BE49-F238E27FC236}">
                <a16:creationId xmlns:a16="http://schemas.microsoft.com/office/drawing/2014/main" id="{2F76EA5B-0631-4CAA-ADFC-E8C136871B3F}"/>
              </a:ext>
            </a:extLst>
          </p:cNvPr>
          <p:cNvSpPr/>
          <p:nvPr/>
        </p:nvSpPr>
        <p:spPr>
          <a:xfrm>
            <a:off x="2282712" y="1084911"/>
            <a:ext cx="2992989" cy="1105398"/>
          </a:xfrm>
          <a:prstGeom prst="roundRect">
            <a:avLst/>
          </a:prstGeom>
          <a:solidFill>
            <a:srgbClr val="38BEAB"/>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Definition: Labour Market Information (LMI)</a:t>
            </a:r>
          </a:p>
          <a:p>
            <a:pPr algn="ct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Information about the jobs and careers available.  </a:t>
            </a:r>
          </a:p>
        </p:txBody>
      </p:sp>
      <p:sp>
        <p:nvSpPr>
          <p:cNvPr id="19" name="TextBox 13">
            <a:extLst>
              <a:ext uri="{FF2B5EF4-FFF2-40B4-BE49-F238E27FC236}">
                <a16:creationId xmlns:a16="http://schemas.microsoft.com/office/drawing/2014/main" id="{7474791E-47D1-4A8A-976C-3D1173A8E1E4}"/>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Arial" panose="020B0604020202020204" pitchFamily="34" charset="0"/>
                <a:ea typeface="Calibri" panose="020F0502020204030204" pitchFamily="34" charset="0"/>
                <a:cs typeface="Arial" panose="020B0604020202020204" pitchFamily="34" charset="0"/>
              </a:rPr>
              <a:t>©VotesforSchools The WOW Show 2021</a:t>
            </a:r>
          </a:p>
        </p:txBody>
      </p:sp>
      <p:pic>
        <p:nvPicPr>
          <p:cNvPr id="8" name="Picture 7">
            <a:extLst>
              <a:ext uri="{FF2B5EF4-FFF2-40B4-BE49-F238E27FC236}">
                <a16:creationId xmlns:a16="http://schemas.microsoft.com/office/drawing/2014/main" id="{7292E1A7-A81F-433C-B6A8-EA06E218E26B}"/>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97250" y="1022043"/>
            <a:ext cx="1884913" cy="1202098"/>
          </a:xfrm>
          <a:prstGeom prst="rect">
            <a:avLst/>
          </a:prstGeom>
        </p:spPr>
      </p:pic>
      <p:pic>
        <p:nvPicPr>
          <p:cNvPr id="15" name="Picture 14">
            <a:extLst>
              <a:ext uri="{FF2B5EF4-FFF2-40B4-BE49-F238E27FC236}">
                <a16:creationId xmlns:a16="http://schemas.microsoft.com/office/drawing/2014/main" id="{26C546AD-CFE1-4ECC-A744-A3D25D4929B1}"/>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197250" y="3763890"/>
            <a:ext cx="1879954" cy="1391990"/>
          </a:xfrm>
          <a:prstGeom prst="rect">
            <a:avLst/>
          </a:prstGeom>
        </p:spPr>
      </p:pic>
      <p:pic>
        <p:nvPicPr>
          <p:cNvPr id="21" name="Picture 2" descr="City Guide icon">
            <a:extLst>
              <a:ext uri="{FF2B5EF4-FFF2-40B4-BE49-F238E27FC236}">
                <a16:creationId xmlns:a16="http://schemas.microsoft.com/office/drawing/2014/main" id="{C7424125-2163-4CEE-A089-549343617C29}"/>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131840" y="551640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Learning icon">
            <a:extLst>
              <a:ext uri="{FF2B5EF4-FFF2-40B4-BE49-F238E27FC236}">
                <a16:creationId xmlns:a16="http://schemas.microsoft.com/office/drawing/2014/main" id="{36ED32F9-E935-4290-83C7-416EB1EA1DC6}"/>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8097760" y="5515331"/>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79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Graphic 58" descr="Film reel outline">
            <a:extLst>
              <a:ext uri="{FF2B5EF4-FFF2-40B4-BE49-F238E27FC236}">
                <a16:creationId xmlns:a16="http://schemas.microsoft.com/office/drawing/2014/main" id="{B0B7034E-1385-4EDA-BFCE-5415253E6F02}"/>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r="19835"/>
          <a:stretch/>
        </p:blipFill>
        <p:spPr>
          <a:xfrm>
            <a:off x="6290294" y="654474"/>
            <a:ext cx="2846591" cy="3550895"/>
          </a:xfrm>
          <a:prstGeom prst="rect">
            <a:avLst/>
          </a:prstGeom>
        </p:spPr>
      </p:pic>
      <p:pic>
        <p:nvPicPr>
          <p:cNvPr id="60" name="Graphic 59" descr="Blackboard outline">
            <a:extLst>
              <a:ext uri="{FF2B5EF4-FFF2-40B4-BE49-F238E27FC236}">
                <a16:creationId xmlns:a16="http://schemas.microsoft.com/office/drawing/2014/main" id="{AF579E0A-D1BC-43D8-9DFE-DB6E8086662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94639" y="4003598"/>
            <a:ext cx="3550895" cy="3550895"/>
          </a:xfrm>
          <a:prstGeom prst="rect">
            <a:avLst/>
          </a:prstGeom>
        </p:spPr>
      </p:pic>
      <p:pic>
        <p:nvPicPr>
          <p:cNvPr id="61" name="Graphic 60" descr="Tools outline">
            <a:extLst>
              <a:ext uri="{FF2B5EF4-FFF2-40B4-BE49-F238E27FC236}">
                <a16:creationId xmlns:a16="http://schemas.microsoft.com/office/drawing/2014/main" id="{DC55357E-607F-4056-AE94-5A1FC40C452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06111" y="1138901"/>
            <a:ext cx="3550895" cy="3550895"/>
          </a:xfrm>
          <a:prstGeom prst="rect">
            <a:avLst/>
          </a:prstGeom>
        </p:spPr>
      </p:pic>
      <p:pic>
        <p:nvPicPr>
          <p:cNvPr id="62" name="Graphic 61" descr="Renewable Energy outline">
            <a:extLst>
              <a:ext uri="{FF2B5EF4-FFF2-40B4-BE49-F238E27FC236}">
                <a16:creationId xmlns:a16="http://schemas.microsoft.com/office/drawing/2014/main" id="{DF0CCD99-23DF-4577-A7FE-1D610BBA86CA}"/>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7991" y="3637110"/>
            <a:ext cx="3550895" cy="3550895"/>
          </a:xfrm>
          <a:prstGeom prst="rect">
            <a:avLst/>
          </a:prstGeom>
        </p:spPr>
      </p:pic>
      <p:pic>
        <p:nvPicPr>
          <p:cNvPr id="63" name="Graphic 62" descr="Bug under magnifying glass outline">
            <a:extLst>
              <a:ext uri="{FF2B5EF4-FFF2-40B4-BE49-F238E27FC236}">
                <a16:creationId xmlns:a16="http://schemas.microsoft.com/office/drawing/2014/main" id="{F1EB78BF-28B2-40AF-BE4C-B3CD736189F9}"/>
              </a:ext>
            </a:extLst>
          </p:cNvPr>
          <p:cNvPicPr>
            <a:picLocks noChangeAspect="1"/>
          </p:cNvPicPr>
          <p:nvPr/>
        </p:nvPicPr>
        <p:blipFill rotWithShape="1">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rcRect l="33814"/>
          <a:stretch/>
        </p:blipFill>
        <p:spPr>
          <a:xfrm>
            <a:off x="-37279" y="954215"/>
            <a:ext cx="2350179" cy="3550895"/>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31" name="Shape 114">
            <a:extLst>
              <a:ext uri="{FF2B5EF4-FFF2-40B4-BE49-F238E27FC236}">
                <a16:creationId xmlns:a16="http://schemas.microsoft.com/office/drawing/2014/main" id="{DC2E6153-3DBD-41BA-8C18-7A075A29E076}"/>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What is the LMI in Oxfordshire?</a:t>
            </a:r>
          </a:p>
        </p:txBody>
      </p:sp>
      <p:sp>
        <p:nvSpPr>
          <p:cNvPr id="32" name="Pentagon 20">
            <a:extLst>
              <a:ext uri="{FF2B5EF4-FFF2-40B4-BE49-F238E27FC236}">
                <a16:creationId xmlns:a16="http://schemas.microsoft.com/office/drawing/2014/main" id="{828AD4F5-2978-4D5D-9A54-59DEF0F17CEC}"/>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pic>
        <p:nvPicPr>
          <p:cNvPr id="23" name="Graphic 22" descr="Tools outline">
            <a:extLst>
              <a:ext uri="{FF2B5EF4-FFF2-40B4-BE49-F238E27FC236}">
                <a16:creationId xmlns:a16="http://schemas.microsoft.com/office/drawing/2014/main" id="{4C3C0649-229B-4303-8BBB-61BDD85AD2C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06111" y="1138901"/>
            <a:ext cx="3550895" cy="3550895"/>
          </a:xfrm>
          <a:prstGeom prst="rect">
            <a:avLst/>
          </a:prstGeom>
        </p:spPr>
      </p:pic>
      <p:pic>
        <p:nvPicPr>
          <p:cNvPr id="24" name="Graphic 23" descr="Renewable Energy outline">
            <a:extLst>
              <a:ext uri="{FF2B5EF4-FFF2-40B4-BE49-F238E27FC236}">
                <a16:creationId xmlns:a16="http://schemas.microsoft.com/office/drawing/2014/main" id="{586CEF22-2575-4971-949E-B14C2ABB77B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7991" y="3637110"/>
            <a:ext cx="3550895" cy="3550895"/>
          </a:xfrm>
          <a:prstGeom prst="rect">
            <a:avLst/>
          </a:prstGeom>
        </p:spPr>
      </p:pic>
      <p:pic>
        <p:nvPicPr>
          <p:cNvPr id="25" name="Graphic 24" descr="Bug under magnifying glass outline">
            <a:extLst>
              <a:ext uri="{FF2B5EF4-FFF2-40B4-BE49-F238E27FC236}">
                <a16:creationId xmlns:a16="http://schemas.microsoft.com/office/drawing/2014/main" id="{93FA602D-AF13-454D-AA78-7F5C8406A500}"/>
              </a:ext>
            </a:extLst>
          </p:cNvPr>
          <p:cNvPicPr>
            <a:picLocks noChangeAspect="1"/>
          </p:cNvPicPr>
          <p:nvPr/>
        </p:nvPicPr>
        <p:blipFill rotWithShape="1">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rcRect l="33814"/>
          <a:stretch/>
        </p:blipFill>
        <p:spPr>
          <a:xfrm>
            <a:off x="-37279" y="954215"/>
            <a:ext cx="2350179" cy="3550895"/>
          </a:xfrm>
          <a:prstGeom prst="rect">
            <a:avLst/>
          </a:prstGeom>
        </p:spPr>
      </p:pic>
      <p:sp>
        <p:nvSpPr>
          <p:cNvPr id="28" name="Rectangle: Rounded Corners 27">
            <a:extLst>
              <a:ext uri="{FF2B5EF4-FFF2-40B4-BE49-F238E27FC236}">
                <a16:creationId xmlns:a16="http://schemas.microsoft.com/office/drawing/2014/main" id="{6C7ABD90-8357-4F96-A6D0-113040B25896}"/>
              </a:ext>
            </a:extLst>
          </p:cNvPr>
          <p:cNvSpPr/>
          <p:nvPr/>
        </p:nvSpPr>
        <p:spPr>
          <a:xfrm>
            <a:off x="3137755" y="3618105"/>
            <a:ext cx="2071357" cy="958881"/>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Health &amp; Social Care</a:t>
            </a:r>
            <a:endPar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 variety of different roles are available</a:t>
            </a:r>
          </a:p>
        </p:txBody>
      </p:sp>
      <p:sp>
        <p:nvSpPr>
          <p:cNvPr id="29" name="Rectangle: Rounded Corners 28">
            <a:extLst>
              <a:ext uri="{FF2B5EF4-FFF2-40B4-BE49-F238E27FC236}">
                <a16:creationId xmlns:a16="http://schemas.microsoft.com/office/drawing/2014/main" id="{CFB73F14-893B-4435-85B8-7DC73DF7C9B7}"/>
              </a:ext>
            </a:extLst>
          </p:cNvPr>
          <p:cNvSpPr/>
          <p:nvPr/>
        </p:nvSpPr>
        <p:spPr>
          <a:xfrm>
            <a:off x="3850569" y="4761673"/>
            <a:ext cx="2084496" cy="955072"/>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Creative Industries</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Including film &amp; game design and creation</a:t>
            </a:r>
          </a:p>
        </p:txBody>
      </p:sp>
      <p:sp>
        <p:nvSpPr>
          <p:cNvPr id="30" name="Rectangle: Rounded Corners 29">
            <a:extLst>
              <a:ext uri="{FF2B5EF4-FFF2-40B4-BE49-F238E27FC236}">
                <a16:creationId xmlns:a16="http://schemas.microsoft.com/office/drawing/2014/main" id="{145CBC8B-D9CD-4C08-9B7A-A4A537E34F6F}"/>
              </a:ext>
            </a:extLst>
          </p:cNvPr>
          <p:cNvSpPr/>
          <p:nvPr/>
        </p:nvSpPr>
        <p:spPr>
          <a:xfrm>
            <a:off x="3852650" y="2308865"/>
            <a:ext cx="2084496" cy="1120745"/>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Advanced Engineering</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Oxfordshire has a zero carbon target for 2030</a:t>
            </a:r>
          </a:p>
        </p:txBody>
      </p:sp>
      <p:sp>
        <p:nvSpPr>
          <p:cNvPr id="37" name="Rectangle: Rounded Corners 36">
            <a:extLst>
              <a:ext uri="{FF2B5EF4-FFF2-40B4-BE49-F238E27FC236}">
                <a16:creationId xmlns:a16="http://schemas.microsoft.com/office/drawing/2014/main" id="{74A13109-CFE7-47AC-AD8E-1C2A7004FF58}"/>
              </a:ext>
            </a:extLst>
          </p:cNvPr>
          <p:cNvSpPr/>
          <p:nvPr/>
        </p:nvSpPr>
        <p:spPr>
          <a:xfrm>
            <a:off x="5989840" y="3618106"/>
            <a:ext cx="2117035" cy="955072"/>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Autonomous Vehicles </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Constant development of cutting-edge tech</a:t>
            </a:r>
          </a:p>
        </p:txBody>
      </p:sp>
      <p:sp>
        <p:nvSpPr>
          <p:cNvPr id="45" name="Rectangle: Rounded Corners 44">
            <a:extLst>
              <a:ext uri="{FF2B5EF4-FFF2-40B4-BE49-F238E27FC236}">
                <a16:creationId xmlns:a16="http://schemas.microsoft.com/office/drawing/2014/main" id="{3271DA9F-8E0B-4EDD-9441-6000BA826CCC}"/>
              </a:ext>
            </a:extLst>
          </p:cNvPr>
          <p:cNvSpPr/>
          <p:nvPr/>
        </p:nvSpPr>
        <p:spPr>
          <a:xfrm>
            <a:off x="973258" y="4761673"/>
            <a:ext cx="2084710" cy="955072"/>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Education</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 universities have over 14,000 staff</a:t>
            </a:r>
          </a:p>
        </p:txBody>
      </p:sp>
      <p:sp>
        <p:nvSpPr>
          <p:cNvPr id="46" name="Rectangle: Rounded Corners 45">
            <a:extLst>
              <a:ext uri="{FF2B5EF4-FFF2-40B4-BE49-F238E27FC236}">
                <a16:creationId xmlns:a16="http://schemas.microsoft.com/office/drawing/2014/main" id="{377E292D-FEA0-457B-B98E-74D626F747DF}"/>
              </a:ext>
            </a:extLst>
          </p:cNvPr>
          <p:cNvSpPr/>
          <p:nvPr/>
        </p:nvSpPr>
        <p:spPr>
          <a:xfrm>
            <a:off x="285674" y="3618106"/>
            <a:ext cx="2071355" cy="955072"/>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Construction</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Ongoing development of green technologies</a:t>
            </a:r>
          </a:p>
        </p:txBody>
      </p:sp>
      <p:sp>
        <p:nvSpPr>
          <p:cNvPr id="47" name="Rectangle: Rounded Corners 46">
            <a:extLst>
              <a:ext uri="{FF2B5EF4-FFF2-40B4-BE49-F238E27FC236}">
                <a16:creationId xmlns:a16="http://schemas.microsoft.com/office/drawing/2014/main" id="{A1475F2B-BF36-48F5-BF5B-0B5208F255A4}"/>
              </a:ext>
            </a:extLst>
          </p:cNvPr>
          <p:cNvSpPr/>
          <p:nvPr/>
        </p:nvSpPr>
        <p:spPr>
          <a:xfrm>
            <a:off x="977847" y="2308865"/>
            <a:ext cx="2084496" cy="1120745"/>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Space &amp; Satellite</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Oxfordshire has state-of-the art technology</a:t>
            </a:r>
          </a:p>
        </p:txBody>
      </p:sp>
      <p:sp>
        <p:nvSpPr>
          <p:cNvPr id="48" name="Rectangle: Rounded Corners 47">
            <a:extLst>
              <a:ext uri="{FF2B5EF4-FFF2-40B4-BE49-F238E27FC236}">
                <a16:creationId xmlns:a16="http://schemas.microsoft.com/office/drawing/2014/main" id="{27B10F05-6FB9-42B2-97A9-46F6FBDECB4E}"/>
              </a:ext>
            </a:extLst>
          </p:cNvPr>
          <p:cNvSpPr/>
          <p:nvPr/>
        </p:nvSpPr>
        <p:spPr>
          <a:xfrm>
            <a:off x="6727451" y="2308865"/>
            <a:ext cx="2121581" cy="1120745"/>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Life Sciences</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Including vaccinations, cryogenics &amp; more</a:t>
            </a:r>
          </a:p>
        </p:txBody>
      </p:sp>
      <p:sp>
        <p:nvSpPr>
          <p:cNvPr id="49" name="Rectangle: Rounded Corners 48">
            <a:extLst>
              <a:ext uri="{FF2B5EF4-FFF2-40B4-BE49-F238E27FC236}">
                <a16:creationId xmlns:a16="http://schemas.microsoft.com/office/drawing/2014/main" id="{B07858C8-62EB-49CE-84EC-085097D1D491}"/>
              </a:ext>
            </a:extLst>
          </p:cNvPr>
          <p:cNvSpPr/>
          <p:nvPr/>
        </p:nvSpPr>
        <p:spPr>
          <a:xfrm>
            <a:off x="297276" y="862428"/>
            <a:ext cx="5500854" cy="1322133"/>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Pair discussion (2-3 mins)</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Talk to a partner about what opportunities you know about in your local area. What do people you know do as their career? Then, click to find out more about which sectors have roles on offer in Oxfordshire.</a:t>
            </a:r>
          </a:p>
        </p:txBody>
      </p:sp>
      <p:sp>
        <p:nvSpPr>
          <p:cNvPr id="50" name="Rectangle: Rounded Corners 49">
            <a:extLst>
              <a:ext uri="{FF2B5EF4-FFF2-40B4-BE49-F238E27FC236}">
                <a16:creationId xmlns:a16="http://schemas.microsoft.com/office/drawing/2014/main" id="{B7592296-8485-4557-B925-A688E324B003}"/>
              </a:ext>
            </a:extLst>
          </p:cNvPr>
          <p:cNvSpPr/>
          <p:nvPr/>
        </p:nvSpPr>
        <p:spPr>
          <a:xfrm>
            <a:off x="6067211" y="1022378"/>
            <a:ext cx="2777489" cy="1162183"/>
          </a:xfrm>
          <a:prstGeom prst="roundRect">
            <a:avLst/>
          </a:prstGeom>
          <a:solidFill>
            <a:srgbClr val="38BEAB"/>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Definition: Sector</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An area of work and production that makes money for an area or country. </a:t>
            </a:r>
          </a:p>
        </p:txBody>
      </p:sp>
      <p:sp>
        <p:nvSpPr>
          <p:cNvPr id="51" name="Rectangle: Rounded Corners 50">
            <a:extLst>
              <a:ext uri="{FF2B5EF4-FFF2-40B4-BE49-F238E27FC236}">
                <a16:creationId xmlns:a16="http://schemas.microsoft.com/office/drawing/2014/main" id="{9FFCD984-F32B-4225-9FF5-5F299F6203C5}"/>
              </a:ext>
            </a:extLst>
          </p:cNvPr>
          <p:cNvSpPr/>
          <p:nvPr/>
        </p:nvSpPr>
        <p:spPr>
          <a:xfrm>
            <a:off x="6727667" y="4761673"/>
            <a:ext cx="2117034" cy="955072"/>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Manufacturing &amp; Logistics</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 thriving distribution industry</a:t>
            </a:r>
          </a:p>
        </p:txBody>
      </p:sp>
      <p:sp>
        <p:nvSpPr>
          <p:cNvPr id="52" name="Rectangle: Rounded Corners 51">
            <a:extLst>
              <a:ext uri="{FF2B5EF4-FFF2-40B4-BE49-F238E27FC236}">
                <a16:creationId xmlns:a16="http://schemas.microsoft.com/office/drawing/2014/main" id="{B921EC9E-23D5-4473-9EF2-3666468F51A4}"/>
              </a:ext>
            </a:extLst>
          </p:cNvPr>
          <p:cNvSpPr/>
          <p:nvPr/>
        </p:nvSpPr>
        <p:spPr>
          <a:xfrm>
            <a:off x="397798" y="5901431"/>
            <a:ext cx="8346884" cy="681568"/>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Challenge: </a:t>
            </a:r>
          </a:p>
          <a:p>
            <a:pPr algn="ct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Did you know there were career opportunities in these sectors in Oxfordshire?</a:t>
            </a:r>
          </a:p>
        </p:txBody>
      </p:sp>
      <p:sp>
        <p:nvSpPr>
          <p:cNvPr id="53" name="TextBox 13">
            <a:extLst>
              <a:ext uri="{FF2B5EF4-FFF2-40B4-BE49-F238E27FC236}">
                <a16:creationId xmlns:a16="http://schemas.microsoft.com/office/drawing/2014/main" id="{098092F3-39E6-4F2F-92FC-36FC9550C685}"/>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Arial" panose="020B0604020202020204" pitchFamily="34" charset="0"/>
                <a:ea typeface="Calibri" panose="020F0502020204030204" pitchFamily="34" charset="0"/>
                <a:cs typeface="Arial" panose="020B0604020202020204" pitchFamily="34" charset="0"/>
              </a:rPr>
              <a:t>©VotesforSchools The WOW Show 2021</a:t>
            </a:r>
          </a:p>
        </p:txBody>
      </p:sp>
      <p:pic>
        <p:nvPicPr>
          <p:cNvPr id="54" name="Picture 2" descr="Stethoscope icon">
            <a:extLst>
              <a:ext uri="{FF2B5EF4-FFF2-40B4-BE49-F238E27FC236}">
                <a16:creationId xmlns:a16="http://schemas.microsoft.com/office/drawing/2014/main" id="{939341B5-A1A1-4602-8CFF-6BA85D371675}"/>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5244071" y="3673500"/>
            <a:ext cx="710811" cy="71081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School Building icon">
            <a:extLst>
              <a:ext uri="{FF2B5EF4-FFF2-40B4-BE49-F238E27FC236}">
                <a16:creationId xmlns:a16="http://schemas.microsoft.com/office/drawing/2014/main" id="{B3071499-01C9-41FD-A79D-175F7C92B3DE}"/>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221552" y="4817068"/>
            <a:ext cx="710811" cy="71081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Biomass icon">
            <a:extLst>
              <a:ext uri="{FF2B5EF4-FFF2-40B4-BE49-F238E27FC236}">
                <a16:creationId xmlns:a16="http://schemas.microsoft.com/office/drawing/2014/main" id="{FF769857-3333-43E7-9B4A-159C8A540E63}"/>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5976894" y="2529933"/>
            <a:ext cx="710811" cy="71081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Eco Fuel icon">
            <a:extLst>
              <a:ext uri="{FF2B5EF4-FFF2-40B4-BE49-F238E27FC236}">
                <a16:creationId xmlns:a16="http://schemas.microsoft.com/office/drawing/2014/main" id="{D7C94F2F-7CB2-468F-9EC9-EF63EE3E8FAC}"/>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3102090" y="2529933"/>
            <a:ext cx="710811" cy="71081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Car Production icon">
            <a:extLst>
              <a:ext uri="{FF2B5EF4-FFF2-40B4-BE49-F238E27FC236}">
                <a16:creationId xmlns:a16="http://schemas.microsoft.com/office/drawing/2014/main" id="{9D341D2C-CD78-430B-A084-E88610085B3D}"/>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flipH="1">
            <a:off x="8141831" y="3673500"/>
            <a:ext cx="710811" cy="71081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8" descr="Space Shuttle icon">
            <a:extLst>
              <a:ext uri="{FF2B5EF4-FFF2-40B4-BE49-F238E27FC236}">
                <a16:creationId xmlns:a16="http://schemas.microsoft.com/office/drawing/2014/main" id="{90741BA7-925C-4002-A24D-E7F13293FF5F}"/>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227288" y="2529933"/>
            <a:ext cx="710811" cy="710811"/>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2" descr="Structural icon">
            <a:extLst>
              <a:ext uri="{FF2B5EF4-FFF2-40B4-BE49-F238E27FC236}">
                <a16:creationId xmlns:a16="http://schemas.microsoft.com/office/drawing/2014/main" id="{6FEB60D3-1C56-48F1-9FDA-20ECC34C1415}"/>
              </a:ext>
            </a:extLst>
          </p:cNvPr>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2391987" y="3673500"/>
            <a:ext cx="710811" cy="71081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6" descr="Game Controller icon">
            <a:extLst>
              <a:ext uri="{FF2B5EF4-FFF2-40B4-BE49-F238E27FC236}">
                <a16:creationId xmlns:a16="http://schemas.microsoft.com/office/drawing/2014/main" id="{D752BBCA-F3BA-41E2-A212-E7BAEA00ABF1}"/>
              </a:ext>
            </a:extLst>
          </p:cNvPr>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3098862" y="4817068"/>
            <a:ext cx="710811" cy="710811"/>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8" descr="Documentary icon">
            <a:extLst>
              <a:ext uri="{FF2B5EF4-FFF2-40B4-BE49-F238E27FC236}">
                <a16:creationId xmlns:a16="http://schemas.microsoft.com/office/drawing/2014/main" id="{F21BC7B6-3D23-4F26-B937-B734FDE5DE45}"/>
              </a:ext>
            </a:extLst>
          </p:cNvPr>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5975960" y="4817068"/>
            <a:ext cx="710811" cy="710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84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0-#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childTnLst>
                          </p:cTn>
                        </p:par>
                        <p:par>
                          <p:cTn id="27" fill="hold">
                            <p:stCondLst>
                              <p:cond delay="2000"/>
                            </p:stCondLst>
                            <p:childTnLst>
                              <p:par>
                                <p:cTn id="28" presetID="2" presetClass="entr" presetSubtype="2" fill="hold" nodeType="after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additive="base">
                                        <p:cTn id="30" dur="500" fill="hold"/>
                                        <p:tgtEl>
                                          <p:spTgt spid="58"/>
                                        </p:tgtEl>
                                        <p:attrNameLst>
                                          <p:attrName>ppt_x</p:attrName>
                                        </p:attrNameLst>
                                      </p:cBhvr>
                                      <p:tavLst>
                                        <p:tav tm="0">
                                          <p:val>
                                            <p:strVal val="1+#ppt_w/2"/>
                                          </p:val>
                                        </p:tav>
                                        <p:tav tm="100000">
                                          <p:val>
                                            <p:strVal val="#ppt_x"/>
                                          </p:val>
                                        </p:tav>
                                      </p:tavLst>
                                    </p:anim>
                                    <p:anim calcmode="lin" valueType="num">
                                      <p:cBhvr additive="base">
                                        <p:cTn id="31" dur="500" fill="hold"/>
                                        <p:tgtEl>
                                          <p:spTgt spid="58"/>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childTnLst>
                          </p:cTn>
                        </p:par>
                        <p:par>
                          <p:cTn id="52" fill="hold">
                            <p:stCondLst>
                              <p:cond delay="5000"/>
                            </p:stCondLst>
                            <p:childTnLst>
                              <p:par>
                                <p:cTn id="53" presetID="2" presetClass="entr" presetSubtype="8"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additive="base">
                                        <p:cTn id="55" dur="500" fill="hold"/>
                                        <p:tgtEl>
                                          <p:spTgt spid="55"/>
                                        </p:tgtEl>
                                        <p:attrNameLst>
                                          <p:attrName>ppt_x</p:attrName>
                                        </p:attrNameLst>
                                      </p:cBhvr>
                                      <p:tavLst>
                                        <p:tav tm="0">
                                          <p:val>
                                            <p:strVal val="0-#ppt_w/2"/>
                                          </p:val>
                                        </p:tav>
                                        <p:tav tm="100000">
                                          <p:val>
                                            <p:strVal val="#ppt_x"/>
                                          </p:val>
                                        </p:tav>
                                      </p:tavLst>
                                    </p:anim>
                                    <p:anim calcmode="lin" valueType="num">
                                      <p:cBhvr additive="base">
                                        <p:cTn id="56" dur="500" fill="hold"/>
                                        <p:tgtEl>
                                          <p:spTgt spid="55"/>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childTnLst>
                          </p:cTn>
                        </p:par>
                        <p:par>
                          <p:cTn id="61" fill="hold">
                            <p:stCondLst>
                              <p:cond delay="6000"/>
                            </p:stCondLst>
                            <p:childTnLst>
                              <p:par>
                                <p:cTn id="62" presetID="10" presetClass="entr" presetSubtype="0" fill="hold" nodeType="after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fade">
                                      <p:cBhvr>
                                        <p:cTn id="64" dur="500"/>
                                        <p:tgtEl>
                                          <p:spTgt spid="6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par>
                          <p:cTn id="68" fill="hold">
                            <p:stCondLst>
                              <p:cond delay="6500"/>
                            </p:stCondLst>
                            <p:childTnLst>
                              <p:par>
                                <p:cTn id="69" presetID="10"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500"/>
                                        <p:tgtEl>
                                          <p:spTgt spid="6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childTnLst>
                          </p:cTn>
                        </p:par>
                        <p:par>
                          <p:cTn id="75" fill="hold">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7" grpId="0" animBg="1"/>
      <p:bldP spid="45" grpId="0" animBg="1"/>
      <p:bldP spid="46" grpId="0" animBg="1"/>
      <p:bldP spid="47" grpId="0" animBg="1"/>
      <p:bldP spid="48" grpId="0" animBg="1"/>
      <p:bldP spid="51" grpId="0" animBg="1"/>
      <p:bldP spid="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Graphic 58" descr="Film reel outline">
            <a:extLst>
              <a:ext uri="{FF2B5EF4-FFF2-40B4-BE49-F238E27FC236}">
                <a16:creationId xmlns:a16="http://schemas.microsoft.com/office/drawing/2014/main" id="{B0B7034E-1385-4EDA-BFCE-5415253E6F02}"/>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r="19835"/>
          <a:stretch/>
        </p:blipFill>
        <p:spPr>
          <a:xfrm>
            <a:off x="6290294" y="654474"/>
            <a:ext cx="2846591" cy="3550895"/>
          </a:xfrm>
          <a:prstGeom prst="rect">
            <a:avLst/>
          </a:prstGeom>
        </p:spPr>
      </p:pic>
      <p:pic>
        <p:nvPicPr>
          <p:cNvPr id="60" name="Graphic 59" descr="Blackboard outline">
            <a:extLst>
              <a:ext uri="{FF2B5EF4-FFF2-40B4-BE49-F238E27FC236}">
                <a16:creationId xmlns:a16="http://schemas.microsoft.com/office/drawing/2014/main" id="{AF579E0A-D1BC-43D8-9DFE-DB6E8086662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94639" y="4003598"/>
            <a:ext cx="3550895" cy="3550895"/>
          </a:xfrm>
          <a:prstGeom prst="rect">
            <a:avLst/>
          </a:prstGeom>
        </p:spPr>
      </p:pic>
      <p:pic>
        <p:nvPicPr>
          <p:cNvPr id="62" name="Graphic 61" descr="Renewable Energy outline">
            <a:extLst>
              <a:ext uri="{FF2B5EF4-FFF2-40B4-BE49-F238E27FC236}">
                <a16:creationId xmlns:a16="http://schemas.microsoft.com/office/drawing/2014/main" id="{DF0CCD99-23DF-4577-A7FE-1D610BBA86C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7991" y="3637110"/>
            <a:ext cx="3550895" cy="3550895"/>
          </a:xfrm>
          <a:prstGeom prst="rect">
            <a:avLst/>
          </a:prstGeom>
        </p:spPr>
      </p:pic>
      <p:pic>
        <p:nvPicPr>
          <p:cNvPr id="63" name="Graphic 62" descr="Bug under magnifying glass outline">
            <a:extLst>
              <a:ext uri="{FF2B5EF4-FFF2-40B4-BE49-F238E27FC236}">
                <a16:creationId xmlns:a16="http://schemas.microsoft.com/office/drawing/2014/main" id="{F1EB78BF-28B2-40AF-BE4C-B3CD736189F9}"/>
              </a:ext>
            </a:extLst>
          </p:cNvPr>
          <p:cNvPicPr>
            <a:picLocks noChangeAspect="1"/>
          </p:cNvPicPr>
          <p:nvPr/>
        </p:nvPicPr>
        <p:blipFill rotWithShape="1">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rcRect l="33814"/>
          <a:stretch/>
        </p:blipFill>
        <p:spPr>
          <a:xfrm>
            <a:off x="-37279" y="954215"/>
            <a:ext cx="2350179" cy="3550895"/>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31" name="Shape 114">
            <a:extLst>
              <a:ext uri="{FF2B5EF4-FFF2-40B4-BE49-F238E27FC236}">
                <a16:creationId xmlns:a16="http://schemas.microsoft.com/office/drawing/2014/main" id="{DC2E6153-3DBD-41BA-8C18-7A075A29E076}"/>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What is the LMI in Oxfordshire?</a:t>
            </a:r>
          </a:p>
        </p:txBody>
      </p:sp>
      <p:sp>
        <p:nvSpPr>
          <p:cNvPr id="32" name="Pentagon 20">
            <a:extLst>
              <a:ext uri="{FF2B5EF4-FFF2-40B4-BE49-F238E27FC236}">
                <a16:creationId xmlns:a16="http://schemas.microsoft.com/office/drawing/2014/main" id="{828AD4F5-2978-4D5D-9A54-59DEF0F17CEC}"/>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pic>
        <p:nvPicPr>
          <p:cNvPr id="23" name="Graphic 22" descr="Tools outline">
            <a:extLst>
              <a:ext uri="{FF2B5EF4-FFF2-40B4-BE49-F238E27FC236}">
                <a16:creationId xmlns:a16="http://schemas.microsoft.com/office/drawing/2014/main" id="{4C3C0649-229B-4303-8BBB-61BDD85AD2C0}"/>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894122" y="1019981"/>
            <a:ext cx="3550895" cy="3550895"/>
          </a:xfrm>
          <a:prstGeom prst="rect">
            <a:avLst/>
          </a:prstGeom>
        </p:spPr>
      </p:pic>
      <p:pic>
        <p:nvPicPr>
          <p:cNvPr id="24" name="Graphic 23" descr="Renewable Energy outline">
            <a:extLst>
              <a:ext uri="{FF2B5EF4-FFF2-40B4-BE49-F238E27FC236}">
                <a16:creationId xmlns:a16="http://schemas.microsoft.com/office/drawing/2014/main" id="{586CEF22-2575-4971-949E-B14C2ABB77B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7991" y="3637110"/>
            <a:ext cx="3550895" cy="3550895"/>
          </a:xfrm>
          <a:prstGeom prst="rect">
            <a:avLst/>
          </a:prstGeom>
        </p:spPr>
      </p:pic>
      <p:sp>
        <p:nvSpPr>
          <p:cNvPr id="28" name="Rectangle: Rounded Corners 27">
            <a:extLst>
              <a:ext uri="{FF2B5EF4-FFF2-40B4-BE49-F238E27FC236}">
                <a16:creationId xmlns:a16="http://schemas.microsoft.com/office/drawing/2014/main" id="{6C7ABD90-8357-4F96-A6D0-113040B25896}"/>
              </a:ext>
            </a:extLst>
          </p:cNvPr>
          <p:cNvSpPr/>
          <p:nvPr/>
        </p:nvSpPr>
        <p:spPr>
          <a:xfrm>
            <a:off x="3402000" y="4074422"/>
            <a:ext cx="2340000" cy="1440000"/>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Hospitality, Leisure &amp; Tourism </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Oxfordshire has thousands of visitors from all over the world</a:t>
            </a:r>
          </a:p>
        </p:txBody>
      </p:sp>
      <p:sp>
        <p:nvSpPr>
          <p:cNvPr id="30" name="Rectangle: Rounded Corners 29">
            <a:extLst>
              <a:ext uri="{FF2B5EF4-FFF2-40B4-BE49-F238E27FC236}">
                <a16:creationId xmlns:a16="http://schemas.microsoft.com/office/drawing/2014/main" id="{145CBC8B-D9CD-4C08-9B7A-A4A537E34F6F}"/>
              </a:ext>
            </a:extLst>
          </p:cNvPr>
          <p:cNvSpPr/>
          <p:nvPr/>
        </p:nvSpPr>
        <p:spPr>
          <a:xfrm>
            <a:off x="3359753" y="1040319"/>
            <a:ext cx="2340000" cy="144000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Wholesale &amp; Retail</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There are thousands of retail roles with large &amp; small retailers</a:t>
            </a:r>
          </a:p>
        </p:txBody>
      </p:sp>
      <p:sp>
        <p:nvSpPr>
          <p:cNvPr id="37" name="Rectangle: Rounded Corners 36">
            <a:extLst>
              <a:ext uri="{FF2B5EF4-FFF2-40B4-BE49-F238E27FC236}">
                <a16:creationId xmlns:a16="http://schemas.microsoft.com/office/drawing/2014/main" id="{74A13109-CFE7-47AC-AD8E-1C2A7004FF58}"/>
              </a:ext>
            </a:extLst>
          </p:cNvPr>
          <p:cNvSpPr/>
          <p:nvPr/>
        </p:nvSpPr>
        <p:spPr>
          <a:xfrm>
            <a:off x="6462528" y="4073903"/>
            <a:ext cx="2340000" cy="144000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Charity Sector</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There are many sectors that have opportunities for experience</a:t>
            </a:r>
          </a:p>
        </p:txBody>
      </p:sp>
      <p:sp>
        <p:nvSpPr>
          <p:cNvPr id="46" name="Rectangle: Rounded Corners 45">
            <a:extLst>
              <a:ext uri="{FF2B5EF4-FFF2-40B4-BE49-F238E27FC236}">
                <a16:creationId xmlns:a16="http://schemas.microsoft.com/office/drawing/2014/main" id="{377E292D-FEA0-457B-B98E-74D626F747DF}"/>
              </a:ext>
            </a:extLst>
          </p:cNvPr>
          <p:cNvSpPr/>
          <p:nvPr/>
        </p:nvSpPr>
        <p:spPr>
          <a:xfrm>
            <a:off x="341472" y="4073903"/>
            <a:ext cx="2340000" cy="144000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 Public Sector</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Oxfordshire County Council have 1,300 staff in a variety of roles</a:t>
            </a:r>
          </a:p>
        </p:txBody>
      </p:sp>
      <p:sp>
        <p:nvSpPr>
          <p:cNvPr id="47" name="Rectangle: Rounded Corners 46">
            <a:extLst>
              <a:ext uri="{FF2B5EF4-FFF2-40B4-BE49-F238E27FC236}">
                <a16:creationId xmlns:a16="http://schemas.microsoft.com/office/drawing/2014/main" id="{A1475F2B-BF36-48F5-BF5B-0B5208F255A4}"/>
              </a:ext>
            </a:extLst>
          </p:cNvPr>
          <p:cNvSpPr/>
          <p:nvPr/>
        </p:nvSpPr>
        <p:spPr>
          <a:xfrm>
            <a:off x="341472" y="1060626"/>
            <a:ext cx="2340000" cy="1440000"/>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Digital Technology</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With almost everyone using technology, this sector is always growing</a:t>
            </a:r>
          </a:p>
        </p:txBody>
      </p:sp>
      <p:sp>
        <p:nvSpPr>
          <p:cNvPr id="48" name="Rectangle: Rounded Corners 47">
            <a:extLst>
              <a:ext uri="{FF2B5EF4-FFF2-40B4-BE49-F238E27FC236}">
                <a16:creationId xmlns:a16="http://schemas.microsoft.com/office/drawing/2014/main" id="{27B10F05-6FB9-42B2-97A9-46F6FBDECB4E}"/>
              </a:ext>
            </a:extLst>
          </p:cNvPr>
          <p:cNvSpPr/>
          <p:nvPr/>
        </p:nvSpPr>
        <p:spPr>
          <a:xfrm>
            <a:off x="6462528" y="1040319"/>
            <a:ext cx="2340000" cy="1440000"/>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Financial &amp; Professional Services</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All businesses need financial advice &amp; support and legal advice</a:t>
            </a:r>
          </a:p>
        </p:txBody>
      </p:sp>
      <p:sp>
        <p:nvSpPr>
          <p:cNvPr id="53" name="TextBox 13">
            <a:extLst>
              <a:ext uri="{FF2B5EF4-FFF2-40B4-BE49-F238E27FC236}">
                <a16:creationId xmlns:a16="http://schemas.microsoft.com/office/drawing/2014/main" id="{098092F3-39E6-4F2F-92FC-36FC9550C685}"/>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35" name="Rectangle: Rounded Corners 34">
            <a:extLst>
              <a:ext uri="{FF2B5EF4-FFF2-40B4-BE49-F238E27FC236}">
                <a16:creationId xmlns:a16="http://schemas.microsoft.com/office/drawing/2014/main" id="{855BCB2E-538F-47FD-9E0E-D541A03781C6}"/>
              </a:ext>
            </a:extLst>
          </p:cNvPr>
          <p:cNvSpPr/>
          <p:nvPr/>
        </p:nvSpPr>
        <p:spPr>
          <a:xfrm>
            <a:off x="338055" y="5877548"/>
            <a:ext cx="8467711" cy="574861"/>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There are so many </a:t>
            </a:r>
            <a:r>
              <a:rPr lang="en-GB"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opportunities</a:t>
            </a: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 </a:t>
            </a:r>
            <a:r>
              <a:rPr lang="en-GB"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in Oxfordshire</a:t>
            </a: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 so why not </a:t>
            </a:r>
            <a:r>
              <a:rPr lang="en-GB"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take inspiration </a:t>
            </a: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from</a:t>
            </a:r>
            <a:r>
              <a:rPr lang="en-GB"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 closer to home?</a:t>
            </a:r>
          </a:p>
        </p:txBody>
      </p:sp>
      <p:pic>
        <p:nvPicPr>
          <p:cNvPr id="1028" name="Picture 4" descr="Laptop icon">
            <a:extLst>
              <a:ext uri="{FF2B5EF4-FFF2-40B4-BE49-F238E27FC236}">
                <a16:creationId xmlns:a16="http://schemas.microsoft.com/office/drawing/2014/main" id="{7A6F3BF0-4088-4625-BA23-87697ADD33D5}"/>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643734" y="279262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hopaholic icon">
            <a:extLst>
              <a:ext uri="{FF2B5EF4-FFF2-40B4-BE49-F238E27FC236}">
                <a16:creationId xmlns:a16="http://schemas.microsoft.com/office/drawing/2014/main" id="{DC90CB26-8318-48DC-9551-5D60B0C6B539}"/>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2378317" y="279262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per Money icon">
            <a:extLst>
              <a:ext uri="{FF2B5EF4-FFF2-40B4-BE49-F238E27FC236}">
                <a16:creationId xmlns:a16="http://schemas.microsoft.com/office/drawing/2014/main" id="{A02224AF-6783-42D1-8895-5C9D3D0BE70C}"/>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4112901" y="279262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ssport With Visa icon">
            <a:extLst>
              <a:ext uri="{FF2B5EF4-FFF2-40B4-BE49-F238E27FC236}">
                <a16:creationId xmlns:a16="http://schemas.microsoft.com/office/drawing/2014/main" id="{59F8A44C-00C2-432C-AE00-8D669688F7DD}"/>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5847485" y="279262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ining icon">
            <a:extLst>
              <a:ext uri="{FF2B5EF4-FFF2-40B4-BE49-F238E27FC236}">
                <a16:creationId xmlns:a16="http://schemas.microsoft.com/office/drawing/2014/main" id="{CA1DCA9F-73B2-466C-BB7E-23873732788C}"/>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7582068" y="2792626"/>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51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7" grpId="0" animBg="1"/>
      <p:bldP spid="46" grpId="0" animBg="1"/>
      <p:bldP spid="47" grpId="0" animBg="1"/>
      <p:bldP spid="48"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Modern architecture outline">
            <a:extLst>
              <a:ext uri="{FF2B5EF4-FFF2-40B4-BE49-F238E27FC236}">
                <a16:creationId xmlns:a16="http://schemas.microsoft.com/office/drawing/2014/main" id="{44A7D2DB-5E9B-4BAA-A79D-A21383720FB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5150" y="570946"/>
            <a:ext cx="3550894" cy="3550894"/>
          </a:xfrm>
          <a:prstGeom prst="rect">
            <a:avLst/>
          </a:prstGeom>
        </p:spPr>
      </p:pic>
      <p:pic>
        <p:nvPicPr>
          <p:cNvPr id="5" name="Graphic 4" descr="Traffic cone outline">
            <a:extLst>
              <a:ext uri="{FF2B5EF4-FFF2-40B4-BE49-F238E27FC236}">
                <a16:creationId xmlns:a16="http://schemas.microsoft.com/office/drawing/2014/main" id="{D66EDE60-6C1A-4073-B2B8-50289A5CC443}"/>
              </a:ext>
            </a:extLst>
          </p:cNvPr>
          <p:cNvPicPr>
            <a:picLocks noChangeAspect="1"/>
          </p:cNvPicPr>
          <p:nvPr/>
        </p:nvPicPr>
        <p:blipFill rotWithShape="1">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b="16730"/>
          <a:stretch/>
        </p:blipFill>
        <p:spPr>
          <a:xfrm>
            <a:off x="-85465" y="3901166"/>
            <a:ext cx="3550894" cy="2956834"/>
          </a:xfrm>
          <a:prstGeom prst="rect">
            <a:avLst/>
          </a:prstGeom>
        </p:spPr>
      </p:pic>
      <p:pic>
        <p:nvPicPr>
          <p:cNvPr id="8" name="Graphic 7" descr="Fluorescent Light Blub outline">
            <a:extLst>
              <a:ext uri="{FF2B5EF4-FFF2-40B4-BE49-F238E27FC236}">
                <a16:creationId xmlns:a16="http://schemas.microsoft.com/office/drawing/2014/main" id="{A926AF48-C257-40D4-A434-5FF12DFBBA32}"/>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226226" y="824633"/>
            <a:ext cx="3550894" cy="3550894"/>
          </a:xfrm>
          <a:prstGeom prst="rect">
            <a:avLst/>
          </a:prstGeom>
        </p:spPr>
      </p:pic>
      <p:pic>
        <p:nvPicPr>
          <p:cNvPr id="22" name="Graphic 21" descr="Sustainability outline">
            <a:extLst>
              <a:ext uri="{FF2B5EF4-FFF2-40B4-BE49-F238E27FC236}">
                <a16:creationId xmlns:a16="http://schemas.microsoft.com/office/drawing/2014/main" id="{73939854-504A-4586-9219-392099BC675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766449" y="3373116"/>
            <a:ext cx="3550894" cy="3550894"/>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17" name="Rectangle: Rounded Corners 16">
            <a:extLst>
              <a:ext uri="{FF2B5EF4-FFF2-40B4-BE49-F238E27FC236}">
                <a16:creationId xmlns:a16="http://schemas.microsoft.com/office/drawing/2014/main" id="{10BA375E-3337-430B-8A9C-E44B2E9726A8}"/>
              </a:ext>
            </a:extLst>
          </p:cNvPr>
          <p:cNvSpPr/>
          <p:nvPr/>
        </p:nvSpPr>
        <p:spPr>
          <a:xfrm>
            <a:off x="362046" y="1853643"/>
            <a:ext cx="4373589" cy="1274309"/>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0" i="0" dirty="0">
                <a:solidFill>
                  <a:schemeClr val="tx1"/>
                </a:solidFill>
                <a:effectLst/>
                <a:latin typeface="Century Gothic" panose="020B0502020202020204" pitchFamily="34" charset="0"/>
                <a:cs typeface="Arial" panose="020B0604020202020204" pitchFamily="34" charset="0"/>
              </a:rPr>
              <a:t>Oxfordshire Greentech is the business network </a:t>
            </a:r>
            <a:r>
              <a:rPr lang="en-GB" sz="1400" b="1" i="0" dirty="0">
                <a:solidFill>
                  <a:schemeClr val="tx1"/>
                </a:solidFill>
                <a:effectLst/>
                <a:latin typeface="Century Gothic" panose="020B0502020202020204" pitchFamily="34" charset="0"/>
                <a:cs typeface="Arial" panose="020B0604020202020204" pitchFamily="34" charset="0"/>
              </a:rPr>
              <a:t>supporting the growth of the low-carbon sector </a:t>
            </a:r>
            <a:r>
              <a:rPr lang="en-GB" sz="1400" b="0" i="0" dirty="0">
                <a:solidFill>
                  <a:schemeClr val="tx1"/>
                </a:solidFill>
                <a:effectLst/>
                <a:latin typeface="Century Gothic" panose="020B0502020202020204" pitchFamily="34" charset="0"/>
                <a:cs typeface="Arial" panose="020B0604020202020204" pitchFamily="34" charset="0"/>
              </a:rPr>
              <a:t>in Oxfordshire. They are aiming for a </a:t>
            </a:r>
            <a:r>
              <a:rPr lang="en-GB" sz="1400" b="1" i="0" dirty="0">
                <a:solidFill>
                  <a:schemeClr val="tx1"/>
                </a:solidFill>
                <a:effectLst/>
                <a:latin typeface="Century Gothic" panose="020B0502020202020204" pitchFamily="34" charset="0"/>
                <a:cs typeface="Arial" panose="020B0604020202020204" pitchFamily="34" charset="0"/>
              </a:rPr>
              <a:t>sustainable</a:t>
            </a:r>
            <a:r>
              <a:rPr lang="en-GB" sz="1400" b="0" i="0" dirty="0">
                <a:solidFill>
                  <a:schemeClr val="tx1"/>
                </a:solidFill>
                <a:effectLst/>
                <a:latin typeface="Century Gothic" panose="020B0502020202020204" pitchFamily="34" charset="0"/>
                <a:cs typeface="Arial" panose="020B0604020202020204" pitchFamily="34" charset="0"/>
              </a:rPr>
              <a:t>, </a:t>
            </a:r>
            <a:r>
              <a:rPr lang="en-GB" sz="1400" b="1" i="0" dirty="0">
                <a:solidFill>
                  <a:schemeClr val="tx1"/>
                </a:solidFill>
                <a:effectLst/>
                <a:latin typeface="Century Gothic" panose="020B0502020202020204" pitchFamily="34" charset="0"/>
                <a:cs typeface="Arial" panose="020B0604020202020204" pitchFamily="34" charset="0"/>
              </a:rPr>
              <a:t>low-carbon</a:t>
            </a:r>
            <a:r>
              <a:rPr lang="en-GB" sz="1400" b="0" i="0" dirty="0">
                <a:solidFill>
                  <a:schemeClr val="tx1"/>
                </a:solidFill>
                <a:effectLst/>
                <a:latin typeface="Century Gothic" panose="020B0502020202020204" pitchFamily="34" charset="0"/>
                <a:cs typeface="Arial" panose="020B0604020202020204" pitchFamily="34" charset="0"/>
              </a:rPr>
              <a:t> </a:t>
            </a:r>
            <a:r>
              <a:rPr lang="en-GB" sz="1400" b="1" i="0" dirty="0">
                <a:solidFill>
                  <a:schemeClr val="tx1"/>
                </a:solidFill>
                <a:effectLst/>
                <a:latin typeface="Century Gothic" panose="020B0502020202020204" pitchFamily="34" charset="0"/>
                <a:cs typeface="Arial" panose="020B0604020202020204" pitchFamily="34" charset="0"/>
              </a:rPr>
              <a:t>future</a:t>
            </a:r>
            <a:r>
              <a:rPr lang="en-GB" sz="1400" b="0" i="0" dirty="0">
                <a:solidFill>
                  <a:schemeClr val="tx1"/>
                </a:solidFill>
                <a:effectLst/>
                <a:latin typeface="Century Gothic" panose="020B0502020202020204" pitchFamily="34" charset="0"/>
                <a:cs typeface="Arial" panose="020B0604020202020204" pitchFamily="34" charset="0"/>
              </a:rPr>
              <a:t> in Oxfordshire and around the world!</a:t>
            </a:r>
            <a:endParaRPr lang="en-GB" sz="1400" dirty="0">
              <a:solidFill>
                <a:schemeClr val="tx1"/>
              </a:solidFill>
              <a:latin typeface="Century Gothic" panose="020B0502020202020204" pitchFamily="34" charset="0"/>
              <a:cs typeface="Arial" panose="020B0604020202020204" pitchFamily="34" charset="0"/>
            </a:endParaRPr>
          </a:p>
        </p:txBody>
      </p:sp>
      <p:sp>
        <p:nvSpPr>
          <p:cNvPr id="10" name="TextBox 13">
            <a:extLst>
              <a:ext uri="{FF2B5EF4-FFF2-40B4-BE49-F238E27FC236}">
                <a16:creationId xmlns:a16="http://schemas.microsoft.com/office/drawing/2014/main" id="{0ADCD563-5153-4F09-BF13-6331E34AC330}"/>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Arial" panose="020B0604020202020204" pitchFamily="34" charset="0"/>
                <a:ea typeface="Calibri" panose="020F0502020204030204" pitchFamily="34" charset="0"/>
                <a:cs typeface="Arial" panose="020B0604020202020204" pitchFamily="34" charset="0"/>
              </a:rPr>
              <a:t>©VotesforSchools The WOW Show</a:t>
            </a:r>
          </a:p>
        </p:txBody>
      </p:sp>
      <p:sp>
        <p:nvSpPr>
          <p:cNvPr id="11" name="Shape 114">
            <a:extLst>
              <a:ext uri="{FF2B5EF4-FFF2-40B4-BE49-F238E27FC236}">
                <a16:creationId xmlns:a16="http://schemas.microsoft.com/office/drawing/2014/main" id="{8AF2B713-AAF1-46AB-9D4F-DE5697A1D40E}"/>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A fabulous future in Oxfordshire?</a:t>
            </a:r>
          </a:p>
        </p:txBody>
      </p:sp>
      <p:sp>
        <p:nvSpPr>
          <p:cNvPr id="12" name="Pentagon 20">
            <a:extLst>
              <a:ext uri="{FF2B5EF4-FFF2-40B4-BE49-F238E27FC236}">
                <a16:creationId xmlns:a16="http://schemas.microsoft.com/office/drawing/2014/main" id="{17F278BD-2D7F-467A-9A64-08049726441F}"/>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3</a:t>
            </a:r>
          </a:p>
        </p:txBody>
      </p:sp>
      <p:sp>
        <p:nvSpPr>
          <p:cNvPr id="13" name="Rectangle: Rounded Corners 12">
            <a:extLst>
              <a:ext uri="{FF2B5EF4-FFF2-40B4-BE49-F238E27FC236}">
                <a16:creationId xmlns:a16="http://schemas.microsoft.com/office/drawing/2014/main" id="{9BC3BADC-B0F5-4AC7-B32E-B8786D1B4B12}"/>
              </a:ext>
            </a:extLst>
          </p:cNvPr>
          <p:cNvSpPr/>
          <p:nvPr/>
        </p:nvSpPr>
        <p:spPr>
          <a:xfrm>
            <a:off x="3165310" y="3374807"/>
            <a:ext cx="5616643" cy="1118464"/>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Individual reflection (2-3 mins)</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How important is the environment to you? </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Do you think businesses should be spending money researching and developing environmentally-friendly technology? </a:t>
            </a:r>
            <a:endParaRPr lang="en-GB" sz="1400" dirty="0">
              <a:solidFill>
                <a:schemeClr val="tx1">
                  <a:lumMod val="95000"/>
                  <a:lumOff val="5000"/>
                </a:schemeClr>
              </a:solidFill>
              <a:highlight>
                <a:srgbClr val="FFFF00"/>
              </a:highlight>
              <a:latin typeface="Century Gothic" panose="020B0502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D3CDD9C4-C13F-46FB-9D04-D84B61E6D66D}"/>
              </a:ext>
            </a:extLst>
          </p:cNvPr>
          <p:cNvSpPr/>
          <p:nvPr/>
        </p:nvSpPr>
        <p:spPr>
          <a:xfrm>
            <a:off x="1286116" y="1010506"/>
            <a:ext cx="7502098" cy="575193"/>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Now to take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 closer look at one of the employers </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 the many sectors in Oxfordshire.</a:t>
            </a:r>
          </a:p>
        </p:txBody>
      </p:sp>
      <p:pic>
        <p:nvPicPr>
          <p:cNvPr id="3074" name="Picture 2" descr="Detective icon">
            <a:extLst>
              <a:ext uri="{FF2B5EF4-FFF2-40B4-BE49-F238E27FC236}">
                <a16:creationId xmlns:a16="http://schemas.microsoft.com/office/drawing/2014/main" id="{6B7FBD77-71C5-49FC-9FD4-52620385D75D}"/>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71715" y="918331"/>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AFE27CDA-0C46-44A1-90C6-B621B4912DB9}"/>
              </a:ext>
            </a:extLst>
          </p:cNvPr>
          <p:cNvSpPr/>
          <p:nvPr/>
        </p:nvSpPr>
        <p:spPr>
          <a:xfrm>
            <a:off x="2340583" y="5817705"/>
            <a:ext cx="6441370" cy="740646"/>
          </a:xfrm>
          <a:prstGeom prst="roundRect">
            <a:avLst/>
          </a:prstGeom>
          <a:solidFill>
            <a:srgbClr val="38BEAB"/>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Definition: Low-carbon:</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Reducing the amount of carbon dioxide (CO</a:t>
            </a:r>
            <a:r>
              <a:rPr lang="en-GB" sz="1400" baseline="-250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2</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released into the atmosphere.  </a:t>
            </a:r>
          </a:p>
        </p:txBody>
      </p:sp>
      <p:pic>
        <p:nvPicPr>
          <p:cNvPr id="2" name="Picture 1">
            <a:extLst>
              <a:ext uri="{FF2B5EF4-FFF2-40B4-BE49-F238E27FC236}">
                <a16:creationId xmlns:a16="http://schemas.microsoft.com/office/drawing/2014/main" id="{F30AEE95-E7DA-4AB1-A2A4-C1549E252D17}"/>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950588" y="1776600"/>
            <a:ext cx="1820868" cy="1399313"/>
          </a:xfrm>
          <a:prstGeom prst="rect">
            <a:avLst/>
          </a:prstGeom>
        </p:spPr>
      </p:pic>
      <p:pic>
        <p:nvPicPr>
          <p:cNvPr id="6" name="Picture 5">
            <a:extLst>
              <a:ext uri="{FF2B5EF4-FFF2-40B4-BE49-F238E27FC236}">
                <a16:creationId xmlns:a16="http://schemas.microsoft.com/office/drawing/2014/main" id="{A9AA8642-0EB5-40F2-8407-588DDD25F8FE}"/>
              </a:ext>
            </a:extLst>
          </p:cNvPr>
          <p:cNvPicPr>
            <a:picLocks noChangeAspect="1"/>
          </p:cNvPicPr>
          <p:nvPr/>
        </p:nvPicPr>
        <p:blipFill>
          <a:blip r:embed="rId14"/>
          <a:stretch>
            <a:fillRect/>
          </a:stretch>
        </p:blipFill>
        <p:spPr>
          <a:xfrm>
            <a:off x="4990405" y="1778290"/>
            <a:ext cx="1820868" cy="1399313"/>
          </a:xfrm>
          <a:prstGeom prst="rect">
            <a:avLst/>
          </a:prstGeom>
        </p:spPr>
      </p:pic>
      <p:pic>
        <p:nvPicPr>
          <p:cNvPr id="7" name="Picture 6">
            <a:extLst>
              <a:ext uri="{FF2B5EF4-FFF2-40B4-BE49-F238E27FC236}">
                <a16:creationId xmlns:a16="http://schemas.microsoft.com/office/drawing/2014/main" id="{A981198F-572A-4727-8F31-16E4D2A401C4}"/>
              </a:ext>
            </a:extLst>
          </p:cNvPr>
          <p:cNvPicPr>
            <a:picLocks noChangeAspect="1"/>
          </p:cNvPicPr>
          <p:nvPr/>
        </p:nvPicPr>
        <p:blipFill>
          <a:blip r:embed="rId15"/>
          <a:stretch>
            <a:fillRect/>
          </a:stretch>
        </p:blipFill>
        <p:spPr>
          <a:xfrm>
            <a:off x="371715" y="5168018"/>
            <a:ext cx="1634986" cy="1352639"/>
          </a:xfrm>
          <a:prstGeom prst="rect">
            <a:avLst/>
          </a:prstGeom>
        </p:spPr>
      </p:pic>
      <p:pic>
        <p:nvPicPr>
          <p:cNvPr id="1030" name="Picture 6" descr="CO2 icon">
            <a:extLst>
              <a:ext uri="{FF2B5EF4-FFF2-40B4-BE49-F238E27FC236}">
                <a16:creationId xmlns:a16="http://schemas.microsoft.com/office/drawing/2014/main" id="{B241B94A-0FF3-4CA1-9CA0-D1DD59928F4C}"/>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298008" y="333002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eenhouse Effect icon">
            <a:extLst>
              <a:ext uri="{FF2B5EF4-FFF2-40B4-BE49-F238E27FC236}">
                <a16:creationId xmlns:a16="http://schemas.microsoft.com/office/drawing/2014/main" id="{43071A3C-47FB-4C3E-A9B9-54DF6600079B}"/>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1844639" y="327685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hlinkClick r:id="rId18"/>
            <a:extLst>
              <a:ext uri="{FF2B5EF4-FFF2-40B4-BE49-F238E27FC236}">
                <a16:creationId xmlns:a16="http://schemas.microsoft.com/office/drawing/2014/main" id="{56CFDB48-61FE-48C5-98FF-7B2BC721DA3E}"/>
              </a:ext>
            </a:extLst>
          </p:cNvPr>
          <p:cNvPicPr>
            <a:picLocks noChangeAspect="1"/>
          </p:cNvPicPr>
          <p:nvPr/>
        </p:nvPicPr>
        <p:blipFill>
          <a:blip r:embed="rId19"/>
          <a:stretch>
            <a:fillRect/>
          </a:stretch>
        </p:blipFill>
        <p:spPr>
          <a:xfrm>
            <a:off x="2340583" y="4648199"/>
            <a:ext cx="2937293" cy="973993"/>
          </a:xfrm>
          <a:prstGeom prst="rect">
            <a:avLst/>
          </a:prstGeom>
        </p:spPr>
      </p:pic>
      <p:sp>
        <p:nvSpPr>
          <p:cNvPr id="24" name="Rectangle: Rounded Corners 23">
            <a:extLst>
              <a:ext uri="{FF2B5EF4-FFF2-40B4-BE49-F238E27FC236}">
                <a16:creationId xmlns:a16="http://schemas.microsoft.com/office/drawing/2014/main" id="{4F63E947-74FF-4933-94B5-91625BCBF7D4}"/>
              </a:ext>
            </a:extLst>
          </p:cNvPr>
          <p:cNvSpPr/>
          <p:nvPr/>
        </p:nvSpPr>
        <p:spPr>
          <a:xfrm>
            <a:off x="5578896" y="4636400"/>
            <a:ext cx="3178921" cy="973993"/>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Advanced Oxford </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is a business directory of those working in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low-carbon and environmental sectors. </a:t>
            </a:r>
          </a:p>
        </p:txBody>
      </p:sp>
      <p:pic>
        <p:nvPicPr>
          <p:cNvPr id="15" name="Picture 14">
            <a:extLst>
              <a:ext uri="{FF2B5EF4-FFF2-40B4-BE49-F238E27FC236}">
                <a16:creationId xmlns:a16="http://schemas.microsoft.com/office/drawing/2014/main" id="{CB4B6268-0675-49CB-82EA-3C8FFE7233D3}"/>
              </a:ext>
            </a:extLst>
          </p:cNvPr>
          <p:cNvPicPr>
            <a:picLocks noChangeAspect="1"/>
          </p:cNvPicPr>
          <p:nvPr/>
        </p:nvPicPr>
        <p:blipFill>
          <a:blip r:embed="rId20"/>
          <a:stretch>
            <a:fillRect/>
          </a:stretch>
        </p:blipFill>
        <p:spPr>
          <a:xfrm>
            <a:off x="952133" y="4179160"/>
            <a:ext cx="914479" cy="914479"/>
          </a:xfrm>
          <a:prstGeom prst="rect">
            <a:avLst/>
          </a:prstGeom>
        </p:spPr>
      </p:pic>
    </p:spTree>
    <p:extLst>
      <p:ext uri="{BB962C8B-B14F-4D97-AF65-F5344CB8AC3E}">
        <p14:creationId xmlns:p14="http://schemas.microsoft.com/office/powerpoint/2010/main" val="174696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8"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Modern architecture outline">
            <a:extLst>
              <a:ext uri="{FF2B5EF4-FFF2-40B4-BE49-F238E27FC236}">
                <a16:creationId xmlns:a16="http://schemas.microsoft.com/office/drawing/2014/main" id="{44A7D2DB-5E9B-4BAA-A79D-A21383720FB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5150" y="570946"/>
            <a:ext cx="3550894" cy="3550894"/>
          </a:xfrm>
          <a:prstGeom prst="rect">
            <a:avLst/>
          </a:prstGeom>
        </p:spPr>
      </p:pic>
      <p:pic>
        <p:nvPicPr>
          <p:cNvPr id="5" name="Graphic 4" descr="Traffic cone outline">
            <a:extLst>
              <a:ext uri="{FF2B5EF4-FFF2-40B4-BE49-F238E27FC236}">
                <a16:creationId xmlns:a16="http://schemas.microsoft.com/office/drawing/2014/main" id="{D66EDE60-6C1A-4073-B2B8-50289A5CC443}"/>
              </a:ext>
            </a:extLst>
          </p:cNvPr>
          <p:cNvPicPr>
            <a:picLocks noChangeAspect="1"/>
          </p:cNvPicPr>
          <p:nvPr/>
        </p:nvPicPr>
        <p:blipFill rotWithShape="1">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b="16730"/>
          <a:stretch/>
        </p:blipFill>
        <p:spPr>
          <a:xfrm>
            <a:off x="-85465" y="3901166"/>
            <a:ext cx="3550894" cy="2956834"/>
          </a:xfrm>
          <a:prstGeom prst="rect">
            <a:avLst/>
          </a:prstGeom>
        </p:spPr>
      </p:pic>
      <p:pic>
        <p:nvPicPr>
          <p:cNvPr id="8" name="Graphic 7" descr="Fluorescent Light Blub outline">
            <a:extLst>
              <a:ext uri="{FF2B5EF4-FFF2-40B4-BE49-F238E27FC236}">
                <a16:creationId xmlns:a16="http://schemas.microsoft.com/office/drawing/2014/main" id="{A926AF48-C257-40D4-A434-5FF12DFBBA32}"/>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226226" y="824633"/>
            <a:ext cx="3550894" cy="3550894"/>
          </a:xfrm>
          <a:prstGeom prst="rect">
            <a:avLst/>
          </a:prstGeom>
        </p:spPr>
      </p:pic>
      <p:pic>
        <p:nvPicPr>
          <p:cNvPr id="22" name="Graphic 21" descr="Sustainability outline">
            <a:extLst>
              <a:ext uri="{FF2B5EF4-FFF2-40B4-BE49-F238E27FC236}">
                <a16:creationId xmlns:a16="http://schemas.microsoft.com/office/drawing/2014/main" id="{73939854-504A-4586-9219-392099BC675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766449" y="3373116"/>
            <a:ext cx="3550894" cy="3550894"/>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10" name="TextBox 13">
            <a:extLst>
              <a:ext uri="{FF2B5EF4-FFF2-40B4-BE49-F238E27FC236}">
                <a16:creationId xmlns:a16="http://schemas.microsoft.com/office/drawing/2014/main" id="{0ADCD563-5153-4F09-BF13-6331E34AC330}"/>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a:t>
            </a:r>
          </a:p>
        </p:txBody>
      </p:sp>
      <p:sp>
        <p:nvSpPr>
          <p:cNvPr id="11" name="Shape 114">
            <a:extLst>
              <a:ext uri="{FF2B5EF4-FFF2-40B4-BE49-F238E27FC236}">
                <a16:creationId xmlns:a16="http://schemas.microsoft.com/office/drawing/2014/main" id="{8AF2B713-AAF1-46AB-9D4F-DE5697A1D40E}"/>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A fabulous future in Oxfordshire?</a:t>
            </a:r>
          </a:p>
        </p:txBody>
      </p:sp>
      <p:sp>
        <p:nvSpPr>
          <p:cNvPr id="12" name="Pentagon 20">
            <a:extLst>
              <a:ext uri="{FF2B5EF4-FFF2-40B4-BE49-F238E27FC236}">
                <a16:creationId xmlns:a16="http://schemas.microsoft.com/office/drawing/2014/main" id="{17F278BD-2D7F-467A-9A64-08049726441F}"/>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3</a:t>
            </a:r>
          </a:p>
        </p:txBody>
      </p:sp>
      <p:sp>
        <p:nvSpPr>
          <p:cNvPr id="18" name="Rectangle: Rounded Corners 17">
            <a:extLst>
              <a:ext uri="{FF2B5EF4-FFF2-40B4-BE49-F238E27FC236}">
                <a16:creationId xmlns:a16="http://schemas.microsoft.com/office/drawing/2014/main" id="{FDBA3B93-6D64-4851-A84E-D6EB0626AB38}"/>
              </a:ext>
            </a:extLst>
          </p:cNvPr>
          <p:cNvSpPr/>
          <p:nvPr/>
        </p:nvSpPr>
        <p:spPr>
          <a:xfrm>
            <a:off x="221638" y="969981"/>
            <a:ext cx="4350362" cy="1276994"/>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If you are interested in construction,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Greencore</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have careers in all aspects of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building healthy, modern and safe homes</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There are over 20 construction companies in Oxfordshire.</a:t>
            </a:r>
          </a:p>
        </p:txBody>
      </p:sp>
      <p:sp>
        <p:nvSpPr>
          <p:cNvPr id="19" name="Rectangle: Rounded Corners 18">
            <a:extLst>
              <a:ext uri="{FF2B5EF4-FFF2-40B4-BE49-F238E27FC236}">
                <a16:creationId xmlns:a16="http://schemas.microsoft.com/office/drawing/2014/main" id="{E2F64489-F751-439D-9119-58681255C03F}"/>
              </a:ext>
            </a:extLst>
          </p:cNvPr>
          <p:cNvSpPr/>
          <p:nvPr/>
        </p:nvSpPr>
        <p:spPr>
          <a:xfrm>
            <a:off x="4567064" y="3723309"/>
            <a:ext cx="4377545" cy="1165711"/>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There are careers in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planning, management, design and build</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There are also a large number of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administration and support </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roles.  </a:t>
            </a:r>
          </a:p>
        </p:txBody>
      </p:sp>
      <p:pic>
        <p:nvPicPr>
          <p:cNvPr id="20" name="Picture 2" descr="Springfield Meadows featured in Oxfordshire Limited Edition">
            <a:hlinkClick r:id="rId12"/>
            <a:extLst>
              <a:ext uri="{FF2B5EF4-FFF2-40B4-BE49-F238E27FC236}">
                <a16:creationId xmlns:a16="http://schemas.microsoft.com/office/drawing/2014/main" id="{57D11BD8-CFE9-4A43-92FE-3EBB4CEC4CC4}"/>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221638" y="3726987"/>
            <a:ext cx="4044406" cy="28605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095DF570-E530-447B-BB60-5EAEE268C4FD}"/>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4545397" y="5125221"/>
            <a:ext cx="2056729" cy="145038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Plots selling fast at Springfield Meadows">
            <a:extLst>
              <a:ext uri="{FF2B5EF4-FFF2-40B4-BE49-F238E27FC236}">
                <a16:creationId xmlns:a16="http://schemas.microsoft.com/office/drawing/2014/main" id="{0DBE4D7F-3E53-458F-9A81-FDEBC95A5943}"/>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6887880" y="5125221"/>
            <a:ext cx="2056729" cy="145327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06001687-CFAD-4360-B9A6-E6D0F3D6EF60}"/>
              </a:ext>
            </a:extLst>
          </p:cNvPr>
          <p:cNvPicPr>
            <a:picLocks noChangeAspect="1"/>
          </p:cNvPicPr>
          <p:nvPr/>
        </p:nvPicPr>
        <p:blipFill>
          <a:blip r:embed="rId16"/>
          <a:stretch>
            <a:fillRect/>
          </a:stretch>
        </p:blipFill>
        <p:spPr>
          <a:xfrm>
            <a:off x="4735637" y="969981"/>
            <a:ext cx="4208973" cy="1276994"/>
          </a:xfrm>
          <a:prstGeom prst="rect">
            <a:avLst/>
          </a:prstGeom>
        </p:spPr>
      </p:pic>
      <p:sp>
        <p:nvSpPr>
          <p:cNvPr id="16" name="Rectangle: Rounded Corners 15">
            <a:extLst>
              <a:ext uri="{FF2B5EF4-FFF2-40B4-BE49-F238E27FC236}">
                <a16:creationId xmlns:a16="http://schemas.microsoft.com/office/drawing/2014/main" id="{B70DCDC6-A2CF-481A-970C-6A59547824B3}"/>
              </a:ext>
            </a:extLst>
          </p:cNvPr>
          <p:cNvSpPr/>
          <p:nvPr/>
        </p:nvSpPr>
        <p:spPr>
          <a:xfrm>
            <a:off x="1278446" y="2488099"/>
            <a:ext cx="6577235" cy="1042538"/>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Pair discussion (1-2 mins)</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How is the work Greencore do different to more “traditional” construction companies? Does this unique approach make you more interested in working somewhere like this?  How will it help Oxfordshire?</a:t>
            </a:r>
            <a:endParaRPr lang="en-GB" sz="1400" dirty="0">
              <a:solidFill>
                <a:schemeClr val="tx1">
                  <a:lumMod val="95000"/>
                  <a:lumOff val="5000"/>
                </a:schemeClr>
              </a:solidFill>
              <a:highlight>
                <a:srgbClr val="FFFF00"/>
              </a:highlight>
              <a:latin typeface="Century Gothic" panose="020B0502020202020204" pitchFamily="34" charset="0"/>
              <a:cs typeface="Arial" panose="020B0604020202020204" pitchFamily="34" charset="0"/>
            </a:endParaRPr>
          </a:p>
        </p:txBody>
      </p:sp>
      <p:pic>
        <p:nvPicPr>
          <p:cNvPr id="1026" name="Picture 2" descr="Construction Workers icon">
            <a:extLst>
              <a:ext uri="{FF2B5EF4-FFF2-40B4-BE49-F238E27FC236}">
                <a16:creationId xmlns:a16="http://schemas.microsoft.com/office/drawing/2014/main" id="{45000051-D2A2-43BF-87BB-5E55B237A25D}"/>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221638" y="254437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rson at Home icon">
            <a:extLst>
              <a:ext uri="{FF2B5EF4-FFF2-40B4-BE49-F238E27FC236}">
                <a16:creationId xmlns:a16="http://schemas.microsoft.com/office/drawing/2014/main" id="{A7DEC638-C606-4ABF-9792-228AA9020C99}"/>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8030209" y="2544372"/>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58010BD-758B-4BFD-8397-870AE5F69C07}"/>
              </a:ext>
            </a:extLst>
          </p:cNvPr>
          <p:cNvSpPr txBox="1"/>
          <p:nvPr/>
        </p:nvSpPr>
        <p:spPr>
          <a:xfrm>
            <a:off x="7040218" y="6661452"/>
            <a:ext cx="5015946" cy="215444"/>
          </a:xfrm>
          <a:prstGeom prst="rect">
            <a:avLst/>
          </a:prstGeom>
          <a:noFill/>
        </p:spPr>
        <p:txBody>
          <a:bodyPr wrap="square">
            <a:spAutoFit/>
          </a:bodyPr>
          <a:lstStyle/>
          <a:p>
            <a:r>
              <a:rPr lang="en-GB" sz="800" dirty="0">
                <a:latin typeface="Arial" panose="020B0604020202020204" pitchFamily="34" charset="0"/>
                <a:cs typeface="Arial" panose="020B0604020202020204" pitchFamily="34" charset="0"/>
              </a:rPr>
              <a:t>https://safeshare.tv/x/ss605653aaa864b</a:t>
            </a:r>
          </a:p>
        </p:txBody>
      </p:sp>
      <p:sp>
        <p:nvSpPr>
          <p:cNvPr id="26" name="Rectangle: Rounded Corners 25">
            <a:hlinkClick r:id="rId12"/>
            <a:extLst>
              <a:ext uri="{FF2B5EF4-FFF2-40B4-BE49-F238E27FC236}">
                <a16:creationId xmlns:a16="http://schemas.microsoft.com/office/drawing/2014/main" id="{E98F709C-E034-4582-B2B5-86247DD097CC}"/>
              </a:ext>
            </a:extLst>
          </p:cNvPr>
          <p:cNvSpPr/>
          <p:nvPr/>
        </p:nvSpPr>
        <p:spPr>
          <a:xfrm>
            <a:off x="3671105" y="3631862"/>
            <a:ext cx="784076" cy="538608"/>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Lato" panose="020F0502020204030203" pitchFamily="34" charset="0"/>
                <a:cs typeface="Arial" panose="020B0604020202020204" pitchFamily="34" charset="0"/>
              </a:rPr>
              <a:t>0:00-1:53</a:t>
            </a:r>
            <a:endParaRPr lang="en-GB" sz="1400" dirty="0">
              <a:solidFill>
                <a:schemeClr val="tx1"/>
              </a:solidFill>
              <a:latin typeface="Century Gothic" panose="020B0502020202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111534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erm outline">
            <a:extLst>
              <a:ext uri="{FF2B5EF4-FFF2-40B4-BE49-F238E27FC236}">
                <a16:creationId xmlns:a16="http://schemas.microsoft.com/office/drawing/2014/main" id="{709FFA2E-4C5C-427B-9C12-F22F7DA21C0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7828" y="1134169"/>
            <a:ext cx="3550895" cy="3550895"/>
          </a:xfrm>
          <a:prstGeom prst="rect">
            <a:avLst/>
          </a:prstGeom>
        </p:spPr>
      </p:pic>
      <p:pic>
        <p:nvPicPr>
          <p:cNvPr id="8" name="Graphic 7" descr="Film strip outline">
            <a:extLst>
              <a:ext uri="{FF2B5EF4-FFF2-40B4-BE49-F238E27FC236}">
                <a16:creationId xmlns:a16="http://schemas.microsoft.com/office/drawing/2014/main" id="{7A4D67F6-CADB-410D-97BF-18D065E6273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284" y="812300"/>
            <a:ext cx="3550895" cy="3550895"/>
          </a:xfrm>
          <a:prstGeom prst="rect">
            <a:avLst/>
          </a:prstGeom>
        </p:spPr>
      </p:pic>
      <p:pic>
        <p:nvPicPr>
          <p:cNvPr id="25" name="Graphic 24" descr="Building Brick Wall outline">
            <a:extLst>
              <a:ext uri="{FF2B5EF4-FFF2-40B4-BE49-F238E27FC236}">
                <a16:creationId xmlns:a16="http://schemas.microsoft.com/office/drawing/2014/main" id="{B24A4A0E-64B1-4D22-8A97-FDB2FA60979B}"/>
              </a:ext>
            </a:extLst>
          </p:cNvPr>
          <p:cNvPicPr>
            <a:picLocks noChangeAspect="1"/>
          </p:cNvPicPr>
          <p:nvPr/>
        </p:nvPicPr>
        <p:blipFill rotWithShape="1">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b="25347"/>
          <a:stretch/>
        </p:blipFill>
        <p:spPr>
          <a:xfrm>
            <a:off x="5460327" y="4207177"/>
            <a:ext cx="3550895" cy="2650824"/>
          </a:xfrm>
          <a:prstGeom prst="rect">
            <a:avLst/>
          </a:prstGeom>
        </p:spPr>
      </p:pic>
      <p:pic>
        <p:nvPicPr>
          <p:cNvPr id="27" name="Graphic 26" descr="Immunity outline">
            <a:extLst>
              <a:ext uri="{FF2B5EF4-FFF2-40B4-BE49-F238E27FC236}">
                <a16:creationId xmlns:a16="http://schemas.microsoft.com/office/drawing/2014/main" id="{7483EEF6-3DD2-42CA-991C-1FAC28ACAC61}"/>
              </a:ext>
            </a:extLst>
          </p:cNvPr>
          <p:cNvPicPr>
            <a:picLocks noChangeAspect="1"/>
          </p:cNvPicPr>
          <p:nvPr/>
        </p:nvPicPr>
        <p:blipFill rotWithShape="1">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rcRect r="39804"/>
          <a:stretch/>
        </p:blipFill>
        <p:spPr>
          <a:xfrm>
            <a:off x="7006505" y="790994"/>
            <a:ext cx="2137496" cy="3550895"/>
          </a:xfrm>
          <a:prstGeom prst="rect">
            <a:avLst/>
          </a:prstGeom>
        </p:spPr>
      </p:pic>
      <p:pic>
        <p:nvPicPr>
          <p:cNvPr id="29" name="Graphic 28" descr="Needle outline">
            <a:extLst>
              <a:ext uri="{FF2B5EF4-FFF2-40B4-BE49-F238E27FC236}">
                <a16:creationId xmlns:a16="http://schemas.microsoft.com/office/drawing/2014/main" id="{A7D7A544-917E-47E3-AB1A-46D82946BB2A}"/>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10800000">
            <a:off x="-304213" y="3535270"/>
            <a:ext cx="3550895" cy="3550895"/>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16" name="Rectangle: Rounded Corners 15">
            <a:extLst>
              <a:ext uri="{FF2B5EF4-FFF2-40B4-BE49-F238E27FC236}">
                <a16:creationId xmlns:a16="http://schemas.microsoft.com/office/drawing/2014/main" id="{D1DFB5EB-95A0-4A61-B600-2CA507C795C7}"/>
              </a:ext>
            </a:extLst>
          </p:cNvPr>
          <p:cNvSpPr/>
          <p:nvPr/>
        </p:nvSpPr>
        <p:spPr>
          <a:xfrm>
            <a:off x="223024" y="1035872"/>
            <a:ext cx="8558929" cy="426549"/>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Time to find out more about the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fabulous future waiting for you in Oxfordshire!</a:t>
            </a:r>
          </a:p>
        </p:txBody>
      </p:sp>
      <p:sp>
        <p:nvSpPr>
          <p:cNvPr id="12" name="Shape 114">
            <a:extLst>
              <a:ext uri="{FF2B5EF4-FFF2-40B4-BE49-F238E27FC236}">
                <a16:creationId xmlns:a16="http://schemas.microsoft.com/office/drawing/2014/main" id="{B1635D7A-CD0E-4586-ACA0-F3DAAAE29569}"/>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A fabulous future in Oxfordshire?</a:t>
            </a:r>
          </a:p>
        </p:txBody>
      </p:sp>
      <p:sp>
        <p:nvSpPr>
          <p:cNvPr id="13" name="Pentagon 20">
            <a:extLst>
              <a:ext uri="{FF2B5EF4-FFF2-40B4-BE49-F238E27FC236}">
                <a16:creationId xmlns:a16="http://schemas.microsoft.com/office/drawing/2014/main" id="{90A5DF72-FEC1-49EB-86F1-7AE1FD1F8D11}"/>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3</a:t>
            </a:r>
          </a:p>
        </p:txBody>
      </p:sp>
      <p:sp>
        <p:nvSpPr>
          <p:cNvPr id="14" name="Rectangle: Rounded Corners 13">
            <a:extLst>
              <a:ext uri="{FF2B5EF4-FFF2-40B4-BE49-F238E27FC236}">
                <a16:creationId xmlns:a16="http://schemas.microsoft.com/office/drawing/2014/main" id="{D5E50AA4-D6C6-4506-939C-5ABFE9AFD47F}"/>
              </a:ext>
            </a:extLst>
          </p:cNvPr>
          <p:cNvSpPr/>
          <p:nvPr/>
        </p:nvSpPr>
        <p:spPr>
          <a:xfrm>
            <a:off x="4832795" y="1992188"/>
            <a:ext cx="3949158" cy="2186973"/>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Pair activity (2-3 mins)</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After you have watched The WOW Show film, </a:t>
            </a:r>
            <a:r>
              <a:rPr lang="en-GB" sz="1400" dirty="0">
                <a:solidFill>
                  <a:schemeClr val="tx1"/>
                </a:solidFill>
                <a:latin typeface="Century Gothic" panose="020B0502020202020204" pitchFamily="34" charset="0"/>
                <a:cs typeface="Arial" panose="020B0604020202020204" pitchFamily="34" charset="0"/>
              </a:rPr>
              <a:t>work with a partner and think about the advantages and disadvantages of working in a company in Oxfordshire with several hundred people compared to say just 10 or 20 - or working for yourself.  Which do you feel would be of most interest to you? </a:t>
            </a:r>
            <a:endParaRPr lang="en-GB" sz="1400" dirty="0">
              <a:solidFill>
                <a:schemeClr val="tx1">
                  <a:lumMod val="95000"/>
                  <a:lumOff val="5000"/>
                </a:schemeClr>
              </a:solidFill>
              <a:latin typeface="Century Gothic" panose="020B0502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E0BCFD8-D718-425F-B9D4-EB3DDDE6E9F1}"/>
              </a:ext>
            </a:extLst>
          </p:cNvPr>
          <p:cNvSpPr txBox="1"/>
          <p:nvPr/>
        </p:nvSpPr>
        <p:spPr>
          <a:xfrm>
            <a:off x="0" y="6640248"/>
            <a:ext cx="2698596" cy="215444"/>
          </a:xfrm>
          <a:prstGeom prst="rect">
            <a:avLst/>
          </a:prstGeom>
          <a:noFill/>
        </p:spPr>
        <p:txBody>
          <a:bodyPr wrap="square" rtlCol="0">
            <a:spAutoFit/>
          </a:body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a:t>
            </a:r>
          </a:p>
        </p:txBody>
      </p:sp>
      <p:sp>
        <p:nvSpPr>
          <p:cNvPr id="15" name="Rectangle: Rounded Corners 14">
            <a:extLst>
              <a:ext uri="{FF2B5EF4-FFF2-40B4-BE49-F238E27FC236}">
                <a16:creationId xmlns:a16="http://schemas.microsoft.com/office/drawing/2014/main" id="{DB4C22CE-5B46-475C-ADDB-9DEB8E5E43FC}"/>
              </a:ext>
            </a:extLst>
          </p:cNvPr>
          <p:cNvSpPr/>
          <p:nvPr/>
        </p:nvSpPr>
        <p:spPr>
          <a:xfrm>
            <a:off x="189935" y="4651370"/>
            <a:ext cx="3991771" cy="1733727"/>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cs typeface="Arial" panose="020B0604020202020204" pitchFamily="34" charset="0"/>
              </a:rPr>
              <a:t>Do you know that right here on our doorstep we have</a:t>
            </a:r>
            <a:r>
              <a:rPr lang="en-GB" sz="1400" b="1" dirty="0">
                <a:solidFill>
                  <a:schemeClr val="tx1"/>
                </a:solidFill>
                <a:latin typeface="Century Gothic" panose="020B0502020202020204" pitchFamily="34" charset="0"/>
                <a:cs typeface="Arial" panose="020B0604020202020204" pitchFamily="34" charset="0"/>
              </a:rPr>
              <a:t> a fantastic mix of employers who represent some of the most important and exciting areas of employment </a:t>
            </a:r>
            <a:r>
              <a:rPr lang="en-GB" sz="1400" dirty="0">
                <a:solidFill>
                  <a:schemeClr val="tx1"/>
                </a:solidFill>
                <a:latin typeface="Century Gothic" panose="020B0502020202020204" pitchFamily="34" charset="0"/>
                <a:cs typeface="Arial" panose="020B0604020202020204" pitchFamily="34" charset="0"/>
              </a:rPr>
              <a:t>for this country in the future. </a:t>
            </a:r>
            <a:r>
              <a:rPr lang="en-GB" sz="1400">
                <a:solidFill>
                  <a:schemeClr val="tx1"/>
                </a:solidFill>
                <a:latin typeface="Century Gothic" panose="020B0502020202020204" pitchFamily="34" charset="0"/>
                <a:cs typeface="Arial" panose="020B0604020202020204" pitchFamily="34" charset="0"/>
              </a:rPr>
              <a:t>In this film we can take a look at some of them.</a:t>
            </a:r>
          </a:p>
        </p:txBody>
      </p:sp>
      <p:sp>
        <p:nvSpPr>
          <p:cNvPr id="18" name="Rectangle: Rounded Corners 17">
            <a:extLst>
              <a:ext uri="{FF2B5EF4-FFF2-40B4-BE49-F238E27FC236}">
                <a16:creationId xmlns:a16="http://schemas.microsoft.com/office/drawing/2014/main" id="{7CE680D8-9D6A-4698-80B0-29043A95127C}"/>
              </a:ext>
            </a:extLst>
          </p:cNvPr>
          <p:cNvSpPr/>
          <p:nvPr/>
        </p:nvSpPr>
        <p:spPr>
          <a:xfrm>
            <a:off x="4832795" y="4685063"/>
            <a:ext cx="3991771" cy="1700033"/>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cs typeface="Arial" panose="020B0604020202020204" pitchFamily="34" charset="0"/>
              </a:rPr>
              <a:t>In the employment areas we have just seen, Oxfordshire has a huge variety of employers of different sizes </a:t>
            </a:r>
            <a:r>
              <a:rPr lang="en-GB" sz="1400" b="1" dirty="0">
                <a:solidFill>
                  <a:schemeClr val="tx1"/>
                </a:solidFill>
                <a:latin typeface="Century Gothic" panose="020B0502020202020204" pitchFamily="34" charset="0"/>
                <a:cs typeface="Arial" panose="020B0604020202020204" pitchFamily="34" charset="0"/>
              </a:rPr>
              <a:t>from very large companies to lots of small and medium enterprises. </a:t>
            </a:r>
            <a:endParaRPr lang="en-GB" sz="1400" dirty="0">
              <a:solidFill>
                <a:schemeClr val="tx1"/>
              </a:solidFill>
              <a:latin typeface="Century Gothic" panose="020B0502020202020204" pitchFamily="34" charset="0"/>
              <a:cs typeface="Arial" panose="020B0604020202020204" pitchFamily="34" charset="0"/>
            </a:endParaRPr>
          </a:p>
        </p:txBody>
      </p:sp>
      <p:pic>
        <p:nvPicPr>
          <p:cNvPr id="3" name="Picture 2">
            <a:hlinkClick r:id="rId14"/>
            <a:extLst>
              <a:ext uri="{FF2B5EF4-FFF2-40B4-BE49-F238E27FC236}">
                <a16:creationId xmlns:a16="http://schemas.microsoft.com/office/drawing/2014/main" id="{89A9DBB3-CA09-48E6-97DF-0CAD811BAF2E}"/>
              </a:ext>
            </a:extLst>
          </p:cNvPr>
          <p:cNvPicPr>
            <a:picLocks noChangeAspect="1"/>
          </p:cNvPicPr>
          <p:nvPr/>
        </p:nvPicPr>
        <p:blipFill>
          <a:blip r:embed="rId15"/>
          <a:stretch>
            <a:fillRect/>
          </a:stretch>
        </p:blipFill>
        <p:spPr>
          <a:xfrm>
            <a:off x="221568" y="1814032"/>
            <a:ext cx="4087418" cy="2605999"/>
          </a:xfrm>
          <a:prstGeom prst="rect">
            <a:avLst/>
          </a:prstGeom>
        </p:spPr>
      </p:pic>
      <p:sp>
        <p:nvSpPr>
          <p:cNvPr id="17" name="Rectangle: Rounded Corners 16">
            <a:hlinkClick r:id="rId14"/>
            <a:extLst>
              <a:ext uri="{FF2B5EF4-FFF2-40B4-BE49-F238E27FC236}">
                <a16:creationId xmlns:a16="http://schemas.microsoft.com/office/drawing/2014/main" id="{E5F531E3-A13A-44A9-963B-96EFDC2131A6}"/>
              </a:ext>
            </a:extLst>
          </p:cNvPr>
          <p:cNvSpPr/>
          <p:nvPr/>
        </p:nvSpPr>
        <p:spPr>
          <a:xfrm>
            <a:off x="3792708" y="1582693"/>
            <a:ext cx="758283" cy="538608"/>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0:00-3:54</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05097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Plant outline">
            <a:extLst>
              <a:ext uri="{FF2B5EF4-FFF2-40B4-BE49-F238E27FC236}">
                <a16:creationId xmlns:a16="http://schemas.microsoft.com/office/drawing/2014/main" id="{A8BDA097-A1C8-43B9-A01A-A7D9E365771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67223" y="3567843"/>
            <a:ext cx="3550894" cy="3550894"/>
          </a:xfrm>
          <a:prstGeom prst="rect">
            <a:avLst/>
          </a:prstGeom>
        </p:spPr>
      </p:pic>
      <p:pic>
        <p:nvPicPr>
          <p:cNvPr id="7" name="Graphic 6" descr="Lights On outline">
            <a:extLst>
              <a:ext uri="{FF2B5EF4-FFF2-40B4-BE49-F238E27FC236}">
                <a16:creationId xmlns:a16="http://schemas.microsoft.com/office/drawing/2014/main" id="{243402FD-81C6-47FF-834F-CFE4F33DA70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3601" y="938177"/>
            <a:ext cx="3550894" cy="3550894"/>
          </a:xfrm>
          <a:prstGeom prst="rect">
            <a:avLst/>
          </a:prstGeom>
        </p:spPr>
      </p:pic>
      <p:pic>
        <p:nvPicPr>
          <p:cNvPr id="10" name="Graphic 9" descr="Right Brain outline">
            <a:extLst>
              <a:ext uri="{FF2B5EF4-FFF2-40B4-BE49-F238E27FC236}">
                <a16:creationId xmlns:a16="http://schemas.microsoft.com/office/drawing/2014/main" id="{1AEBD7A4-8CFD-401F-BD09-63E49B79912E}"/>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456686" y="3828077"/>
            <a:ext cx="3550894" cy="3550894"/>
          </a:xfrm>
          <a:prstGeom prst="rect">
            <a:avLst/>
          </a:prstGeom>
        </p:spPr>
      </p:pic>
      <p:pic>
        <p:nvPicPr>
          <p:cNvPr id="12" name="Graphic 11" descr="Film strip outline">
            <a:extLst>
              <a:ext uri="{FF2B5EF4-FFF2-40B4-BE49-F238E27FC236}">
                <a16:creationId xmlns:a16="http://schemas.microsoft.com/office/drawing/2014/main" id="{F9D7F3B3-3091-4AE5-BA77-4F1753EA972F}"/>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5400000">
            <a:off x="4689089" y="670296"/>
            <a:ext cx="3550894" cy="3550894"/>
          </a:xfrm>
          <a:prstGeom prst="rect">
            <a:avLst/>
          </a:prstGeom>
        </p:spPr>
      </p:pic>
      <p:pic>
        <p:nvPicPr>
          <p:cNvPr id="3" name="Picture 2" descr="Employability skills – have you got them? - YouTube">
            <a:hlinkClick r:id="rId11"/>
            <a:extLst>
              <a:ext uri="{FF2B5EF4-FFF2-40B4-BE49-F238E27FC236}">
                <a16:creationId xmlns:a16="http://schemas.microsoft.com/office/drawing/2014/main" id="{9C8BD982-752B-4E1C-B3BE-9090C27F6517}"/>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360377" y="2446215"/>
            <a:ext cx="4328712" cy="29811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pic>
        <p:nvPicPr>
          <p:cNvPr id="1026" name="Picture 2" descr="Communication icon">
            <a:extLst>
              <a:ext uri="{FF2B5EF4-FFF2-40B4-BE49-F238E27FC236}">
                <a16:creationId xmlns:a16="http://schemas.microsoft.com/office/drawing/2014/main" id="{CA09DBAC-BD31-4761-8E5C-DCB1ADF9384E}"/>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228900" y="56971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amwork icon">
            <a:extLst>
              <a:ext uri="{FF2B5EF4-FFF2-40B4-BE49-F238E27FC236}">
                <a16:creationId xmlns:a16="http://schemas.microsoft.com/office/drawing/2014/main" id="{DFD6EE91-02E2-4691-A7D2-B2EBBD59DB8B}"/>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360377" y="56971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olve Problem icon">
            <a:extLst>
              <a:ext uri="{FF2B5EF4-FFF2-40B4-BE49-F238E27FC236}">
                <a16:creationId xmlns:a16="http://schemas.microsoft.com/office/drawing/2014/main" id="{E7C0A28C-5DAB-4D1E-B5EB-C1A2FAF4134F}"/>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4097423" y="5697196"/>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3">
            <a:extLst>
              <a:ext uri="{FF2B5EF4-FFF2-40B4-BE49-F238E27FC236}">
                <a16:creationId xmlns:a16="http://schemas.microsoft.com/office/drawing/2014/main" id="{B7EBA5AA-42AC-48BC-A8F2-BB181E99941C}"/>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a:t>
            </a:r>
          </a:p>
        </p:txBody>
      </p:sp>
      <p:sp>
        <p:nvSpPr>
          <p:cNvPr id="20" name="Shape 114">
            <a:extLst>
              <a:ext uri="{FF2B5EF4-FFF2-40B4-BE49-F238E27FC236}">
                <a16:creationId xmlns:a16="http://schemas.microsoft.com/office/drawing/2014/main" id="{32DC97AD-CE60-46F1-8AB2-34E1C2A0F2F9}"/>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Are you employable?</a:t>
            </a:r>
          </a:p>
        </p:txBody>
      </p:sp>
      <p:sp>
        <p:nvSpPr>
          <p:cNvPr id="21" name="Pentagon 20">
            <a:extLst>
              <a:ext uri="{FF2B5EF4-FFF2-40B4-BE49-F238E27FC236}">
                <a16:creationId xmlns:a16="http://schemas.microsoft.com/office/drawing/2014/main" id="{29752960-2E1F-4C27-9232-7CF81A3C53CA}"/>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4</a:t>
            </a:r>
          </a:p>
        </p:txBody>
      </p:sp>
      <p:sp>
        <p:nvSpPr>
          <p:cNvPr id="23" name="Rectangle: Rounded Corners 22">
            <a:extLst>
              <a:ext uri="{FF2B5EF4-FFF2-40B4-BE49-F238E27FC236}">
                <a16:creationId xmlns:a16="http://schemas.microsoft.com/office/drawing/2014/main" id="{38842071-10CE-4AA5-BEF6-80BBA449646D}"/>
              </a:ext>
            </a:extLst>
          </p:cNvPr>
          <p:cNvSpPr/>
          <p:nvPr/>
        </p:nvSpPr>
        <p:spPr>
          <a:xfrm>
            <a:off x="387208" y="1009945"/>
            <a:ext cx="8361662" cy="1202097"/>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Pair discussion (3-5 mins)</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“Employability” is a word you are likely to hear a lot about when it comes to careers. Before you watch the film below, talk to a partner about what skills you think make someone “employable” and why. Then click the image to see if any of your suggestions are true!</a:t>
            </a:r>
          </a:p>
        </p:txBody>
      </p:sp>
      <p:sp>
        <p:nvSpPr>
          <p:cNvPr id="25" name="Rectangle: Rounded Corners 24">
            <a:hlinkClick r:id="rId11"/>
            <a:extLst>
              <a:ext uri="{FF2B5EF4-FFF2-40B4-BE49-F238E27FC236}">
                <a16:creationId xmlns:a16="http://schemas.microsoft.com/office/drawing/2014/main" id="{4B4480ED-6EEB-44DC-A437-6A2C4AA2A83D}"/>
              </a:ext>
            </a:extLst>
          </p:cNvPr>
          <p:cNvSpPr/>
          <p:nvPr/>
        </p:nvSpPr>
        <p:spPr>
          <a:xfrm>
            <a:off x="4057021" y="2372101"/>
            <a:ext cx="784076" cy="538608"/>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Lato" panose="020F0502020204030203" pitchFamily="34" charset="0"/>
                <a:cs typeface="Arial" panose="020B0604020202020204" pitchFamily="34" charset="0"/>
              </a:rPr>
              <a:t>0:00-1:38</a:t>
            </a:r>
            <a:endParaRPr lang="en-GB" sz="1400" dirty="0">
              <a:solidFill>
                <a:schemeClr val="tx1"/>
              </a:solidFill>
              <a:latin typeface="Century Gothic" panose="020B0502020202020204" pitchFamily="34" charset="0"/>
              <a:ea typeface="Lato" panose="020F0502020204030203" pitchFamily="34" charset="0"/>
              <a:cs typeface="Arial" panose="020B0604020202020204" pitchFamily="34" charset="0"/>
            </a:endParaRPr>
          </a:p>
        </p:txBody>
      </p:sp>
      <p:sp>
        <p:nvSpPr>
          <p:cNvPr id="18" name="TextBox 17">
            <a:extLst>
              <a:ext uri="{FF2B5EF4-FFF2-40B4-BE49-F238E27FC236}">
                <a16:creationId xmlns:a16="http://schemas.microsoft.com/office/drawing/2014/main" id="{8323547E-7B99-4567-8906-0238DC392D23}"/>
              </a:ext>
            </a:extLst>
          </p:cNvPr>
          <p:cNvSpPr txBox="1"/>
          <p:nvPr/>
        </p:nvSpPr>
        <p:spPr>
          <a:xfrm>
            <a:off x="6803569" y="6642556"/>
            <a:ext cx="4637314" cy="215444"/>
          </a:xfrm>
          <a:prstGeom prst="rect">
            <a:avLst/>
          </a:prstGeom>
          <a:noFill/>
        </p:spPr>
        <p:txBody>
          <a:bodyPr wrap="square">
            <a:spAutoFit/>
          </a:bodyPr>
          <a:lstStyle/>
          <a:p>
            <a:r>
              <a:rPr lang="en-GB" sz="800" dirty="0">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https://safeshare.tv/x/ss602199d2bb0de</a:t>
            </a:r>
            <a:r>
              <a:rPr lang="en-GB" sz="800" dirty="0">
                <a:latin typeface="Arial" panose="020B0604020202020204" pitchFamily="34" charset="0"/>
                <a:cs typeface="Arial" panose="020B0604020202020204" pitchFamily="34" charset="0"/>
              </a:rPr>
              <a:t> </a:t>
            </a:r>
          </a:p>
        </p:txBody>
      </p:sp>
      <p:sp>
        <p:nvSpPr>
          <p:cNvPr id="22" name="Rectangle: Rounded Corners 21">
            <a:extLst>
              <a:ext uri="{FF2B5EF4-FFF2-40B4-BE49-F238E27FC236}">
                <a16:creationId xmlns:a16="http://schemas.microsoft.com/office/drawing/2014/main" id="{245D6807-83F4-4679-9E38-77D649917D92}"/>
              </a:ext>
            </a:extLst>
          </p:cNvPr>
          <p:cNvSpPr/>
          <p:nvPr/>
        </p:nvSpPr>
        <p:spPr>
          <a:xfrm>
            <a:off x="4993104" y="2446214"/>
            <a:ext cx="3730603" cy="1365350"/>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Individual reflection (2-3 mins)</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Now you’ve seen the film, can you rate your employability skills out of 10? How could you improve them?</a:t>
            </a:r>
          </a:p>
        </p:txBody>
      </p:sp>
      <p:sp>
        <p:nvSpPr>
          <p:cNvPr id="28" name="Rectangle: Rounded Corners 27">
            <a:extLst>
              <a:ext uri="{FF2B5EF4-FFF2-40B4-BE49-F238E27FC236}">
                <a16:creationId xmlns:a16="http://schemas.microsoft.com/office/drawing/2014/main" id="{F736BF17-4DF5-4AA2-A8FD-19BF1D9C1158}"/>
              </a:ext>
            </a:extLst>
          </p:cNvPr>
          <p:cNvSpPr/>
          <p:nvPr/>
        </p:nvSpPr>
        <p:spPr>
          <a:xfrm>
            <a:off x="4993104" y="4045736"/>
            <a:ext cx="3730603" cy="1381863"/>
          </a:xfrm>
          <a:prstGeom prst="roundRect">
            <a:avLst/>
          </a:prstGeom>
          <a:solidFill>
            <a:srgbClr val="262262"/>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Century Gothic" panose="020B0502020202020204" pitchFamily="34" charset="0"/>
                <a:cs typeface="Arial" panose="020B0604020202020204" pitchFamily="34" charset="0"/>
              </a:rPr>
              <a:t>Challenge: </a:t>
            </a:r>
          </a:p>
          <a:p>
            <a:pPr algn="ctr"/>
            <a:r>
              <a:rPr lang="en-GB" sz="1400" dirty="0">
                <a:solidFill>
                  <a:schemeClr val="bg1"/>
                </a:solidFill>
                <a:latin typeface="Century Gothic" panose="020B0502020202020204" pitchFamily="34" charset="0"/>
                <a:cs typeface="Arial" panose="020B0604020202020204" pitchFamily="34" charset="0"/>
              </a:rPr>
              <a:t>Consider this: many of the employers in Oxfordshire are looking for people with passion who want to learn and grow along with their business. Could that be you?  </a:t>
            </a:r>
          </a:p>
        </p:txBody>
      </p:sp>
      <p:pic>
        <p:nvPicPr>
          <p:cNvPr id="13" name="Picture 4" descr="CV icon">
            <a:extLst>
              <a:ext uri="{FF2B5EF4-FFF2-40B4-BE49-F238E27FC236}">
                <a16:creationId xmlns:a16="http://schemas.microsoft.com/office/drawing/2014/main" id="{6EA41A76-1839-49C7-8FFE-5EA6EA1C2D55}"/>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5965946" y="56971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pproval icon">
            <a:extLst>
              <a:ext uri="{FF2B5EF4-FFF2-40B4-BE49-F238E27FC236}">
                <a16:creationId xmlns:a16="http://schemas.microsoft.com/office/drawing/2014/main" id="{C8A18AAF-C56F-47E3-B99B-2A2E269D9D6B}"/>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7834470" y="5697196"/>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24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8" grpId="0" animBg="1"/>
    </p:bld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2479</TotalTime>
  <Words>2798</Words>
  <Application>Microsoft Office PowerPoint</Application>
  <PresentationFormat>On-screen Show (4:3)</PresentationFormat>
  <Paragraphs>319</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Open Sans</vt:lpstr>
      <vt:lpstr>Segoe UI</vt:lpstr>
      <vt:lpstr>Office Theme</vt:lpstr>
      <vt:lpstr>Y10 LMI Lesson: Your Fabulous Future in Oxfordshire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Jude Hadfield</dc:creator>
  <cp:lastModifiedBy>Lara</cp:lastModifiedBy>
  <cp:revision>166</cp:revision>
  <dcterms:created xsi:type="dcterms:W3CDTF">2021-01-18T09:44:21Z</dcterms:created>
  <dcterms:modified xsi:type="dcterms:W3CDTF">2023-03-22T16:21:52Z</dcterms:modified>
</cp:coreProperties>
</file>