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83" r:id="rId3"/>
    <p:sldId id="279" r:id="rId4"/>
    <p:sldId id="286" r:id="rId5"/>
    <p:sldId id="284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C704"/>
    <a:srgbClr val="FDE891"/>
    <a:srgbClr val="F7C39F"/>
    <a:srgbClr val="ED7D31"/>
    <a:srgbClr val="262262"/>
    <a:srgbClr val="47BEB3"/>
    <a:srgbClr val="C2D2EC"/>
    <a:srgbClr val="B6DAF2"/>
    <a:srgbClr val="38BEAB"/>
    <a:srgbClr val="CDA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03180D-A5E6-4A89-BB36-8D52D6598F97}" v="4" dt="2021-02-22T16:03:12.5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99" autoAdjust="0"/>
  </p:normalViewPr>
  <p:slideViewPr>
    <p:cSldViewPr snapToGrid="0">
      <p:cViewPr varScale="1">
        <p:scale>
          <a:sx n="71" d="100"/>
          <a:sy n="71" d="100"/>
        </p:scale>
        <p:origin x="17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e Hadfield" userId="dd15f2cf38c45536" providerId="LiveId" clId="{5303180D-A5E6-4A89-BB36-8D52D6598F97}"/>
    <pc:docChg chg="custSel addSld delSld modSld">
      <pc:chgData name="Jude Hadfield" userId="dd15f2cf38c45536" providerId="LiveId" clId="{5303180D-A5E6-4A89-BB36-8D52D6598F97}" dt="2021-02-22T16:08:42.887" v="640" actId="113"/>
      <pc:docMkLst>
        <pc:docMk/>
      </pc:docMkLst>
      <pc:sldChg chg="addSp delSp modSp mod">
        <pc:chgData name="Jude Hadfield" userId="dd15f2cf38c45536" providerId="LiveId" clId="{5303180D-A5E6-4A89-BB36-8D52D6598F97}" dt="2021-02-22T12:31:07.245" v="620" actId="1076"/>
        <pc:sldMkLst>
          <pc:docMk/>
          <pc:sldMk cId="3788534466" sldId="266"/>
        </pc:sldMkLst>
        <pc:spChg chg="del">
          <ac:chgData name="Jude Hadfield" userId="dd15f2cf38c45536" providerId="LiveId" clId="{5303180D-A5E6-4A89-BB36-8D52D6598F97}" dt="2021-02-19T19:30:36.835" v="7" actId="478"/>
          <ac:spMkLst>
            <pc:docMk/>
            <pc:sldMk cId="3788534466" sldId="266"/>
            <ac:spMk id="4" creationId="{E9D2CB6B-4A36-4AA0-8F00-080B4E9CC090}"/>
          </ac:spMkLst>
        </pc:spChg>
        <pc:spChg chg="del">
          <ac:chgData name="Jude Hadfield" userId="dd15f2cf38c45536" providerId="LiveId" clId="{5303180D-A5E6-4A89-BB36-8D52D6598F97}" dt="2021-02-19T19:30:33.009" v="5" actId="478"/>
          <ac:spMkLst>
            <pc:docMk/>
            <pc:sldMk cId="3788534466" sldId="266"/>
            <ac:spMk id="5" creationId="{88BC2CC9-5AB2-4D9F-8A9C-CD5A4D94852C}"/>
          </ac:spMkLst>
        </pc:spChg>
        <pc:spChg chg="del">
          <ac:chgData name="Jude Hadfield" userId="dd15f2cf38c45536" providerId="LiveId" clId="{5303180D-A5E6-4A89-BB36-8D52D6598F97}" dt="2021-02-19T19:30:34.842" v="6" actId="478"/>
          <ac:spMkLst>
            <pc:docMk/>
            <pc:sldMk cId="3788534466" sldId="266"/>
            <ac:spMk id="6" creationId="{88ABA0BE-0ED5-448A-935A-DA4507A20403}"/>
          </ac:spMkLst>
        </pc:spChg>
        <pc:spChg chg="del">
          <ac:chgData name="Jude Hadfield" userId="dd15f2cf38c45536" providerId="LiveId" clId="{5303180D-A5E6-4A89-BB36-8D52D6598F97}" dt="2021-02-19T19:30:29.283" v="3" actId="478"/>
          <ac:spMkLst>
            <pc:docMk/>
            <pc:sldMk cId="3788534466" sldId="266"/>
            <ac:spMk id="7" creationId="{8EEC4A44-AF48-4A5A-8354-BE201D4B9912}"/>
          </ac:spMkLst>
        </pc:spChg>
        <pc:spChg chg="del mod">
          <ac:chgData name="Jude Hadfield" userId="dd15f2cf38c45536" providerId="LiveId" clId="{5303180D-A5E6-4A89-BB36-8D52D6598F97}" dt="2021-02-19T19:30:27.546" v="2" actId="478"/>
          <ac:spMkLst>
            <pc:docMk/>
            <pc:sldMk cId="3788534466" sldId="266"/>
            <ac:spMk id="10" creationId="{54BBB897-6600-408F-9155-9E3B94A6DBF8}"/>
          </ac:spMkLst>
        </pc:spChg>
        <pc:spChg chg="del">
          <ac:chgData name="Jude Hadfield" userId="dd15f2cf38c45536" providerId="LiveId" clId="{5303180D-A5E6-4A89-BB36-8D52D6598F97}" dt="2021-02-19T19:30:23.192" v="0" actId="478"/>
          <ac:spMkLst>
            <pc:docMk/>
            <pc:sldMk cId="3788534466" sldId="266"/>
            <ac:spMk id="11" creationId="{C7C5AA0A-FB78-487A-AF15-FAE6B7730817}"/>
          </ac:spMkLst>
        </pc:spChg>
        <pc:spChg chg="add mod">
          <ac:chgData name="Jude Hadfield" userId="dd15f2cf38c45536" providerId="LiveId" clId="{5303180D-A5E6-4A89-BB36-8D52D6598F97}" dt="2021-02-19T19:35:33.247" v="59" actId="255"/>
          <ac:spMkLst>
            <pc:docMk/>
            <pc:sldMk cId="3788534466" sldId="266"/>
            <ac:spMk id="18" creationId="{8AC911E5-F380-4E0D-97DF-A6A295B6E489}"/>
          </ac:spMkLst>
        </pc:spChg>
        <pc:spChg chg="add mod">
          <ac:chgData name="Jude Hadfield" userId="dd15f2cf38c45536" providerId="LiveId" clId="{5303180D-A5E6-4A89-BB36-8D52D6598F97}" dt="2021-02-19T19:35:33.247" v="59" actId="255"/>
          <ac:spMkLst>
            <pc:docMk/>
            <pc:sldMk cId="3788534466" sldId="266"/>
            <ac:spMk id="19" creationId="{8F428DF3-BA80-4665-AA02-2D970C458604}"/>
          </ac:spMkLst>
        </pc:spChg>
        <pc:spChg chg="add mod">
          <ac:chgData name="Jude Hadfield" userId="dd15f2cf38c45536" providerId="LiveId" clId="{5303180D-A5E6-4A89-BB36-8D52D6598F97}" dt="2021-02-19T19:32:39.187" v="20" actId="20577"/>
          <ac:spMkLst>
            <pc:docMk/>
            <pc:sldMk cId="3788534466" sldId="266"/>
            <ac:spMk id="20" creationId="{974B3B3C-1682-4CEB-B25F-4A25FF90B521}"/>
          </ac:spMkLst>
        </pc:spChg>
        <pc:graphicFrameChg chg="add mod modGraphic">
          <ac:chgData name="Jude Hadfield" userId="dd15f2cf38c45536" providerId="LiveId" clId="{5303180D-A5E6-4A89-BB36-8D52D6598F97}" dt="2021-02-22T12:31:07.245" v="620" actId="1076"/>
          <ac:graphicFrameMkLst>
            <pc:docMk/>
            <pc:sldMk cId="3788534466" sldId="266"/>
            <ac:graphicFrameMk id="13" creationId="{A2631638-CC0E-4CF2-8449-A17BA5229497}"/>
          </ac:graphicFrameMkLst>
        </pc:graphicFrameChg>
        <pc:picChg chg="del">
          <ac:chgData name="Jude Hadfield" userId="dd15f2cf38c45536" providerId="LiveId" clId="{5303180D-A5E6-4A89-BB36-8D52D6598F97}" dt="2021-02-19T19:30:31.058" v="4" actId="478"/>
          <ac:picMkLst>
            <pc:docMk/>
            <pc:sldMk cId="3788534466" sldId="266"/>
            <ac:picMk id="12" creationId="{40839BCB-5EFC-44A0-B772-7DB1220FD84E}"/>
          </ac:picMkLst>
        </pc:picChg>
        <pc:picChg chg="add mod">
          <ac:chgData name="Jude Hadfield" userId="dd15f2cf38c45536" providerId="LiveId" clId="{5303180D-A5E6-4A89-BB36-8D52D6598F97}" dt="2021-02-22T12:31:07.245" v="620" actId="1076"/>
          <ac:picMkLst>
            <pc:docMk/>
            <pc:sldMk cId="3788534466" sldId="266"/>
            <ac:picMk id="14" creationId="{F5D80DDF-35D8-43DA-A001-7CA52FD37A52}"/>
          </ac:picMkLst>
        </pc:picChg>
        <pc:picChg chg="add mod">
          <ac:chgData name="Jude Hadfield" userId="dd15f2cf38c45536" providerId="LiveId" clId="{5303180D-A5E6-4A89-BB36-8D52D6598F97}" dt="2021-02-22T12:31:07.245" v="620" actId="1076"/>
          <ac:picMkLst>
            <pc:docMk/>
            <pc:sldMk cId="3788534466" sldId="266"/>
            <ac:picMk id="15" creationId="{45D57CF7-0E7C-4444-896D-3C521D13C75D}"/>
          </ac:picMkLst>
        </pc:picChg>
        <pc:picChg chg="add mod">
          <ac:chgData name="Jude Hadfield" userId="dd15f2cf38c45536" providerId="LiveId" clId="{5303180D-A5E6-4A89-BB36-8D52D6598F97}" dt="2021-02-22T12:31:07.245" v="620" actId="1076"/>
          <ac:picMkLst>
            <pc:docMk/>
            <pc:sldMk cId="3788534466" sldId="266"/>
            <ac:picMk id="16" creationId="{C4C1D4E4-74EF-4CE6-B452-2FF80D82B077}"/>
          </ac:picMkLst>
        </pc:picChg>
        <pc:picChg chg="add mod">
          <ac:chgData name="Jude Hadfield" userId="dd15f2cf38c45536" providerId="LiveId" clId="{5303180D-A5E6-4A89-BB36-8D52D6598F97}" dt="2021-02-22T12:31:07.245" v="620" actId="1076"/>
          <ac:picMkLst>
            <pc:docMk/>
            <pc:sldMk cId="3788534466" sldId="266"/>
            <ac:picMk id="17" creationId="{8B02217D-104A-4233-A345-0A70645C037C}"/>
          </ac:picMkLst>
        </pc:picChg>
      </pc:sldChg>
      <pc:sldChg chg="del">
        <pc:chgData name="Jude Hadfield" userId="dd15f2cf38c45536" providerId="LiveId" clId="{5303180D-A5E6-4A89-BB36-8D52D6598F97}" dt="2021-02-19T19:30:40.552" v="8" actId="47"/>
        <pc:sldMkLst>
          <pc:docMk/>
          <pc:sldMk cId="189006413" sldId="267"/>
        </pc:sldMkLst>
      </pc:sldChg>
      <pc:sldChg chg="del">
        <pc:chgData name="Jude Hadfield" userId="dd15f2cf38c45536" providerId="LiveId" clId="{5303180D-A5E6-4A89-BB36-8D52D6598F97}" dt="2021-02-19T19:30:41.916" v="9" actId="47"/>
        <pc:sldMkLst>
          <pc:docMk/>
          <pc:sldMk cId="1746962446" sldId="268"/>
        </pc:sldMkLst>
      </pc:sldChg>
      <pc:sldChg chg="del">
        <pc:chgData name="Jude Hadfield" userId="dd15f2cf38c45536" providerId="LiveId" clId="{5303180D-A5E6-4A89-BB36-8D52D6598F97}" dt="2021-02-19T19:30:57.534" v="10" actId="47"/>
        <pc:sldMkLst>
          <pc:docMk/>
          <pc:sldMk cId="4261248502" sldId="269"/>
        </pc:sldMkLst>
      </pc:sldChg>
      <pc:sldChg chg="del">
        <pc:chgData name="Jude Hadfield" userId="dd15f2cf38c45536" providerId="LiveId" clId="{5303180D-A5E6-4A89-BB36-8D52D6598F97}" dt="2021-02-19T19:31:02.726" v="14" actId="47"/>
        <pc:sldMkLst>
          <pc:docMk/>
          <pc:sldMk cId="1025991635" sldId="270"/>
        </pc:sldMkLst>
      </pc:sldChg>
      <pc:sldChg chg="del">
        <pc:chgData name="Jude Hadfield" userId="dd15f2cf38c45536" providerId="LiveId" clId="{5303180D-A5E6-4A89-BB36-8D52D6598F97}" dt="2021-02-19T19:30:59.361" v="11" actId="47"/>
        <pc:sldMkLst>
          <pc:docMk/>
          <pc:sldMk cId="3316674967" sldId="271"/>
        </pc:sldMkLst>
      </pc:sldChg>
      <pc:sldChg chg="modSp del mod">
        <pc:chgData name="Jude Hadfield" userId="dd15f2cf38c45536" providerId="LiveId" clId="{5303180D-A5E6-4A89-BB36-8D52D6598F97}" dt="2021-02-19T19:39:49.788" v="542" actId="47"/>
        <pc:sldMkLst>
          <pc:docMk/>
          <pc:sldMk cId="2067021699" sldId="272"/>
        </pc:sldMkLst>
        <pc:spChg chg="mod">
          <ac:chgData name="Jude Hadfield" userId="dd15f2cf38c45536" providerId="LiveId" clId="{5303180D-A5E6-4A89-BB36-8D52D6598F97}" dt="2021-02-19T19:39:45.500" v="541" actId="20577"/>
          <ac:spMkLst>
            <pc:docMk/>
            <pc:sldMk cId="2067021699" sldId="272"/>
            <ac:spMk id="13" creationId="{AC6C43A3-9085-4CD2-B213-628BCC49D7C3}"/>
          </ac:spMkLst>
        </pc:spChg>
      </pc:sldChg>
      <pc:sldChg chg="del">
        <pc:chgData name="Jude Hadfield" userId="dd15f2cf38c45536" providerId="LiveId" clId="{5303180D-A5E6-4A89-BB36-8D52D6598F97}" dt="2021-02-19T19:31:01.353" v="13" actId="47"/>
        <pc:sldMkLst>
          <pc:docMk/>
          <pc:sldMk cId="3940585234" sldId="273"/>
        </pc:sldMkLst>
      </pc:sldChg>
      <pc:sldChg chg="del">
        <pc:chgData name="Jude Hadfield" userId="dd15f2cf38c45536" providerId="LiveId" clId="{5303180D-A5E6-4A89-BB36-8D52D6598F97}" dt="2021-02-19T19:31:38.301" v="17" actId="47"/>
        <pc:sldMkLst>
          <pc:docMk/>
          <pc:sldMk cId="1730360305" sldId="274"/>
        </pc:sldMkLst>
      </pc:sldChg>
      <pc:sldChg chg="del">
        <pc:chgData name="Jude Hadfield" userId="dd15f2cf38c45536" providerId="LiveId" clId="{5303180D-A5E6-4A89-BB36-8D52D6598F97}" dt="2021-02-19T19:31:00.199" v="12" actId="47"/>
        <pc:sldMkLst>
          <pc:docMk/>
          <pc:sldMk cId="534245620" sldId="275"/>
        </pc:sldMkLst>
      </pc:sldChg>
      <pc:sldChg chg="delSp mod">
        <pc:chgData name="Jude Hadfield" userId="dd15f2cf38c45536" providerId="LiveId" clId="{5303180D-A5E6-4A89-BB36-8D52D6598F97}" dt="2021-02-19T19:31:31.923" v="15" actId="478"/>
        <pc:sldMkLst>
          <pc:docMk/>
          <pc:sldMk cId="4153950088" sldId="276"/>
        </pc:sldMkLst>
        <pc:spChg chg="del">
          <ac:chgData name="Jude Hadfield" userId="dd15f2cf38c45536" providerId="LiveId" clId="{5303180D-A5E6-4A89-BB36-8D52D6598F97}" dt="2021-02-19T19:31:31.923" v="15" actId="478"/>
          <ac:spMkLst>
            <pc:docMk/>
            <pc:sldMk cId="4153950088" sldId="276"/>
            <ac:spMk id="15" creationId="{69C1FB85-AD74-437F-8971-5D11A8F6BC10}"/>
          </ac:spMkLst>
        </pc:spChg>
      </pc:sldChg>
      <pc:sldChg chg="delSp mod">
        <pc:chgData name="Jude Hadfield" userId="dd15f2cf38c45536" providerId="LiveId" clId="{5303180D-A5E6-4A89-BB36-8D52D6598F97}" dt="2021-02-19T19:31:36.305" v="16" actId="478"/>
        <pc:sldMkLst>
          <pc:docMk/>
          <pc:sldMk cId="1399467449" sldId="277"/>
        </pc:sldMkLst>
        <pc:spChg chg="del">
          <ac:chgData name="Jude Hadfield" userId="dd15f2cf38c45536" providerId="LiveId" clId="{5303180D-A5E6-4A89-BB36-8D52D6598F97}" dt="2021-02-19T19:31:36.305" v="16" actId="478"/>
          <ac:spMkLst>
            <pc:docMk/>
            <pc:sldMk cId="1399467449" sldId="277"/>
            <ac:spMk id="15" creationId="{69C1FB85-AD74-437F-8971-5D11A8F6BC10}"/>
          </ac:spMkLst>
        </pc:spChg>
      </pc:sldChg>
      <pc:sldChg chg="new del">
        <pc:chgData name="Jude Hadfield" userId="dd15f2cf38c45536" providerId="LiveId" clId="{5303180D-A5E6-4A89-BB36-8D52D6598F97}" dt="2021-02-22T16:01:52.983" v="623" actId="47"/>
        <pc:sldMkLst>
          <pc:docMk/>
          <pc:sldMk cId="1834331414" sldId="278"/>
        </pc:sldMkLst>
      </pc:sldChg>
      <pc:sldChg chg="modSp add mod">
        <pc:chgData name="Jude Hadfield" userId="dd15f2cf38c45536" providerId="LiveId" clId="{5303180D-A5E6-4A89-BB36-8D52D6598F97}" dt="2021-02-22T16:08:42.887" v="640" actId="113"/>
        <pc:sldMkLst>
          <pc:docMk/>
          <pc:sldMk cId="43408348" sldId="279"/>
        </pc:sldMkLst>
        <pc:spChg chg="mod">
          <ac:chgData name="Jude Hadfield" userId="dd15f2cf38c45536" providerId="LiveId" clId="{5303180D-A5E6-4A89-BB36-8D52D6598F97}" dt="2021-02-22T16:08:12.704" v="637" actId="2711"/>
          <ac:spMkLst>
            <pc:docMk/>
            <pc:sldMk cId="43408348" sldId="279"/>
            <ac:spMk id="11" creationId="{F7225502-DD61-4326-A1E3-091E540607FE}"/>
          </ac:spMkLst>
        </pc:spChg>
        <pc:spChg chg="mod">
          <ac:chgData name="Jude Hadfield" userId="dd15f2cf38c45536" providerId="LiveId" clId="{5303180D-A5E6-4A89-BB36-8D52D6598F97}" dt="2021-02-22T16:08:42.887" v="640" actId="113"/>
          <ac:spMkLst>
            <pc:docMk/>
            <pc:sldMk cId="43408348" sldId="279"/>
            <ac:spMk id="13" creationId="{58D071DF-2838-4EFC-A90E-C986B20F218F}"/>
          </ac:spMkLst>
        </pc:spChg>
        <pc:graphicFrameChg chg="mod modGraphic">
          <ac:chgData name="Jude Hadfield" userId="dd15f2cf38c45536" providerId="LiveId" clId="{5303180D-A5E6-4A89-BB36-8D52D6598F97}" dt="2021-02-22T16:08:34.748" v="639" actId="2711"/>
          <ac:graphicFrameMkLst>
            <pc:docMk/>
            <pc:sldMk cId="43408348" sldId="279"/>
            <ac:graphicFrameMk id="12" creationId="{1C5C7E0A-BBF5-43BC-AF97-70B1697FB41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References: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b="0" dirty="0"/>
              <a:t>https://www.ox.ac.uk/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arenR"/>
            </a:pPr>
            <a:r>
              <a:rPr lang="en-GB" dirty="0"/>
              <a:t>https://www.apprenticeships.ox.ac.uk/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https://www.diamond.ac.uk/Careers/Apprenticeships.html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https://www.diamond.ac.uk/Home/About.html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https://www.gov.uk/government/organisations/uk-atomic-energy-authority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https://ccfe.ukaea.uk/careers/early-careers/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https://www.unipart.com/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https://www.morgansindallconstruction.com/careers/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lang="en-GB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c1e24034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gc1e240347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https://www.harwellcampus.com/media-centre/harwell-campus-information-pack/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https://www.oxfordhealth.nhs.uk/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https://rebellion.com/about-us/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https://www.oxbotica.com/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https://www.williamsf1.com/</a:t>
            </a:r>
            <a:endParaRPr lang="en-GB" b="0"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endParaRPr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52" name="Google Shape;52;gc1e240347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1e24034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c1e240347f_0_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/>
              <a:t>References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dirty="0"/>
              <a:t>https://www.greencoreconstruction.co.uk/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https://www.blenheimpalace.com/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https://global.oup.com/?cc=gb</a:t>
            </a:r>
            <a:endParaRPr dirty="0"/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https://tvpcareers.co.uk/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arenR"/>
            </a:pPr>
            <a:r>
              <a:rPr lang="en-GB" b="0" dirty="0"/>
              <a:t>https://www.mini.co.uk/en_GB/home/why-mini/mini-uk-production.html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  <a:p>
            <a:pPr marL="228600" lvl="0" indent="-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b="0" dirty="0"/>
          </a:p>
        </p:txBody>
      </p:sp>
      <p:sp>
        <p:nvSpPr>
          <p:cNvPr id="72" name="Google Shape;72;gc1e240347f_0_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hyperlink" Target="https://www.williamsf1.com/" TargetMode="External"/><Relationship Id="rId3" Type="http://schemas.openxmlformats.org/officeDocument/2006/relationships/image" Target="../media/image14.png"/><Relationship Id="rId7" Type="http://schemas.openxmlformats.org/officeDocument/2006/relationships/hyperlink" Target="https://www.oxfordhealth.nhs.uk/" TargetMode="External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hyperlink" Target="https://www.oxbotica.com/" TargetMode="External"/><Relationship Id="rId5" Type="http://schemas.openxmlformats.org/officeDocument/2006/relationships/hyperlink" Target="https://www.harwellcampus.com/media-centre/harwell-campus-information-pack/" TargetMode="External"/><Relationship Id="rId10" Type="http://schemas.openxmlformats.org/officeDocument/2006/relationships/image" Target="../media/image22.png"/><Relationship Id="rId4" Type="http://schemas.openxmlformats.org/officeDocument/2006/relationships/image" Target="../media/image13.png"/><Relationship Id="rId9" Type="http://schemas.openxmlformats.org/officeDocument/2006/relationships/hyperlink" Target="https://rebellion.com/about-us/" TargetMode="External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hyperlink" Target="https://www.greencoreconstruction.co.uk/" TargetMode="External"/><Relationship Id="rId3" Type="http://schemas.openxmlformats.org/officeDocument/2006/relationships/image" Target="../media/image14.png"/><Relationship Id="rId7" Type="http://schemas.openxmlformats.org/officeDocument/2006/relationships/hyperlink" Target="https://global.oup.com/?cc=gb" TargetMode="External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hyperlink" Target="https://www.mini.co.uk/en_GB/home/why-mini/mini-uk-production.html" TargetMode="External"/><Relationship Id="rId5" Type="http://schemas.openxmlformats.org/officeDocument/2006/relationships/hyperlink" Target="https://www.blenheimpalace.com/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13.png"/><Relationship Id="rId9" Type="http://schemas.openxmlformats.org/officeDocument/2006/relationships/hyperlink" Target="https://tvpcareers.co.uk/" TargetMode="External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66" y="10631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2BDE95C1-3737-429D-BF04-B484AB0098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825" y="5490668"/>
            <a:ext cx="2534085" cy="10278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B7B25B-AA69-497B-9F50-4C59F7E6CB29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DE9A5BB-FABE-470A-954B-909CC0C73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40B212B0-D06C-4064-92D8-5F2F2DFEAF43}"/>
              </a:ext>
            </a:extLst>
          </p:cNvPr>
          <p:cNvSpPr txBox="1">
            <a:spLocks/>
          </p:cNvSpPr>
          <p:nvPr/>
        </p:nvSpPr>
        <p:spPr>
          <a:xfrm>
            <a:off x="594852" y="2367511"/>
            <a:ext cx="7954296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Y11 LMI Lesson Plan: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Your Fabulous Future in Oxfordshire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51E747-CFEA-46EB-BBE4-BCFF5127BD8D}"/>
              </a:ext>
            </a:extLst>
          </p:cNvPr>
          <p:cNvSpPr txBox="1">
            <a:spLocks/>
          </p:cNvSpPr>
          <p:nvPr/>
        </p:nvSpPr>
        <p:spPr>
          <a:xfrm>
            <a:off x="594852" y="3442369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GB" sz="2000" i="1" dirty="0">
                <a:solidFill>
                  <a:schemeClr val="tx1"/>
                </a:solidFill>
              </a:rPr>
              <a:t>In association with VotesforSchools and The WOW Show  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ED83362-A9F4-4D65-A500-C636A261FF62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02E73DC-FA62-4B7A-B804-EADC07A4ED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03436"/>
              </p:ext>
            </p:extLst>
          </p:nvPr>
        </p:nvGraphicFramePr>
        <p:xfrm>
          <a:off x="231515" y="1109312"/>
          <a:ext cx="8680970" cy="442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4325">
                  <a:extLst>
                    <a:ext uri="{9D8B030D-6E8A-4147-A177-3AD203B41FA5}">
                      <a16:colId xmlns:a16="http://schemas.microsoft.com/office/drawing/2014/main" val="228936075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48248334"/>
                    </a:ext>
                  </a:extLst>
                </a:gridCol>
                <a:gridCol w="1043492">
                  <a:extLst>
                    <a:ext uri="{9D8B030D-6E8A-4147-A177-3AD203B41FA5}">
                      <a16:colId xmlns:a16="http://schemas.microsoft.com/office/drawing/2014/main" val="1195679583"/>
                    </a:ext>
                  </a:extLst>
                </a:gridCol>
                <a:gridCol w="5125793">
                  <a:extLst>
                    <a:ext uri="{9D8B030D-6E8A-4147-A177-3AD203B41FA5}">
                      <a16:colId xmlns:a16="http://schemas.microsoft.com/office/drawing/2014/main" val="2570374607"/>
                    </a:ext>
                  </a:extLst>
                </a:gridCol>
              </a:tblGrid>
              <a:tr h="541546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5" marR="32155" marT="50292" marB="50292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97274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1-2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Learning objectives &amp; keywords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look at the learning objectives and keywords for the lesson.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060824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 What is Labour Market Information?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Pair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what LMI is and how it can help them to find a job. They also explore where to find this information.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8243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 What is the LMI in Oxfordshire?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Pair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discuss with a partner what opportunities, employers and sectors they are aware of in Oxfordshire. </a:t>
                      </a:r>
                      <a:endParaRPr dirty="0"/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4116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 fabulous future in Oxfordshire?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learn more about the automated vehicle sector in Oxfordshire and take a closer look at the opportunities at Williams Racing.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The WOW Show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Jost Medium" pitchFamily="2" charset="0"/>
                          <a:cs typeface="Arial" panose="020B0604020202020204" pitchFamily="34" charset="0"/>
                        </a:rPr>
                        <a:t>film showcases the LMI in Oxfordshire.   </a:t>
                      </a:r>
                      <a:endParaRPr lang="en-GB" sz="1200" dirty="0"/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495871"/>
                  </a:ext>
                </a:extLst>
              </a:tr>
              <a:tr h="47897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Are you visible online?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group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think about how visible they are online and how their profiles could represent them. Could they clean up their act? They also learn about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Linkedin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how it can help. 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676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6-10 mins</a:t>
                      </a:r>
                    </a:p>
                  </a:txBody>
                  <a:tcPr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Planning your future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first think about how best to plan their future careers, before learning more about T Levels. 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04862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3-5 mins</a:t>
                      </a:r>
                    </a:p>
                  </a:txBody>
                  <a:tcPr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Preparing for interviews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discuss what their Top 3 tips would be for job interviews before looking at some real-life advice. 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432521"/>
                  </a:ext>
                </a:extLst>
              </a:tr>
              <a:tr h="43425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N/A</a:t>
                      </a:r>
                      <a:endParaRPr dirty="0"/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Get to know the employers!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b="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Students have the opportunity to find out more about the employers in Oxfordshire and the jobs that are on offer. </a:t>
                      </a:r>
                      <a:endParaRPr dirty="0"/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391808"/>
                  </a:ext>
                </a:extLst>
              </a:tr>
            </a:tbl>
          </a:graphicData>
        </a:graphic>
      </p:graphicFrame>
      <p:pic>
        <p:nvPicPr>
          <p:cNvPr id="21" name="Graphic 20" descr="Teacher">
            <a:extLst>
              <a:ext uri="{FF2B5EF4-FFF2-40B4-BE49-F238E27FC236}">
                <a16:creationId xmlns:a16="http://schemas.microsoft.com/office/drawing/2014/main" id="{C12FA225-42BF-42A4-A41C-A8D556712B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09826" y="1153167"/>
            <a:ext cx="547351" cy="547351"/>
          </a:xfrm>
          <a:prstGeom prst="rect">
            <a:avLst/>
          </a:prstGeom>
        </p:spPr>
      </p:pic>
      <p:pic>
        <p:nvPicPr>
          <p:cNvPr id="22" name="Graphic 21" descr="Users">
            <a:extLst>
              <a:ext uri="{FF2B5EF4-FFF2-40B4-BE49-F238E27FC236}">
                <a16:creationId xmlns:a16="http://schemas.microsoft.com/office/drawing/2014/main" id="{E85A3450-3F1E-41EA-A17A-895BA3B2E6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22260" y="1153167"/>
            <a:ext cx="547351" cy="547351"/>
          </a:xfrm>
          <a:prstGeom prst="rect">
            <a:avLst/>
          </a:prstGeom>
        </p:spPr>
      </p:pic>
      <p:pic>
        <p:nvPicPr>
          <p:cNvPr id="23" name="Graphic 22" descr="Stopwatch 75%">
            <a:extLst>
              <a:ext uri="{FF2B5EF4-FFF2-40B4-BE49-F238E27FC236}">
                <a16:creationId xmlns:a16="http://schemas.microsoft.com/office/drawing/2014/main" id="{E6D5E716-DCAF-4534-8536-2B7C4CFC00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4543" y="1164597"/>
            <a:ext cx="454037" cy="454037"/>
          </a:xfrm>
          <a:prstGeom prst="rect">
            <a:avLst/>
          </a:prstGeom>
        </p:spPr>
      </p:pic>
      <p:pic>
        <p:nvPicPr>
          <p:cNvPr id="24" name="Graphic 23" descr="Route (Two Pins With A Path)">
            <a:extLst>
              <a:ext uri="{FF2B5EF4-FFF2-40B4-BE49-F238E27FC236}">
                <a16:creationId xmlns:a16="http://schemas.microsoft.com/office/drawing/2014/main" id="{2AF85456-5B53-4F2B-B199-98D7BA051A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75475" y="1166814"/>
            <a:ext cx="454037" cy="454037"/>
          </a:xfrm>
          <a:prstGeom prst="rect">
            <a:avLst/>
          </a:prstGeom>
        </p:spPr>
      </p:pic>
      <p:sp>
        <p:nvSpPr>
          <p:cNvPr id="25" name="Google Shape;35;p2">
            <a:extLst>
              <a:ext uri="{FF2B5EF4-FFF2-40B4-BE49-F238E27FC236}">
                <a16:creationId xmlns:a16="http://schemas.microsoft.com/office/drawing/2014/main" id="{9F88321D-9611-4AA7-A585-4AF312F84392}"/>
              </a:ext>
            </a:extLst>
          </p:cNvPr>
          <p:cNvSpPr txBox="1"/>
          <p:nvPr/>
        </p:nvSpPr>
        <p:spPr>
          <a:xfrm>
            <a:off x="231515" y="150045"/>
            <a:ext cx="6883988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Y11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  <p:sp>
        <p:nvSpPr>
          <p:cNvPr id="26" name="Google Shape;36;p2">
            <a:extLst>
              <a:ext uri="{FF2B5EF4-FFF2-40B4-BE49-F238E27FC236}">
                <a16:creationId xmlns:a16="http://schemas.microsoft.com/office/drawing/2014/main" id="{C249729F-F158-405A-BAB4-95DB26A02AB3}"/>
              </a:ext>
            </a:extLst>
          </p:cNvPr>
          <p:cNvSpPr txBox="1"/>
          <p:nvPr/>
        </p:nvSpPr>
        <p:spPr>
          <a:xfrm>
            <a:off x="247289" y="5536911"/>
            <a:ext cx="1665732" cy="98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Keywords: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LMI</a:t>
            </a:r>
            <a:endParaRPr lang="en-GB"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Sector</a:t>
            </a:r>
          </a:p>
          <a:p>
            <a:pPr marL="184150" marR="0" lvl="0" indent="-1714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rPr>
              <a:t>T Levels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4150" marR="0" lvl="0" indent="-95250" algn="l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27" name="Google Shape;37;p2">
            <a:extLst>
              <a:ext uri="{FF2B5EF4-FFF2-40B4-BE49-F238E27FC236}">
                <a16:creationId xmlns:a16="http://schemas.microsoft.com/office/drawing/2014/main" id="{7D00A8CC-79BB-4FE5-B1C2-2943E4206B73}"/>
              </a:ext>
            </a:extLst>
          </p:cNvPr>
          <p:cNvSpPr txBox="1"/>
          <p:nvPr/>
        </p:nvSpPr>
        <p:spPr>
          <a:xfrm>
            <a:off x="1208690" y="5536911"/>
            <a:ext cx="7703795" cy="112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Learning objectives:</a:t>
            </a:r>
            <a:endParaRPr sz="1200" dirty="0"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be aware of what job and labour market information (LMI) is and what it can do for you.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know your rights and responsibilities in a selection process and the strategies to use to improve your chances of being chosen. 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Blip>
                <a:blip r:embed="rId11"/>
              </a:buBlip>
            </a:pPr>
            <a:r>
              <a:rPr lang="en-GB" sz="1200" b="0" i="0" u="none" strike="noStrike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To research your education, training, apprenticeship, employment and volunteering options including information about the best progression pathways through to specific goals. </a:t>
            </a:r>
          </a:p>
        </p:txBody>
      </p:sp>
    </p:spTree>
    <p:extLst>
      <p:ext uri="{BB962C8B-B14F-4D97-AF65-F5344CB8AC3E}">
        <p14:creationId xmlns:p14="http://schemas.microsoft.com/office/powerpoint/2010/main" val="1425495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212A622-598F-45CE-AE34-9621CE97E9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1D8B0A-43BA-4C9B-AAA6-99CF521BEDDE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The WOW Show</a:t>
            </a:r>
          </a:p>
        </p:txBody>
      </p:sp>
      <p:graphicFrame>
        <p:nvGraphicFramePr>
          <p:cNvPr id="10" name="Google Shape;43;p3">
            <a:extLst>
              <a:ext uri="{FF2B5EF4-FFF2-40B4-BE49-F238E27FC236}">
                <a16:creationId xmlns:a16="http://schemas.microsoft.com/office/drawing/2014/main" id="{E2849EE6-9452-4C4F-9C3A-D5BCF277D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8894328"/>
              </p:ext>
            </p:extLst>
          </p:nvPr>
        </p:nvGraphicFramePr>
        <p:xfrm>
          <a:off x="231515" y="3142162"/>
          <a:ext cx="8623727" cy="3164852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862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 able to find relevant labour market information (LMI) and know how to use it in your career planning.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Show how you are developing the qualities and skills which will help you to improve your employability, including online presence.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Build your personal networks of support including how to access and make the most of a wide range of impartial face-to-face and digital careers information, advice and guidance services.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91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Review and reflect on previous transitions to help you improve your preparation for future moves in education, training and employment.</a:t>
                      </a:r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DE8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Google Shape;45;p3">
            <a:extLst>
              <a:ext uri="{FF2B5EF4-FFF2-40B4-BE49-F238E27FC236}">
                <a16:creationId xmlns:a16="http://schemas.microsoft.com/office/drawing/2014/main" id="{B5128A5E-60DF-410A-95D8-E3419AA934DC}"/>
              </a:ext>
            </a:extLst>
          </p:cNvPr>
          <p:cNvSpPr txBox="1"/>
          <p:nvPr/>
        </p:nvSpPr>
        <p:spPr>
          <a:xfrm>
            <a:off x="231515" y="1291778"/>
            <a:ext cx="8321471" cy="1609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1755" marR="71755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latin typeface="Arial"/>
                <a:ea typeface="Arial"/>
                <a:cs typeface="Arial"/>
                <a:sym typeface="Arial"/>
              </a:rPr>
              <a:t>CDI Framework KS4: </a:t>
            </a:r>
            <a:endParaRPr sz="1600" dirty="0"/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yourself through careers, employability and enterprise education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Learning about careers and the world of work</a:t>
            </a:r>
          </a:p>
          <a:p>
            <a:pPr marL="357505" marR="71755" lvl="0" indent="-285750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GB" sz="1600" dirty="0">
                <a:latin typeface="Arial"/>
                <a:ea typeface="Arial"/>
                <a:cs typeface="Arial"/>
                <a:sym typeface="Arial"/>
              </a:rPr>
              <a:t>Developing your career management and employability skills</a:t>
            </a:r>
          </a:p>
        </p:txBody>
      </p:sp>
      <p:sp>
        <p:nvSpPr>
          <p:cNvPr id="15" name="Google Shape;35;p2">
            <a:extLst>
              <a:ext uri="{FF2B5EF4-FFF2-40B4-BE49-F238E27FC236}">
                <a16:creationId xmlns:a16="http://schemas.microsoft.com/office/drawing/2014/main" id="{C4CCDFA6-887F-403B-94DD-26BFE87DB99A}"/>
              </a:ext>
            </a:extLst>
          </p:cNvPr>
          <p:cNvSpPr txBox="1"/>
          <p:nvPr/>
        </p:nvSpPr>
        <p:spPr>
          <a:xfrm>
            <a:off x="231515" y="150045"/>
            <a:ext cx="6857654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Arial"/>
                <a:ea typeface="Arial"/>
                <a:cs typeface="Arial"/>
                <a:sym typeface="Arial"/>
              </a:rPr>
              <a:t>Y11 LMI Lesson Plan</a:t>
            </a:r>
            <a:endParaRPr sz="26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Arial"/>
                <a:ea typeface="Arial"/>
                <a:cs typeface="Arial"/>
                <a:sym typeface="Arial"/>
              </a:rPr>
              <a:t>Lesson Duration: 20-40 minutes</a:t>
            </a:r>
            <a:endParaRPr sz="2600" dirty="0"/>
          </a:p>
        </p:txBody>
      </p:sp>
    </p:spTree>
    <p:extLst>
      <p:ext uri="{BB962C8B-B14F-4D97-AF65-F5344CB8AC3E}">
        <p14:creationId xmlns:p14="http://schemas.microsoft.com/office/powerpoint/2010/main" val="4340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2185639" y="1992344"/>
            <a:ext cx="669886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The University of Oxford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has a huge variety of roles, don’t just think teaching!  They also have a great apprenticeship scheme. 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Google Shape;59;gc1e240347f_0_0"/>
          <p:cNvSpPr txBox="1"/>
          <p:nvPr/>
        </p:nvSpPr>
        <p:spPr>
          <a:xfrm>
            <a:off x="330257" y="2758873"/>
            <a:ext cx="660120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Diamond Light Source</a:t>
            </a:r>
            <a:r>
              <a:rPr lang="en-GB" sz="1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one of the most advanced scientific facilities in the world, and its pioneering capabilities are helping to keep the UK at the forefront of scientific research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1" name="Google Shape;61;gc1e240347f_0_0"/>
          <p:cNvSpPr txBox="1"/>
          <p:nvPr/>
        </p:nvSpPr>
        <p:spPr>
          <a:xfrm>
            <a:off x="2955015" y="3850683"/>
            <a:ext cx="5908265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Culham</a:t>
            </a:r>
            <a:r>
              <a:rPr lang="en-GB" sz="1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Centre for Fusion Energy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the UK’s national nuclear fusion laboratory. They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are researching </a:t>
            </a:r>
            <a:r>
              <a:rPr lang="en-GB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generating low-carbon electricity.</a:t>
            </a:r>
            <a:r>
              <a:rPr lang="en-GB" sz="140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 </a:t>
            </a:r>
            <a:endParaRPr sz="1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3" name="Google Shape;63;gc1e240347f_0_0"/>
          <p:cNvSpPr txBox="1"/>
          <p:nvPr/>
        </p:nvSpPr>
        <p:spPr>
          <a:xfrm>
            <a:off x="422184" y="4740888"/>
            <a:ext cx="64086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Unipart Group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brings together manufacturing, logistics and consultancy to create imaginative solutions for customers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436554" y="5629176"/>
            <a:ext cx="6408599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Morgan Sindall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has a graduate programme, traineeships and apprenticeships so there are many routes into all areas of modern construction.  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33A58B-7855-461E-B9E5-736BD3F0E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760" y="1992344"/>
            <a:ext cx="1617739" cy="555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FBBD021-7007-435D-BE9D-568A01801C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0818" y="2812170"/>
            <a:ext cx="1647825" cy="561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935617-2A6E-4F2B-A85B-93EEE85018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2967" y="3861739"/>
            <a:ext cx="2581353" cy="5140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646194-E282-42D0-84DC-12770F74B1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1285" y="4696976"/>
            <a:ext cx="1567358" cy="61100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E340B64-E9B6-4E05-8C1A-7053E01836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0760" y="5299711"/>
            <a:ext cx="1771650" cy="1114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c1e240347f_0_0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c1e240347f_0_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c1e240347f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2046" y="1784015"/>
            <a:ext cx="920711" cy="9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gc1e240347f_0_0"/>
          <p:cNvSpPr txBox="1"/>
          <p:nvPr/>
        </p:nvSpPr>
        <p:spPr>
          <a:xfrm>
            <a:off x="1490405" y="1992344"/>
            <a:ext cx="7394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Harwell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one of the leading science and innovation campuses in Europe with over 200 organisations on the 900 hectare site (that’s pretty huge…).  </a:t>
            </a:r>
            <a:endParaRPr dirty="0"/>
          </a:p>
        </p:txBody>
      </p:sp>
      <p:pic>
        <p:nvPicPr>
          <p:cNvPr id="58" name="Google Shape;58;gc1e240347f_0_0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23418" y="2719004"/>
            <a:ext cx="1771650" cy="872987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gc1e240347f_0_0"/>
          <p:cNvSpPr txBox="1"/>
          <p:nvPr/>
        </p:nvSpPr>
        <p:spPr>
          <a:xfrm>
            <a:off x="330259" y="2893888"/>
            <a:ext cx="660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Oxford </a:t>
            </a:r>
            <a:r>
              <a:rPr lang="en-GB" b="1" dirty="0"/>
              <a:t>NHS Hospitals</a:t>
            </a:r>
            <a:r>
              <a:rPr lang="en-GB" sz="1400" b="1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physical and mental health services and social care. </a:t>
            </a:r>
            <a:r>
              <a:rPr lang="en-GB" dirty="0"/>
              <a:t>They have</a:t>
            </a:r>
            <a:r>
              <a:rPr lang="en-GB" sz="1400" b="0" i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over 6,000 employees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0" name="Google Shape;60;gc1e240347f_0_0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22184" y="3704617"/>
            <a:ext cx="138112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gc1e240347f_0_0"/>
          <p:cNvSpPr txBox="1"/>
          <p:nvPr/>
        </p:nvSpPr>
        <p:spPr>
          <a:xfrm>
            <a:off x="1918038" y="3795432"/>
            <a:ext cx="694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Rebellion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known for producing books, comics, TV and film, but at its core it is a leading developer and publisher of games, such </a:t>
            </a:r>
            <a:r>
              <a:rPr lang="en-GB" sz="140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Sniper Elite 4.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" name="Google Shape;62;gc1e240347f_0_0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86182" y="4739919"/>
            <a:ext cx="1877098" cy="6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c1e240347f_0_0"/>
          <p:cNvSpPr txBox="1"/>
          <p:nvPr/>
        </p:nvSpPr>
        <p:spPr>
          <a:xfrm>
            <a:off x="422185" y="4696976"/>
            <a:ext cx="6408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Oxbotica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o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 of the world’s leading autonomous driving software companies.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build software for use in the real world, using ideas from the areas of physics, robotics, maths and artificial intelligence.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c1e240347f_0_0"/>
          <p:cNvSpPr txBox="1"/>
          <p:nvPr/>
        </p:nvSpPr>
        <p:spPr>
          <a:xfrm>
            <a:off x="2868442" y="5813963"/>
            <a:ext cx="60161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Williams Racing</a:t>
            </a:r>
            <a:r>
              <a:rPr lang="en-GB" sz="1400" b="0" i="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 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employs around 600 people in the heart of the UK’s “Motorsport Valley” in rural Oxfordshire. </a:t>
            </a:r>
            <a:endParaRPr sz="14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6" name="Google Shape;66;gc1e240347f_0_0"/>
          <p:cNvSpPr/>
          <p:nvPr/>
        </p:nvSpPr>
        <p:spPr>
          <a:xfrm>
            <a:off x="-878182" y="1424474"/>
            <a:ext cx="8001600" cy="5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7" name="Google Shape;67;gc1e240347f_0_0"/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sp>
        <p:nvSpPr>
          <p:cNvPr id="68" name="Google Shape;68;gc1e240347f_0_0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022DF45A-5449-4F04-804F-4095C9A1DA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22184" y="5856324"/>
            <a:ext cx="2392136" cy="425406"/>
          </a:xfrm>
          <a:prstGeom prst="rect">
            <a:avLst/>
          </a:prstGeom>
        </p:spPr>
      </p:pic>
      <p:sp>
        <p:nvSpPr>
          <p:cNvPr id="18" name="Shape 114">
            <a:extLst>
              <a:ext uri="{FF2B5EF4-FFF2-40B4-BE49-F238E27FC236}">
                <a16:creationId xmlns:a16="http://schemas.microsoft.com/office/drawing/2014/main" id="{87C8E68B-6DB5-4A1D-86A1-74E7D50AB8BF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c1e240347f_0_25" descr="Informatio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57431" y="1154967"/>
            <a:ext cx="5510463" cy="5510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c1e240347f_0_2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95819" y="-138689"/>
            <a:ext cx="2556337" cy="1202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c1e240347f_0_25"/>
          <p:cNvSpPr txBox="1"/>
          <p:nvPr/>
        </p:nvSpPr>
        <p:spPr>
          <a:xfrm>
            <a:off x="2277978" y="2933391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Blenheim Palace </a:t>
            </a:r>
            <a:r>
              <a:rPr lang="en-GB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 a big source of tourism in Oxfordshire, and it also hosts sporting events, banquets and weddings. 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c1e240347f_0_25"/>
          <p:cNvSpPr txBox="1"/>
          <p:nvPr/>
        </p:nvSpPr>
        <p:spPr>
          <a:xfrm>
            <a:off x="328857" y="3984826"/>
            <a:ext cx="67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Oxford University Press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high quality academic and education resources. You may even have some of their textbooks!  </a:t>
            </a:r>
            <a:endParaRPr dirty="0"/>
          </a:p>
        </p:txBody>
      </p:sp>
      <p:sp>
        <p:nvSpPr>
          <p:cNvPr id="78" name="Google Shape;78;gc1e240347f_0_25"/>
          <p:cNvSpPr txBox="1"/>
          <p:nvPr/>
        </p:nvSpPr>
        <p:spPr>
          <a:xfrm>
            <a:off x="2277977" y="4933426"/>
            <a:ext cx="661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8,000 people work for </a:t>
            </a: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Thames Valley Police 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many varied roles and volunteering opportunities available.  </a:t>
            </a:r>
            <a:r>
              <a:rPr lang="en-GB" sz="1400" b="0" i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c1e240347f_0_25"/>
          <p:cNvSpPr txBox="1"/>
          <p:nvPr/>
        </p:nvSpPr>
        <p:spPr>
          <a:xfrm>
            <a:off x="328857" y="5770901"/>
            <a:ext cx="67308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BMW Mini</a:t>
            </a:r>
            <a:r>
              <a:rPr lang="en-GB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run apprenticeships and internships, as well as taking graduates. They have a programme called “Girls Go Technical” to encourage young women to join.  </a:t>
            </a:r>
            <a:endParaRPr dirty="0"/>
          </a:p>
        </p:txBody>
      </p:sp>
      <p:pic>
        <p:nvPicPr>
          <p:cNvPr id="81" name="Google Shape;81;gc1e240347f_0_25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259" y="2830953"/>
            <a:ext cx="1805964" cy="728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c1e240347f_0_25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1134" y="3913118"/>
            <a:ext cx="1702733" cy="666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c1e240347f_0_25">
            <a:hlinkClick r:id="rId9"/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30057" y="4894009"/>
            <a:ext cx="1806166" cy="602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c1e240347f_0_25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65577" y="5636767"/>
            <a:ext cx="1545285" cy="7914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c1e240347f_0_25"/>
          <p:cNvSpPr txBox="1"/>
          <p:nvPr/>
        </p:nvSpPr>
        <p:spPr>
          <a:xfrm>
            <a:off x="328857" y="1934979"/>
            <a:ext cx="6233826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Greencore Construction </a:t>
            </a:r>
            <a:r>
              <a:rPr lang="en-GB" sz="14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helps people build modern, dream homes with low impact on the environment. 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Google Shape;88;gc1e240347f_0_25"/>
          <p:cNvSpPr txBox="1"/>
          <p:nvPr/>
        </p:nvSpPr>
        <p:spPr>
          <a:xfrm>
            <a:off x="0" y="6640248"/>
            <a:ext cx="2698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©VotesforSchools The WOW Show</a:t>
            </a:r>
            <a:endParaRPr/>
          </a:p>
        </p:txBody>
      </p:sp>
      <p:sp>
        <p:nvSpPr>
          <p:cNvPr id="19" name="Google Shape;67;gc1e240347f_0_0">
            <a:extLst>
              <a:ext uri="{FF2B5EF4-FFF2-40B4-BE49-F238E27FC236}">
                <a16:creationId xmlns:a16="http://schemas.microsoft.com/office/drawing/2014/main" id="{1194B512-343E-43FA-95BD-4C2EAEB330DF}"/>
              </a:ext>
            </a:extLst>
          </p:cNvPr>
          <p:cNvSpPr/>
          <p:nvPr/>
        </p:nvSpPr>
        <p:spPr>
          <a:xfrm>
            <a:off x="330368" y="885140"/>
            <a:ext cx="8564700" cy="597300"/>
          </a:xfrm>
          <a:prstGeom prst="roundRect">
            <a:avLst>
              <a:gd name="adj" fmla="val 16667"/>
            </a:avLst>
          </a:prstGeom>
          <a:solidFill>
            <a:srgbClr val="262262"/>
          </a:solidFill>
          <a:ln w="28575" cap="flat" cmpd="sng">
            <a:solidFill>
              <a:srgbClr val="C2D2E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find out more?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on the logos to visit the websites of each employer featured below!</a:t>
            </a:r>
            <a:endParaRPr dirty="0"/>
          </a:p>
        </p:txBody>
      </p:sp>
      <p:pic>
        <p:nvPicPr>
          <p:cNvPr id="3" name="Picture 2">
            <a:hlinkClick r:id="rId13"/>
            <a:extLst>
              <a:ext uri="{FF2B5EF4-FFF2-40B4-BE49-F238E27FC236}">
                <a16:creationId xmlns:a16="http://schemas.microsoft.com/office/drawing/2014/main" id="{AC303136-4ED2-48F2-AD0D-EDAFC9862D6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60960" y="1892209"/>
            <a:ext cx="2032907" cy="613898"/>
          </a:xfrm>
          <a:prstGeom prst="rect">
            <a:avLst/>
          </a:prstGeom>
        </p:spPr>
      </p:pic>
      <p:sp>
        <p:nvSpPr>
          <p:cNvPr id="17" name="Shape 114">
            <a:extLst>
              <a:ext uri="{FF2B5EF4-FFF2-40B4-BE49-F238E27FC236}">
                <a16:creationId xmlns:a16="http://schemas.microsoft.com/office/drawing/2014/main" id="{AF8E0060-A397-428A-94EF-89BA784A8C64}"/>
              </a:ext>
            </a:extLst>
          </p:cNvPr>
          <p:cNvSpPr/>
          <p:nvPr/>
        </p:nvSpPr>
        <p:spPr>
          <a:xfrm>
            <a:off x="287088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Get to know the employers!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1180</Words>
  <Application>Microsoft Office PowerPoint</Application>
  <PresentationFormat>On-screen Show (4:3)</PresentationFormat>
  <Paragraphs>118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38</cp:revision>
  <dcterms:created xsi:type="dcterms:W3CDTF">2021-01-18T09:44:21Z</dcterms:created>
  <dcterms:modified xsi:type="dcterms:W3CDTF">2021-03-22T09:27:46Z</dcterms:modified>
</cp:coreProperties>
</file>