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9" r:id="rId2"/>
    <p:sldId id="272" r:id="rId3"/>
    <p:sldId id="278" r:id="rId4"/>
    <p:sldId id="285" r:id="rId5"/>
    <p:sldId id="287" r:id="rId6"/>
    <p:sldId id="268" r:id="rId7"/>
    <p:sldId id="292" r:id="rId8"/>
    <p:sldId id="282" r:id="rId9"/>
    <p:sldId id="293" r:id="rId10"/>
    <p:sldId id="271" r:id="rId11"/>
    <p:sldId id="275" r:id="rId12"/>
    <p:sldId id="283" r:id="rId13"/>
    <p:sldId id="296" r:id="rId14"/>
    <p:sldId id="288" r:id="rId15"/>
    <p:sldId id="284" r:id="rId16"/>
    <p:sldId id="28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DBF5"/>
    <a:srgbClr val="F1F8FD"/>
    <a:srgbClr val="F2C704"/>
    <a:srgbClr val="262262"/>
    <a:srgbClr val="CDD9EF"/>
    <a:srgbClr val="47BEB3"/>
    <a:srgbClr val="B6DAF2"/>
    <a:srgbClr val="F28521"/>
    <a:srgbClr val="C2D2EC"/>
    <a:srgbClr val="38BE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0445" autoAdjust="0"/>
  </p:normalViewPr>
  <p:slideViewPr>
    <p:cSldViewPr snapToGrid="0">
      <p:cViewPr varScale="1">
        <p:scale>
          <a:sx n="57" d="100"/>
          <a:sy n="57" d="100"/>
        </p:scale>
        <p:origin x="215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E37E32-F93B-4BB2-8776-7FC0F5CFD7A1}" type="datetimeFigureOut">
              <a:rPr lang="en-GB" smtClean="0"/>
              <a:t>22/03/2023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D81B7C-BC5E-4E16-B045-EB0A45CAAF61}" type="slidenum">
              <a:rPr lang="en-GB" smtClean="0"/>
              <a:t>‹#›</a:t>
            </a:fld>
            <a:endParaRPr lang="en-GB"/>
          </a:p>
        </p:txBody>
      </p:sp>
    </p:spTree>
    <p:extLst>
      <p:ext uri="{BB962C8B-B14F-4D97-AF65-F5344CB8AC3E}">
        <p14:creationId xmlns:p14="http://schemas.microsoft.com/office/powerpoint/2010/main" val="1414430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https://dictionary.cambridge.org/dictionary/english/employability</a:t>
            </a:r>
          </a:p>
          <a:p>
            <a:pPr marL="228600" indent="-228600">
              <a:buAutoNum type="arabicParenR"/>
            </a:pPr>
            <a:r>
              <a:rPr lang="en-GB" dirty="0"/>
              <a:t>https://dictionary.cambridge.org/dictionary/english/curriculum vitae</a:t>
            </a:r>
          </a:p>
        </p:txBody>
      </p:sp>
      <p:sp>
        <p:nvSpPr>
          <p:cNvPr id="4" name="Slide Number Placeholder 3"/>
          <p:cNvSpPr>
            <a:spLocks noGrp="1"/>
          </p:cNvSpPr>
          <p:nvPr>
            <p:ph type="sldNum" sz="quarter" idx="5"/>
          </p:nvPr>
        </p:nvSpPr>
        <p:spPr/>
        <p:txBody>
          <a:bodyPr/>
          <a:lstStyle/>
          <a:p>
            <a:fld id="{F8D81B7C-BC5E-4E16-B045-EB0A45CAAF61}" type="slidenum">
              <a:rPr lang="en-GB" smtClean="0"/>
              <a:t>2</a:t>
            </a:fld>
            <a:endParaRPr lang="en-GB"/>
          </a:p>
        </p:txBody>
      </p:sp>
    </p:spTree>
    <p:extLst>
      <p:ext uri="{BB962C8B-B14F-4D97-AF65-F5344CB8AC3E}">
        <p14:creationId xmlns:p14="http://schemas.microsoft.com/office/powerpoint/2010/main" val="1729439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References:</a:t>
            </a:r>
          </a:p>
          <a:p>
            <a:pPr marL="228600" indent="-228600">
              <a:buAutoNum type="arabicParenR"/>
            </a:pPr>
            <a:r>
              <a:rPr lang="en-GB" b="0" dirty="0"/>
              <a:t>https://www.tlevels.gov.uk/students</a:t>
            </a:r>
          </a:p>
          <a:p>
            <a:pPr marL="228600" indent="-228600">
              <a:buAutoNum type="arabicParenR"/>
            </a:pPr>
            <a:r>
              <a:rPr lang="en-GB" b="0" dirty="0"/>
              <a:t>https://www.gov.uk/government/publications/introduction-of-t-levels/introduction-of-t-levels</a:t>
            </a:r>
          </a:p>
          <a:p>
            <a:pPr marL="228600" indent="-228600">
              <a:buAutoNum type="arabicParenR"/>
            </a:pPr>
            <a:r>
              <a:rPr lang="en-GB" b="0" dirty="0"/>
              <a:t>https://www.gov.uk/government/publications/providers-selected-to-deliver-t-levels - List of T level providers.  </a:t>
            </a:r>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F8D81B7C-BC5E-4E16-B045-EB0A45CAAF61}" type="slidenum">
              <a:rPr lang="en-GB" smtClean="0"/>
              <a:t>11</a:t>
            </a:fld>
            <a:endParaRPr lang="en-GB"/>
          </a:p>
        </p:txBody>
      </p:sp>
    </p:spTree>
    <p:extLst>
      <p:ext uri="{BB962C8B-B14F-4D97-AF65-F5344CB8AC3E}">
        <p14:creationId xmlns:p14="http://schemas.microsoft.com/office/powerpoint/2010/main" val="3273194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 </a:t>
            </a:r>
          </a:p>
          <a:p>
            <a:pPr marL="228600" indent="-228600">
              <a:buAutoNum type="arabicParenR"/>
            </a:pPr>
            <a:r>
              <a:rPr lang="en-GB" b="0" dirty="0"/>
              <a:t>https://www.oxfordshirelep.com/findyourfuture</a:t>
            </a:r>
          </a:p>
          <a:p>
            <a:pPr marL="228600" indent="-228600">
              <a:buAutoNum type="arabicParenR"/>
            </a:pPr>
            <a:r>
              <a:rPr lang="en-GB" b="0" dirty="0"/>
              <a:t>https://www.oxfordshirelep.com/sites/default/files/uploads/FindYourFutureParentsGuide.pdf</a:t>
            </a:r>
          </a:p>
          <a:p>
            <a:pPr marL="228600" indent="-228600">
              <a:buAutoNum type="arabicParenR"/>
            </a:pPr>
            <a:endParaRPr lang="en-GB" b="0" dirty="0"/>
          </a:p>
          <a:p>
            <a:endParaRPr lang="en-GB" b="1" dirty="0"/>
          </a:p>
          <a:p>
            <a:r>
              <a:rPr lang="en-GB" b="1" dirty="0"/>
              <a:t>Images:</a:t>
            </a:r>
          </a:p>
          <a:p>
            <a:r>
              <a:rPr lang="en-GB" b="1" dirty="0"/>
              <a:t>1) </a:t>
            </a:r>
            <a:r>
              <a:rPr lang="en-GB" b="0" dirty="0"/>
              <a:t>https://www.oxfordshirelep.com/findyourfuture</a:t>
            </a:r>
          </a:p>
        </p:txBody>
      </p:sp>
      <p:sp>
        <p:nvSpPr>
          <p:cNvPr id="4" name="Slide Number Placeholder 3"/>
          <p:cNvSpPr>
            <a:spLocks noGrp="1"/>
          </p:cNvSpPr>
          <p:nvPr>
            <p:ph type="sldNum" sz="quarter" idx="5"/>
          </p:nvPr>
        </p:nvSpPr>
        <p:spPr/>
        <p:txBody>
          <a:bodyPr/>
          <a:lstStyle/>
          <a:p>
            <a:fld id="{F8D81B7C-BC5E-4E16-B045-EB0A45CAAF61}" type="slidenum">
              <a:rPr lang="en-GB" smtClean="0"/>
              <a:t>13</a:t>
            </a:fld>
            <a:endParaRPr lang="en-GB"/>
          </a:p>
        </p:txBody>
      </p:sp>
    </p:spTree>
    <p:extLst>
      <p:ext uri="{BB962C8B-B14F-4D97-AF65-F5344CB8AC3E}">
        <p14:creationId xmlns:p14="http://schemas.microsoft.com/office/powerpoint/2010/main" val="990335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c1e240347f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 name="Google Shape;51;gc1e240347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References:</a:t>
            </a:r>
          </a:p>
          <a:p>
            <a:pPr marL="228600" lvl="0" indent="-228600" algn="l" rtl="0">
              <a:spcBef>
                <a:spcPts val="0"/>
              </a:spcBef>
              <a:spcAft>
                <a:spcPts val="0"/>
              </a:spcAft>
              <a:buAutoNum type="arabicParenR"/>
            </a:pPr>
            <a:r>
              <a:rPr lang="en-GB" b="0" dirty="0"/>
              <a:t>https://www.ox.ac.uk/</a:t>
            </a:r>
          </a:p>
          <a:p>
            <a:pPr marL="228600" lvl="0" indent="-228600" algn="l" rtl="0">
              <a:spcBef>
                <a:spcPts val="0"/>
              </a:spcBef>
              <a:spcAft>
                <a:spcPts val="0"/>
              </a:spcAft>
              <a:buAutoNum type="arabicParenR"/>
            </a:pPr>
            <a:r>
              <a:rPr lang="en-GB" dirty="0"/>
              <a:t>https://www.apprenticeships.ox.ac.uk/</a:t>
            </a:r>
          </a:p>
          <a:p>
            <a:pPr marL="228600" lvl="0" indent="-228600" algn="l" rtl="0">
              <a:spcBef>
                <a:spcPts val="0"/>
              </a:spcBef>
              <a:spcAft>
                <a:spcPts val="0"/>
              </a:spcAft>
              <a:buClr>
                <a:schemeClr val="dk1"/>
              </a:buClr>
              <a:buSzPts val="1200"/>
              <a:buFont typeface="Calibri"/>
              <a:buAutoNum type="arabicParenR"/>
            </a:pPr>
            <a:r>
              <a:rPr lang="en-GB" dirty="0"/>
              <a:t>https://www.diamond.ac.uk/Careers/Apprenticeships.html</a:t>
            </a:r>
          </a:p>
          <a:p>
            <a:pPr marL="228600" lvl="0" indent="-228600" algn="l" rtl="0">
              <a:spcBef>
                <a:spcPts val="0"/>
              </a:spcBef>
              <a:spcAft>
                <a:spcPts val="0"/>
              </a:spcAft>
              <a:buClr>
                <a:schemeClr val="dk1"/>
              </a:buClr>
              <a:buSzPts val="1200"/>
              <a:buFont typeface="Calibri"/>
              <a:buAutoNum type="arabicParenR"/>
            </a:pPr>
            <a:r>
              <a:rPr lang="en-GB" dirty="0"/>
              <a:t>https://www.diamond.ac.uk/Home/About.html</a:t>
            </a:r>
          </a:p>
          <a:p>
            <a:pPr marL="228600" lvl="0" indent="-228600" algn="l" rtl="0">
              <a:spcBef>
                <a:spcPts val="0"/>
              </a:spcBef>
              <a:spcAft>
                <a:spcPts val="0"/>
              </a:spcAft>
              <a:buClr>
                <a:schemeClr val="dk1"/>
              </a:buClr>
              <a:buSzPts val="1200"/>
              <a:buFont typeface="Calibri"/>
              <a:buAutoNum type="arabicParenR"/>
            </a:pPr>
            <a:r>
              <a:rPr lang="en-GB" dirty="0"/>
              <a:t>https://www.gov.uk/government/organisations/uk-atomic-energy-authority</a:t>
            </a:r>
          </a:p>
          <a:p>
            <a:pPr marL="228600" lvl="0" indent="-228600" algn="l" rtl="0">
              <a:spcBef>
                <a:spcPts val="0"/>
              </a:spcBef>
              <a:spcAft>
                <a:spcPts val="0"/>
              </a:spcAft>
              <a:buClr>
                <a:schemeClr val="dk1"/>
              </a:buClr>
              <a:buSzPts val="1200"/>
              <a:buFont typeface="Calibri"/>
              <a:buAutoNum type="arabicParenR"/>
            </a:pPr>
            <a:r>
              <a:rPr lang="en-GB" dirty="0"/>
              <a:t>https://ccfe.ukaea.uk/careers/early-careers/</a:t>
            </a:r>
          </a:p>
          <a:p>
            <a:pPr marL="228600" lvl="0" indent="-228600" algn="l" rtl="0">
              <a:spcBef>
                <a:spcPts val="0"/>
              </a:spcBef>
              <a:spcAft>
                <a:spcPts val="0"/>
              </a:spcAft>
              <a:buClr>
                <a:schemeClr val="dk1"/>
              </a:buClr>
              <a:buSzPts val="1200"/>
              <a:buFont typeface="Calibri"/>
              <a:buAutoNum type="arabicParenR"/>
            </a:pPr>
            <a:r>
              <a:rPr lang="en-GB" dirty="0"/>
              <a:t>https://www.unipart.com/</a:t>
            </a:r>
          </a:p>
          <a:p>
            <a:pPr marL="228600" lvl="0" indent="-228600" algn="l" rtl="0">
              <a:spcBef>
                <a:spcPts val="0"/>
              </a:spcBef>
              <a:spcAft>
                <a:spcPts val="0"/>
              </a:spcAft>
              <a:buClr>
                <a:schemeClr val="dk1"/>
              </a:buClr>
              <a:buSzPts val="1200"/>
              <a:buFont typeface="Calibri"/>
              <a:buAutoNum type="arabicParenR"/>
            </a:pPr>
            <a:r>
              <a:rPr lang="en-GB" dirty="0"/>
              <a:t>https://www.morgansindallconstruction.com/</a:t>
            </a:r>
          </a:p>
          <a:p>
            <a:pPr marL="228600" lvl="0" indent="-228600" algn="l" rtl="0">
              <a:spcBef>
                <a:spcPts val="0"/>
              </a:spcBef>
              <a:spcAft>
                <a:spcPts val="0"/>
              </a:spcAft>
              <a:buClr>
                <a:schemeClr val="dk1"/>
              </a:buClr>
              <a:buSzPts val="1200"/>
              <a:buFont typeface="Calibri"/>
              <a:buAutoNum type="arabicParenR"/>
            </a:pPr>
            <a:r>
              <a:rPr lang="en-GB" dirty="0"/>
              <a:t>https://www.morgansindallconstruction.com/careers/</a:t>
            </a:r>
          </a:p>
          <a:p>
            <a:pPr marL="228600" lvl="0" indent="-228600" algn="l" rtl="0">
              <a:spcBef>
                <a:spcPts val="0"/>
              </a:spcBef>
              <a:spcAft>
                <a:spcPts val="0"/>
              </a:spcAft>
              <a:buClr>
                <a:schemeClr val="dk1"/>
              </a:buClr>
              <a:buSzPts val="1200"/>
              <a:buFont typeface="Calibri"/>
              <a:buAutoNum type="arabicParenR"/>
            </a:pPr>
            <a:endParaRPr lang="en-GB" dirty="0"/>
          </a:p>
          <a:p>
            <a:pPr marL="228600" lvl="0" indent="-228600" algn="l" rtl="0">
              <a:spcBef>
                <a:spcPts val="0"/>
              </a:spcBef>
              <a:spcAft>
                <a:spcPts val="0"/>
              </a:spcAft>
              <a:buClr>
                <a:schemeClr val="dk1"/>
              </a:buClr>
              <a:buSzPts val="1200"/>
              <a:buFont typeface="Calibri"/>
              <a:buAutoNum type="arabicParenR"/>
            </a:pPr>
            <a:endParaRPr lang="en-GB" dirty="0"/>
          </a:p>
          <a:p>
            <a:pPr marL="228600" lvl="0" indent="-228600" algn="l" rtl="0">
              <a:spcBef>
                <a:spcPts val="0"/>
              </a:spcBef>
              <a:spcAft>
                <a:spcPts val="0"/>
              </a:spcAft>
              <a:buClr>
                <a:schemeClr val="dk1"/>
              </a:buClr>
              <a:buSzPts val="1200"/>
              <a:buFont typeface="Calibri"/>
              <a:buAutoNum type="arabicParenR"/>
            </a:pPr>
            <a:endParaRPr lang="en-GB" dirty="0"/>
          </a:p>
          <a:p>
            <a:pPr marL="228600" lvl="0" indent="-228600" algn="l" rtl="0">
              <a:spcBef>
                <a:spcPts val="0"/>
              </a:spcBef>
              <a:spcAft>
                <a:spcPts val="0"/>
              </a:spcAft>
              <a:buClr>
                <a:schemeClr val="dk1"/>
              </a:buClr>
              <a:buSzPts val="1200"/>
              <a:buFont typeface="Calibri"/>
              <a:buAutoNum type="arabicParenR"/>
            </a:pPr>
            <a:endParaRPr lang="en-GB" dirty="0"/>
          </a:p>
          <a:p>
            <a:pPr marL="228600" lvl="0" indent="-228600" algn="l" rtl="0">
              <a:spcBef>
                <a:spcPts val="0"/>
              </a:spcBef>
              <a:spcAft>
                <a:spcPts val="0"/>
              </a:spcAft>
              <a:buClr>
                <a:schemeClr val="dk1"/>
              </a:buClr>
              <a:buSzPts val="1200"/>
              <a:buFont typeface="Calibri"/>
              <a:buAutoNum type="arabicParenR"/>
            </a:pPr>
            <a:endParaRPr lang="en-GB" dirty="0"/>
          </a:p>
          <a:p>
            <a:pPr marL="228600" lvl="0" indent="-228600" algn="l" rtl="0">
              <a:spcBef>
                <a:spcPts val="0"/>
              </a:spcBef>
              <a:spcAft>
                <a:spcPts val="0"/>
              </a:spcAft>
              <a:buClr>
                <a:schemeClr val="dk1"/>
              </a:buClr>
              <a:buSzPts val="1200"/>
              <a:buFont typeface="Calibri"/>
              <a:buAutoNum type="arabicParenR"/>
            </a:pPr>
            <a:endParaRPr lang="en-GB" dirty="0"/>
          </a:p>
          <a:p>
            <a:pPr marL="228600" lvl="0" indent="-228600" algn="l" rtl="0">
              <a:spcBef>
                <a:spcPts val="0"/>
              </a:spcBef>
              <a:spcAft>
                <a:spcPts val="0"/>
              </a:spcAft>
              <a:buClr>
                <a:schemeClr val="dk1"/>
              </a:buClr>
              <a:buSzPts val="1200"/>
              <a:buFont typeface="Calibri"/>
              <a:buAutoNum type="arabicParenR"/>
            </a:pPr>
            <a:endParaRPr dirty="0"/>
          </a:p>
          <a:p>
            <a:pPr marL="228600" lvl="0" indent="-152400" algn="l" rtl="0">
              <a:spcBef>
                <a:spcPts val="0"/>
              </a:spcBef>
              <a:spcAft>
                <a:spcPts val="0"/>
              </a:spcAft>
              <a:buClr>
                <a:schemeClr val="dk1"/>
              </a:buClr>
              <a:buSzPts val="1200"/>
              <a:buFont typeface="Calibri"/>
              <a:buNone/>
            </a:pPr>
            <a:endParaRPr b="0" dirty="0"/>
          </a:p>
          <a:p>
            <a:pPr marL="228600" lvl="0" indent="-152400" algn="l" rtl="0">
              <a:spcBef>
                <a:spcPts val="0"/>
              </a:spcBef>
              <a:spcAft>
                <a:spcPts val="0"/>
              </a:spcAft>
              <a:buClr>
                <a:schemeClr val="dk1"/>
              </a:buClr>
              <a:buSzPts val="1200"/>
              <a:buFont typeface="Calibri"/>
              <a:buNone/>
            </a:pPr>
            <a:endParaRPr b="0" dirty="0"/>
          </a:p>
        </p:txBody>
      </p:sp>
      <p:sp>
        <p:nvSpPr>
          <p:cNvPr id="52" name="Google Shape;52;gc1e240347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c1e240347f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 name="Google Shape;51;gc1e240347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References</a:t>
            </a:r>
            <a:endParaRPr dirty="0"/>
          </a:p>
          <a:p>
            <a:pPr marL="228600" lvl="0" indent="-228600" algn="l" rtl="0">
              <a:spcBef>
                <a:spcPts val="0"/>
              </a:spcBef>
              <a:spcAft>
                <a:spcPts val="0"/>
              </a:spcAft>
              <a:buClr>
                <a:schemeClr val="dk1"/>
              </a:buClr>
              <a:buSzPts val="1200"/>
              <a:buFont typeface="Calibri"/>
              <a:buAutoNum type="arabicParenR"/>
            </a:pPr>
            <a:r>
              <a:rPr lang="en-GB" b="0" dirty="0"/>
              <a:t>https://www.harwellcampus.com/media-centre/harwell-campus-information-pack/</a:t>
            </a:r>
            <a:endParaRPr dirty="0"/>
          </a:p>
          <a:p>
            <a:pPr marL="228600" lvl="0" indent="-228600" algn="l" rtl="0">
              <a:spcBef>
                <a:spcPts val="0"/>
              </a:spcBef>
              <a:spcAft>
                <a:spcPts val="0"/>
              </a:spcAft>
              <a:buClr>
                <a:schemeClr val="dk1"/>
              </a:buClr>
              <a:buSzPts val="1200"/>
              <a:buFont typeface="Calibri"/>
              <a:buAutoNum type="arabicParenR"/>
            </a:pPr>
            <a:r>
              <a:rPr lang="en-GB" b="0" dirty="0"/>
              <a:t>https://www.oxfordhealth.nhs.uk/</a:t>
            </a:r>
            <a:endParaRPr dirty="0"/>
          </a:p>
          <a:p>
            <a:pPr marL="228600" lvl="0" indent="-228600" algn="l" rtl="0">
              <a:spcBef>
                <a:spcPts val="0"/>
              </a:spcBef>
              <a:spcAft>
                <a:spcPts val="0"/>
              </a:spcAft>
              <a:buClr>
                <a:schemeClr val="dk1"/>
              </a:buClr>
              <a:buSzPts val="1200"/>
              <a:buFont typeface="Calibri"/>
              <a:buAutoNum type="arabicParenR"/>
            </a:pPr>
            <a:r>
              <a:rPr lang="en-GB" b="0" dirty="0"/>
              <a:t>https://rebellion.com/about-us/</a:t>
            </a:r>
            <a:endParaRPr dirty="0"/>
          </a:p>
          <a:p>
            <a:pPr marL="228600" lvl="0" indent="-228600" algn="l" rtl="0">
              <a:spcBef>
                <a:spcPts val="0"/>
              </a:spcBef>
              <a:spcAft>
                <a:spcPts val="0"/>
              </a:spcAft>
              <a:buClr>
                <a:schemeClr val="dk1"/>
              </a:buClr>
              <a:buSzPts val="1200"/>
              <a:buFont typeface="Calibri"/>
              <a:buAutoNum type="arabicParenR"/>
            </a:pPr>
            <a:r>
              <a:rPr lang="en-GB" b="0" dirty="0"/>
              <a:t>https://www.oxbotica.com/</a:t>
            </a:r>
            <a:endParaRPr dirty="0"/>
          </a:p>
          <a:p>
            <a:pPr marL="228600" lvl="0" indent="-228600" algn="l" rtl="0">
              <a:spcBef>
                <a:spcPts val="0"/>
              </a:spcBef>
              <a:spcAft>
                <a:spcPts val="0"/>
              </a:spcAft>
              <a:buClr>
                <a:schemeClr val="dk1"/>
              </a:buClr>
              <a:buSzPts val="1200"/>
              <a:buFont typeface="Calibri"/>
              <a:buAutoNum type="arabicParenR"/>
            </a:pPr>
            <a:r>
              <a:rPr lang="en-GB" dirty="0"/>
              <a:t>https://www.williamsf1.com/</a:t>
            </a:r>
            <a:endParaRPr lang="en-GB" b="0" dirty="0"/>
          </a:p>
          <a:p>
            <a:pPr marL="228600" lvl="0" indent="-228600" algn="l" rtl="0">
              <a:spcBef>
                <a:spcPts val="0"/>
              </a:spcBef>
              <a:spcAft>
                <a:spcPts val="0"/>
              </a:spcAft>
              <a:buClr>
                <a:schemeClr val="dk1"/>
              </a:buClr>
              <a:buSzPts val="1200"/>
              <a:buFont typeface="Calibri"/>
              <a:buAutoNum type="arabicParenR"/>
            </a:pPr>
            <a:endParaRPr dirty="0"/>
          </a:p>
          <a:p>
            <a:pPr marL="228600" lvl="0" indent="-152400" algn="l" rtl="0">
              <a:spcBef>
                <a:spcPts val="0"/>
              </a:spcBef>
              <a:spcAft>
                <a:spcPts val="0"/>
              </a:spcAft>
              <a:buClr>
                <a:schemeClr val="dk1"/>
              </a:buClr>
              <a:buSzPts val="1200"/>
              <a:buFont typeface="Calibri"/>
              <a:buNone/>
            </a:pPr>
            <a:endParaRPr b="0" dirty="0"/>
          </a:p>
          <a:p>
            <a:pPr marL="228600" lvl="0" indent="-152400" algn="l" rtl="0">
              <a:spcBef>
                <a:spcPts val="0"/>
              </a:spcBef>
              <a:spcAft>
                <a:spcPts val="0"/>
              </a:spcAft>
              <a:buClr>
                <a:schemeClr val="dk1"/>
              </a:buClr>
              <a:buSzPts val="1200"/>
              <a:buFont typeface="Calibri"/>
              <a:buNone/>
            </a:pPr>
            <a:endParaRPr b="0" dirty="0"/>
          </a:p>
        </p:txBody>
      </p:sp>
      <p:sp>
        <p:nvSpPr>
          <p:cNvPr id="52" name="Google Shape;52;gc1e240347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c1e240347f_0_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gc1e240347f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References</a:t>
            </a:r>
            <a:endParaRPr dirty="0"/>
          </a:p>
          <a:p>
            <a:pPr marL="228600" lvl="0" indent="-228600" algn="l" rtl="0">
              <a:spcBef>
                <a:spcPts val="0"/>
              </a:spcBef>
              <a:spcAft>
                <a:spcPts val="0"/>
              </a:spcAft>
              <a:buClr>
                <a:schemeClr val="dk1"/>
              </a:buClr>
              <a:buSzPts val="1200"/>
              <a:buFont typeface="Calibri"/>
              <a:buAutoNum type="arabicParenR"/>
            </a:pPr>
            <a:r>
              <a:rPr lang="en-GB" dirty="0"/>
              <a:t>https://www.greencoreconstruction.co.uk/</a:t>
            </a:r>
            <a:endParaRPr dirty="0"/>
          </a:p>
          <a:p>
            <a:pPr marL="228600" lvl="0" indent="-228600" algn="l" rtl="0">
              <a:spcBef>
                <a:spcPts val="0"/>
              </a:spcBef>
              <a:spcAft>
                <a:spcPts val="0"/>
              </a:spcAft>
              <a:buClr>
                <a:schemeClr val="dk1"/>
              </a:buClr>
              <a:buSzPts val="1200"/>
              <a:buFont typeface="Calibri"/>
              <a:buAutoNum type="arabicParenR"/>
            </a:pPr>
            <a:r>
              <a:rPr lang="en-GB" b="0" dirty="0"/>
              <a:t>https://www.blenheimpalace.com/</a:t>
            </a:r>
            <a:endParaRPr dirty="0"/>
          </a:p>
          <a:p>
            <a:pPr marL="228600" lvl="0" indent="-228600" algn="l" rtl="0">
              <a:spcBef>
                <a:spcPts val="0"/>
              </a:spcBef>
              <a:spcAft>
                <a:spcPts val="0"/>
              </a:spcAft>
              <a:buClr>
                <a:schemeClr val="dk1"/>
              </a:buClr>
              <a:buSzPts val="1200"/>
              <a:buFont typeface="Calibri"/>
              <a:buAutoNum type="arabicParenR"/>
            </a:pPr>
            <a:r>
              <a:rPr lang="en-GB" b="0" dirty="0"/>
              <a:t>https://global.oup.com/?cc=gb</a:t>
            </a:r>
            <a:endParaRPr dirty="0"/>
          </a:p>
          <a:p>
            <a:pPr marL="228600" lvl="0" indent="-228600" algn="l" rtl="0">
              <a:spcBef>
                <a:spcPts val="0"/>
              </a:spcBef>
              <a:spcAft>
                <a:spcPts val="0"/>
              </a:spcAft>
              <a:buClr>
                <a:schemeClr val="dk1"/>
              </a:buClr>
              <a:buSzPts val="1200"/>
              <a:buFont typeface="Calibri"/>
              <a:buAutoNum type="arabicParenR"/>
            </a:pPr>
            <a:r>
              <a:rPr lang="en-GB" b="0" dirty="0"/>
              <a:t>https://tvpcareers.co.uk/ </a:t>
            </a:r>
          </a:p>
          <a:p>
            <a:pPr marL="228600" lvl="0" indent="-228600" algn="l" rtl="0">
              <a:spcBef>
                <a:spcPts val="0"/>
              </a:spcBef>
              <a:spcAft>
                <a:spcPts val="0"/>
              </a:spcAft>
              <a:buClr>
                <a:schemeClr val="dk1"/>
              </a:buClr>
              <a:buSzPts val="1200"/>
              <a:buFont typeface="Calibri"/>
              <a:buAutoNum type="arabicParenR"/>
            </a:pPr>
            <a:r>
              <a:rPr lang="en-GB" b="0" dirty="0"/>
              <a:t>https://www.mini.co.uk/en_GB/home/why-mini/mini-uk-production.html</a:t>
            </a:r>
            <a:endParaRPr dirty="0"/>
          </a:p>
          <a:p>
            <a:pPr marL="0" lvl="0" indent="0" algn="l" rtl="0">
              <a:spcBef>
                <a:spcPts val="0"/>
              </a:spcBef>
              <a:spcAft>
                <a:spcPts val="0"/>
              </a:spcAft>
              <a:buClr>
                <a:schemeClr val="dk1"/>
              </a:buClr>
              <a:buSzPts val="1200"/>
              <a:buFont typeface="Calibri"/>
              <a:buNone/>
            </a:pPr>
            <a:endParaRPr b="0" dirty="0"/>
          </a:p>
          <a:p>
            <a:pPr marL="228600" lvl="0" indent="-152400" algn="l" rtl="0">
              <a:spcBef>
                <a:spcPts val="0"/>
              </a:spcBef>
              <a:spcAft>
                <a:spcPts val="0"/>
              </a:spcAft>
              <a:buClr>
                <a:schemeClr val="dk1"/>
              </a:buClr>
              <a:buSzPts val="1200"/>
              <a:buFont typeface="Calibri"/>
              <a:buNone/>
            </a:pPr>
            <a:endParaRPr b="0" dirty="0"/>
          </a:p>
        </p:txBody>
      </p:sp>
      <p:sp>
        <p:nvSpPr>
          <p:cNvPr id="72" name="Google Shape;72;gc1e240347f_0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https://oxme.info/</a:t>
            </a:r>
          </a:p>
          <a:p>
            <a:pPr marL="228600" indent="-228600">
              <a:buAutoNum type="arabicParenR"/>
            </a:pPr>
            <a:r>
              <a:rPr lang="en-GB" b="1" dirty="0"/>
              <a:t>https://www.oxfordshirelep.com/findyourfuture - The new website</a:t>
            </a:r>
          </a:p>
          <a:p>
            <a:endParaRPr lang="en-GB" b="1" dirty="0"/>
          </a:p>
          <a:p>
            <a:r>
              <a:rPr lang="en-GB" b="1" dirty="0"/>
              <a:t>Images</a:t>
            </a:r>
          </a:p>
          <a:p>
            <a:pPr marL="228600" indent="-228600">
              <a:buAutoNum type="arabicParenR"/>
            </a:pPr>
            <a:r>
              <a:rPr lang="en-GB" dirty="0" err="1"/>
              <a:t>OxLEP</a:t>
            </a:r>
            <a:endParaRPr lang="en-GB" dirty="0"/>
          </a:p>
          <a:p>
            <a:pPr marL="228600" indent="-228600">
              <a:buAutoNum type="arabicParenR"/>
            </a:pPr>
            <a:r>
              <a:rPr lang="en-GB" dirty="0" err="1"/>
              <a:t>Pixabay</a:t>
            </a:r>
            <a:endParaRPr lang="en-GB" dirty="0"/>
          </a:p>
          <a:p>
            <a:pPr marL="228600" indent="-228600">
              <a:buAutoNum type="arabicParenR"/>
            </a:pPr>
            <a:r>
              <a:rPr lang="en-GB" dirty="0"/>
              <a:t>Icons8</a:t>
            </a:r>
          </a:p>
        </p:txBody>
      </p:sp>
      <p:sp>
        <p:nvSpPr>
          <p:cNvPr id="4" name="Slide Number Placeholder 3"/>
          <p:cNvSpPr>
            <a:spLocks noGrp="1"/>
          </p:cNvSpPr>
          <p:nvPr>
            <p:ph type="sldNum" sz="quarter" idx="5"/>
          </p:nvPr>
        </p:nvSpPr>
        <p:spPr/>
        <p:txBody>
          <a:bodyPr/>
          <a:lstStyle/>
          <a:p>
            <a:fld id="{F8D81B7C-BC5E-4E16-B045-EB0A45CAAF61}" type="slidenum">
              <a:rPr lang="en-GB" smtClean="0"/>
              <a:t>3</a:t>
            </a:fld>
            <a:endParaRPr lang="en-GB"/>
          </a:p>
        </p:txBody>
      </p:sp>
    </p:spTree>
    <p:extLst>
      <p:ext uri="{BB962C8B-B14F-4D97-AF65-F5344CB8AC3E}">
        <p14:creationId xmlns:p14="http://schemas.microsoft.com/office/powerpoint/2010/main" val="4024904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sz="1200" b="0" i="0" u="none" strike="noStrike" baseline="0" dirty="0">
                <a:solidFill>
                  <a:srgbClr val="000000"/>
                </a:solidFill>
                <a:latin typeface="Open Sans" panose="020B0606030504020204" pitchFamily="34" charset="0"/>
              </a:rPr>
              <a:t>https://dictionary.cambridge.org/dictionary/english/sector</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b="0" i="0" u="none" strike="noStrike" baseline="0" dirty="0">
                <a:solidFill>
                  <a:srgbClr val="000000"/>
                </a:solidFill>
                <a:latin typeface="Open Sans" panose="020B0606030504020204" pitchFamily="34" charset="0"/>
              </a:rPr>
              <a:t>Cryogenics definition - </a:t>
            </a:r>
            <a:r>
              <a:rPr lang="en-GB" sz="1200" b="0" i="1" kern="1200" dirty="0">
                <a:solidFill>
                  <a:schemeClr val="tx1"/>
                </a:solidFill>
                <a:effectLst/>
                <a:latin typeface="+mn-lt"/>
                <a:ea typeface="+mn-ea"/>
                <a:cs typeface="+mn-cs"/>
              </a:rPr>
              <a:t>cryogenics</a:t>
            </a:r>
            <a:r>
              <a:rPr lang="en-GB" sz="1200" b="0" i="0" kern="1200" dirty="0">
                <a:solidFill>
                  <a:schemeClr val="tx1"/>
                </a:solidFill>
                <a:effectLst/>
                <a:latin typeface="+mn-lt"/>
                <a:ea typeface="+mn-ea"/>
                <a:cs typeface="+mn-cs"/>
              </a:rPr>
              <a:t>, which deals with extremely low temperatures, has no connection with </a:t>
            </a:r>
            <a:r>
              <a:rPr lang="en-GB" sz="1200" b="0" i="1" kern="1200" dirty="0">
                <a:solidFill>
                  <a:schemeClr val="tx1"/>
                </a:solidFill>
                <a:effectLst/>
                <a:latin typeface="+mn-lt"/>
                <a:ea typeface="+mn-ea"/>
                <a:cs typeface="+mn-cs"/>
              </a:rPr>
              <a:t>cryonics</a:t>
            </a:r>
            <a:r>
              <a:rPr lang="en-GB" sz="1200" b="0" i="0" kern="1200" dirty="0">
                <a:solidFill>
                  <a:schemeClr val="tx1"/>
                </a:solidFill>
                <a:effectLst/>
                <a:latin typeface="+mn-lt"/>
                <a:ea typeface="+mn-ea"/>
                <a:cs typeface="+mn-cs"/>
              </a:rPr>
              <a:t>, the belief that a person’s body or body parts can be frozen at death, stored in a cryogenic vessel, and later brought back to life. https://home.cern/science/engineering/cryogenics-low-temperatures-high-performance</a:t>
            </a:r>
            <a:endParaRPr lang="en-GB" sz="1200" b="0" i="0" u="none" strike="noStrike" baseline="0" dirty="0">
              <a:solidFill>
                <a:srgbClr val="000000"/>
              </a:solidFill>
              <a:latin typeface="Open Sans" panose="020B0606030504020204" pitchFamily="34" charset="0"/>
            </a:endParaRPr>
          </a:p>
          <a:p>
            <a:pPr marL="228600" indent="-228600">
              <a:buAutoNum type="arabicParenR"/>
            </a:pPr>
            <a:endParaRPr lang="en-GB" sz="1200" b="0" i="0" u="none" strike="noStrike" baseline="0" dirty="0">
              <a:solidFill>
                <a:srgbClr val="000000"/>
              </a:solidFill>
              <a:latin typeface="Open Sans" panose="020B0606030504020204" pitchFamily="34" charset="0"/>
            </a:endParaRPr>
          </a:p>
          <a:p>
            <a:pPr marL="228600" indent="-228600">
              <a:buAutoNum type="arabicParenR"/>
            </a:pPr>
            <a:endParaRPr lang="en-GB" sz="1200" b="0" i="0" u="none" strike="noStrike" baseline="0" dirty="0">
              <a:solidFill>
                <a:srgbClr val="000000"/>
              </a:solidFill>
              <a:latin typeface="Open Sans" panose="020B0606030504020204" pitchFamily="34" charset="0"/>
            </a:endParaRPr>
          </a:p>
          <a:p>
            <a:pPr marL="0" indent="0">
              <a:buNone/>
            </a:pPr>
            <a:r>
              <a:rPr lang="en-GB" sz="1200" b="1" i="0" u="none" strike="noStrike" baseline="0" dirty="0">
                <a:solidFill>
                  <a:srgbClr val="000000"/>
                </a:solidFill>
                <a:latin typeface="Open Sans" panose="020B0606030504020204" pitchFamily="34" charset="0"/>
              </a:rPr>
              <a:t>Images</a:t>
            </a:r>
          </a:p>
          <a:p>
            <a:pPr marL="228600" indent="-228600">
              <a:buAutoNum type="arabicParenR"/>
            </a:pPr>
            <a:r>
              <a:rPr lang="en-GB" sz="1200" b="0" i="0" u="none" strike="noStrike" baseline="0" dirty="0">
                <a:solidFill>
                  <a:srgbClr val="000000"/>
                </a:solidFill>
                <a:latin typeface="Open Sans" panose="020B0606030504020204" pitchFamily="34" charset="0"/>
              </a:rPr>
              <a:t>Icons8</a:t>
            </a:r>
          </a:p>
          <a:p>
            <a:pPr marL="0" indent="0">
              <a:buNone/>
            </a:pPr>
            <a:endParaRPr lang="en-GB" sz="1200" b="0" i="0" u="none" strike="noStrike" baseline="0" dirty="0">
              <a:solidFill>
                <a:srgbClr val="000000"/>
              </a:solidFill>
              <a:latin typeface="Open Sans" panose="020B0606030504020204" pitchFamily="34" charset="0"/>
            </a:endParaRPr>
          </a:p>
          <a:p>
            <a:pPr marL="228600" indent="-228600">
              <a:buAutoNum type="arabicParenR"/>
            </a:pPr>
            <a:endParaRPr lang="en-GB" sz="1200" b="0" i="0" u="none" strike="noStrike" baseline="0" dirty="0">
              <a:solidFill>
                <a:srgbClr val="000000"/>
              </a:solidFill>
              <a:latin typeface="Open Sans" panose="020B0606030504020204" pitchFamily="34" charset="0"/>
            </a:endParaRPr>
          </a:p>
          <a:p>
            <a:endParaRPr lang="en-GB" dirty="0"/>
          </a:p>
        </p:txBody>
      </p:sp>
      <p:sp>
        <p:nvSpPr>
          <p:cNvPr id="4" name="Slide Number Placeholder 3"/>
          <p:cNvSpPr>
            <a:spLocks noGrp="1"/>
          </p:cNvSpPr>
          <p:nvPr>
            <p:ph type="sldNum" sz="quarter" idx="5"/>
          </p:nvPr>
        </p:nvSpPr>
        <p:spPr/>
        <p:txBody>
          <a:bodyPr/>
          <a:lstStyle/>
          <a:p>
            <a:fld id="{F8D81B7C-BC5E-4E16-B045-EB0A45CAAF61}" type="slidenum">
              <a:rPr lang="en-GB" smtClean="0"/>
              <a:t>4</a:t>
            </a:fld>
            <a:endParaRPr lang="en-GB"/>
          </a:p>
        </p:txBody>
      </p:sp>
    </p:spTree>
    <p:extLst>
      <p:ext uri="{BB962C8B-B14F-4D97-AF65-F5344CB8AC3E}">
        <p14:creationId xmlns:p14="http://schemas.microsoft.com/office/powerpoint/2010/main" val="851926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sz="1200" b="0" i="0" u="none" strike="noStrike" baseline="0" dirty="0">
                <a:solidFill>
                  <a:srgbClr val="000000"/>
                </a:solidFill>
                <a:latin typeface="Open Sans" panose="020B0606030504020204" pitchFamily="34" charset="0"/>
              </a:rPr>
              <a:t>https://dictionary.cambridge.org/dictionary/english/sector</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1" dirty="0"/>
              <a:t>Experience Oxfordshire promotional video: https://www.youtube.com/watch?v=fkUZuj2QIms</a:t>
            </a:r>
          </a:p>
          <a:p>
            <a:pPr marL="228600" indent="-228600">
              <a:buAutoNum type="arabicParenR"/>
            </a:pPr>
            <a:endParaRPr lang="en-GB" sz="1200" b="0" i="0" u="none" strike="noStrike" baseline="0" dirty="0">
              <a:solidFill>
                <a:srgbClr val="000000"/>
              </a:solidFill>
              <a:latin typeface="Open Sans" panose="020B0606030504020204" pitchFamily="34" charset="0"/>
            </a:endParaRPr>
          </a:p>
          <a:p>
            <a:pPr marL="228600" indent="-228600">
              <a:buAutoNum type="arabicParenR"/>
            </a:pPr>
            <a:endParaRPr lang="en-GB" sz="1200" b="0" i="0" u="none" strike="noStrike" baseline="0" dirty="0">
              <a:solidFill>
                <a:srgbClr val="000000"/>
              </a:solidFill>
              <a:latin typeface="Open Sans" panose="020B0606030504020204" pitchFamily="34" charset="0"/>
            </a:endParaRPr>
          </a:p>
          <a:p>
            <a:pPr marL="0" indent="0">
              <a:buNone/>
            </a:pPr>
            <a:r>
              <a:rPr lang="en-GB" sz="1200" b="1" i="0" u="none" strike="noStrike" baseline="0" dirty="0">
                <a:solidFill>
                  <a:srgbClr val="000000"/>
                </a:solidFill>
                <a:latin typeface="Open Sans" panose="020B0606030504020204" pitchFamily="34" charset="0"/>
              </a:rPr>
              <a:t>Images</a:t>
            </a:r>
          </a:p>
          <a:p>
            <a:pPr marL="228600" indent="-228600">
              <a:buAutoNum type="arabicParenR"/>
            </a:pPr>
            <a:r>
              <a:rPr lang="en-GB" sz="1200" b="0" i="0" u="none" strike="noStrike" baseline="0" dirty="0">
                <a:solidFill>
                  <a:srgbClr val="000000"/>
                </a:solidFill>
                <a:latin typeface="Open Sans" panose="020B0606030504020204" pitchFamily="34" charset="0"/>
              </a:rPr>
              <a:t>Icons8</a:t>
            </a:r>
          </a:p>
          <a:p>
            <a:pPr marL="0" indent="0">
              <a:buNone/>
            </a:pPr>
            <a:endParaRPr lang="en-GB" sz="1200" b="0" i="0" u="none" strike="noStrike" baseline="0" dirty="0">
              <a:solidFill>
                <a:srgbClr val="000000"/>
              </a:solidFill>
              <a:latin typeface="Open Sans" panose="020B0606030504020204" pitchFamily="34" charset="0"/>
            </a:endParaRPr>
          </a:p>
          <a:p>
            <a:pPr marL="228600" indent="-228600">
              <a:buAutoNum type="arabicParenR"/>
            </a:pPr>
            <a:endParaRPr lang="en-GB" sz="1200" b="0" i="0" u="none" strike="noStrike" baseline="0" dirty="0">
              <a:solidFill>
                <a:srgbClr val="000000"/>
              </a:solidFill>
              <a:latin typeface="Open Sans" panose="020B0606030504020204" pitchFamily="34" charset="0"/>
            </a:endParaRPr>
          </a:p>
          <a:p>
            <a:endParaRPr lang="en-GB" dirty="0"/>
          </a:p>
        </p:txBody>
      </p:sp>
      <p:sp>
        <p:nvSpPr>
          <p:cNvPr id="4" name="Slide Number Placeholder 3"/>
          <p:cNvSpPr>
            <a:spLocks noGrp="1"/>
          </p:cNvSpPr>
          <p:nvPr>
            <p:ph type="sldNum" sz="quarter" idx="5"/>
          </p:nvPr>
        </p:nvSpPr>
        <p:spPr/>
        <p:txBody>
          <a:bodyPr/>
          <a:lstStyle/>
          <a:p>
            <a:fld id="{F8D81B7C-BC5E-4E16-B045-EB0A45CAAF61}" type="slidenum">
              <a:rPr lang="en-GB" smtClean="0"/>
              <a:t>5</a:t>
            </a:fld>
            <a:endParaRPr lang="en-GB"/>
          </a:p>
        </p:txBody>
      </p:sp>
    </p:spTree>
    <p:extLst>
      <p:ext uri="{BB962C8B-B14F-4D97-AF65-F5344CB8AC3E}">
        <p14:creationId xmlns:p14="http://schemas.microsoft.com/office/powerpoint/2010/main" val="3156743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YouTube Video Link:  </a:t>
            </a:r>
            <a:r>
              <a:rPr lang="en-GB" b="0" dirty="0"/>
              <a:t>https://youtu.be/7cRSABqBjkU</a:t>
            </a:r>
          </a:p>
          <a:p>
            <a:r>
              <a:rPr lang="en-GB" b="1" dirty="0" err="1"/>
              <a:t>SafeShare</a:t>
            </a:r>
            <a:r>
              <a:rPr lang="en-GB" b="1" dirty="0"/>
              <a:t> Video Link: </a:t>
            </a:r>
            <a:r>
              <a:rPr lang="en-GB" b="0" dirty="0"/>
              <a:t>https://safeshare.tv/x/7cRSABqBjkU</a:t>
            </a:r>
          </a:p>
          <a:p>
            <a:endParaRPr lang="en-GB" b="0" dirty="0"/>
          </a:p>
          <a:p>
            <a:r>
              <a:rPr lang="en-GB" b="1" dirty="0"/>
              <a:t>References:</a:t>
            </a:r>
          </a:p>
          <a:p>
            <a:pPr marL="228600" indent="-228600">
              <a:buAutoNum type="arabicParenR"/>
            </a:pPr>
            <a:r>
              <a:rPr lang="en-GB" b="0" dirty="0"/>
              <a:t>https://www.williamsf1.com/</a:t>
            </a:r>
          </a:p>
          <a:p>
            <a:pPr marL="228600" indent="-228600">
              <a:buAutoNum type="arabicParenR"/>
            </a:pPr>
            <a:r>
              <a:rPr lang="en-GB" b="0" dirty="0"/>
              <a:t>https://www.gknautomotive.com/en/company/careers/</a:t>
            </a:r>
          </a:p>
          <a:p>
            <a:pPr marL="228600" indent="-228600">
              <a:buAutoNum type="arabicParenR"/>
            </a:pPr>
            <a:r>
              <a:rPr lang="en-GB" b="0" dirty="0"/>
              <a:t>https://www.prodrive.com/</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0" dirty="0"/>
              <a:t>https://www.oxbotica.com/</a:t>
            </a:r>
            <a:endParaRPr lang="en-GB" dirty="0"/>
          </a:p>
          <a:p>
            <a:pPr marL="228600" indent="-228600">
              <a:buAutoNum type="arabicParenR"/>
            </a:pPr>
            <a:endParaRPr lang="en-GB" b="0" dirty="0"/>
          </a:p>
          <a:p>
            <a:pPr marL="228600" indent="-228600">
              <a:buAutoNum type="arabicParenR"/>
            </a:pPr>
            <a:endParaRPr lang="en-GB" b="0" dirty="0"/>
          </a:p>
          <a:p>
            <a:pPr marL="228600" indent="-228600">
              <a:buAutoNum type="arabicParenR"/>
            </a:pPr>
            <a:endParaRPr lang="en-GB" b="0" dirty="0"/>
          </a:p>
          <a:p>
            <a:pPr marL="228600" indent="-228600">
              <a:buAutoNum type="arabicParenR"/>
            </a:pPr>
            <a:endParaRPr lang="en-GB" b="0" dirty="0"/>
          </a:p>
        </p:txBody>
      </p:sp>
      <p:sp>
        <p:nvSpPr>
          <p:cNvPr id="4" name="Slide Number Placeholder 3"/>
          <p:cNvSpPr>
            <a:spLocks noGrp="1"/>
          </p:cNvSpPr>
          <p:nvPr>
            <p:ph type="sldNum" sz="quarter" idx="5"/>
          </p:nvPr>
        </p:nvSpPr>
        <p:spPr/>
        <p:txBody>
          <a:bodyPr/>
          <a:lstStyle/>
          <a:p>
            <a:fld id="{F8D81B7C-BC5E-4E16-B045-EB0A45CAAF61}" type="slidenum">
              <a:rPr lang="en-GB" smtClean="0"/>
              <a:t>6</a:t>
            </a:fld>
            <a:endParaRPr lang="en-GB"/>
          </a:p>
        </p:txBody>
      </p:sp>
    </p:spTree>
    <p:extLst>
      <p:ext uri="{BB962C8B-B14F-4D97-AF65-F5344CB8AC3E}">
        <p14:creationId xmlns:p14="http://schemas.microsoft.com/office/powerpoint/2010/main" val="802601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You Tube Video Link: </a:t>
            </a:r>
            <a:r>
              <a:rPr lang="en-GB" b="0" dirty="0"/>
              <a:t>https://www.youtube.com/channel/UCXDSgY0E_aACHXcSqX14YNg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Safe Share Video Link: https://safeshare.tv/x/ss641b2616a375c</a:t>
            </a:r>
          </a:p>
          <a:p>
            <a:r>
              <a:rPr lang="en-GB" b="1" dirty="0"/>
              <a:t>References</a:t>
            </a:r>
          </a:p>
          <a:p>
            <a:pPr marL="228600" indent="-228600">
              <a:buAutoNum type="arabicParenR"/>
            </a:pPr>
            <a:r>
              <a:rPr lang="en-GB" b="0" dirty="0"/>
              <a:t>https://www.harwellcampus.com/wp-content/uploads/Harwell-Life-Sciences-Brochure.pdf</a:t>
            </a:r>
          </a:p>
          <a:p>
            <a:pPr marL="228600" indent="-228600">
              <a:buAutoNum type="arabicParenR"/>
            </a:pPr>
            <a:r>
              <a:rPr lang="en-GB" b="0" dirty="0"/>
              <a:t>https://www.astrazeneca.co.uk/</a:t>
            </a:r>
          </a:p>
          <a:p>
            <a:pPr marL="228600" indent="-228600">
              <a:buAutoNum type="arabicParenR"/>
            </a:pPr>
            <a:r>
              <a:rPr lang="en-GB" b="0" dirty="0"/>
              <a:t>https://www.harwellcampus.com/vision/</a:t>
            </a:r>
          </a:p>
          <a:p>
            <a:pPr marL="0" indent="0">
              <a:buNone/>
            </a:pPr>
            <a:endParaRPr lang="en-GB" b="0" dirty="0"/>
          </a:p>
          <a:p>
            <a:pPr marL="0" indent="0">
              <a:buNone/>
            </a:pPr>
            <a:r>
              <a:rPr lang="en-GB" b="1" dirty="0"/>
              <a:t>Images: </a:t>
            </a:r>
          </a:p>
          <a:p>
            <a:pPr marL="228600" indent="-228600">
              <a:buAutoNum type="arabicParenR"/>
            </a:pPr>
            <a:r>
              <a:rPr lang="en-GB" b="0" dirty="0" err="1"/>
              <a:t>OxLEP</a:t>
            </a:r>
            <a:endParaRPr lang="en-GB" b="0" dirty="0"/>
          </a:p>
          <a:p>
            <a:pPr marL="228600" indent="-228600">
              <a:buAutoNum type="arabicParenR"/>
            </a:pPr>
            <a:r>
              <a:rPr lang="en-GB" b="0" dirty="0"/>
              <a:t>Icons8</a:t>
            </a:r>
          </a:p>
          <a:p>
            <a:pPr marL="228600" indent="-228600">
              <a:buAutoNum type="arabicParenR"/>
            </a:pPr>
            <a:endParaRPr lang="en-GB" b="0" dirty="0"/>
          </a:p>
          <a:p>
            <a:pPr marL="228600" indent="-228600">
              <a:buAutoNum type="arabicParenR"/>
            </a:pPr>
            <a:endParaRPr lang="en-GB" sz="1200" b="0" i="0" u="none" strike="noStrike" baseline="0" dirty="0">
              <a:solidFill>
                <a:srgbClr val="000000"/>
              </a:solidFill>
              <a:latin typeface="Open Sans" panose="020B0606030504020204" pitchFamily="34" charset="0"/>
            </a:endParaRPr>
          </a:p>
          <a:p>
            <a:endParaRPr lang="en-GB" dirty="0"/>
          </a:p>
        </p:txBody>
      </p:sp>
      <p:sp>
        <p:nvSpPr>
          <p:cNvPr id="4" name="Slide Number Placeholder 3"/>
          <p:cNvSpPr>
            <a:spLocks noGrp="1"/>
          </p:cNvSpPr>
          <p:nvPr>
            <p:ph type="sldNum" sz="quarter" idx="5"/>
          </p:nvPr>
        </p:nvSpPr>
        <p:spPr/>
        <p:txBody>
          <a:bodyPr/>
          <a:lstStyle/>
          <a:p>
            <a:fld id="{F8D81B7C-BC5E-4E16-B045-EB0A45CAAF61}" type="slidenum">
              <a:rPr lang="en-GB" smtClean="0"/>
              <a:t>7</a:t>
            </a:fld>
            <a:endParaRPr lang="en-GB"/>
          </a:p>
        </p:txBody>
      </p:sp>
    </p:spTree>
    <p:extLst>
      <p:ext uri="{BB962C8B-B14F-4D97-AF65-F5344CB8AC3E}">
        <p14:creationId xmlns:p14="http://schemas.microsoft.com/office/powerpoint/2010/main" val="802601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CE0157A-3675-4CD1-996C-B4DD744623B0}"/>
              </a:ext>
            </a:extLst>
          </p:cNvPr>
          <p:cNvSpPr>
            <a:spLocks noGrp="1"/>
          </p:cNvSpPr>
          <p:nvPr>
            <p:ph type="body" idx="1"/>
          </p:nvPr>
        </p:nvSpPr>
        <p:spPr/>
        <p:txBody>
          <a:bodyPr/>
          <a:lstStyle/>
          <a:p>
            <a:r>
              <a:rPr lang="en-GB" b="1" dirty="0"/>
              <a:t>YouTube Video Link: </a:t>
            </a:r>
            <a:r>
              <a:rPr lang="en-GB" b="0" dirty="0"/>
              <a:t>https://www.youtube.com/watch?v=lWcQax3knAE</a:t>
            </a:r>
            <a:r>
              <a:rPr lang="en-GB" b="1" dirty="0"/>
              <a:t> (00:10 – 00:24)</a:t>
            </a:r>
          </a:p>
          <a:p>
            <a:r>
              <a:rPr lang="en-GB" b="1" dirty="0" err="1"/>
              <a:t>SafeShare</a:t>
            </a:r>
            <a:r>
              <a:rPr lang="en-GB" b="1" dirty="0"/>
              <a:t> Video Link: </a:t>
            </a:r>
            <a:r>
              <a:rPr lang="en-GB" b="0" dirty="0"/>
              <a:t>https://safeshare.tv/x/ss604f2e42c3540</a:t>
            </a:r>
          </a:p>
          <a:p>
            <a:r>
              <a:rPr lang="en-GB" b="1" dirty="0"/>
              <a:t>Images</a:t>
            </a:r>
          </a:p>
          <a:p>
            <a:pPr marL="228600" indent="-228600">
              <a:buAutoNum type="arabicParenR"/>
            </a:pPr>
            <a:r>
              <a:rPr lang="en-GB" b="0" dirty="0"/>
              <a:t>Via video </a:t>
            </a:r>
          </a:p>
          <a:p>
            <a:pPr marL="228600" indent="-228600">
              <a:buAutoNum type="arabicParenR"/>
            </a:pPr>
            <a:r>
              <a:rPr lang="en-GB" b="0" dirty="0"/>
              <a:t>Icons8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CE0157A-3675-4CD1-996C-B4DD744623B0}"/>
              </a:ext>
            </a:extLst>
          </p:cNvPr>
          <p:cNvSpPr>
            <a:spLocks noGrp="1"/>
          </p:cNvSpPr>
          <p:nvPr>
            <p:ph type="body" idx="1"/>
          </p:nvPr>
        </p:nvSpPr>
        <p:spPr/>
        <p:txBody>
          <a:bodyPr/>
          <a:lstStyle/>
          <a:p>
            <a:r>
              <a:rPr lang="en-GB" b="1" dirty="0"/>
              <a:t>References:</a:t>
            </a:r>
          </a:p>
          <a:p>
            <a:pPr marL="228600" indent="-228600">
              <a:buAutoNum type="arabicParenR"/>
            </a:pPr>
            <a:r>
              <a:rPr lang="en-GB" b="0" dirty="0"/>
              <a:t>https://www.linkedin.com/company/linkedin/</a:t>
            </a:r>
          </a:p>
          <a:p>
            <a:pPr marL="228600" indent="-228600">
              <a:buAutoNum type="arabicParenR"/>
            </a:pPr>
            <a:r>
              <a:rPr lang="en-GB" b="0" dirty="0"/>
              <a:t>https://www.businessinsider.com/what-is-linkedin?r=US&amp;IR=T</a:t>
            </a:r>
          </a:p>
          <a:p>
            <a:pPr marL="228600" indent="-228600">
              <a:buAutoNum type="arabicParenR"/>
            </a:pPr>
            <a:endParaRPr lang="en-GB" b="0" dirty="0"/>
          </a:p>
          <a:p>
            <a:pPr marL="228600" indent="-228600">
              <a:buAutoNum type="arabicParenR"/>
            </a:pPr>
            <a:endParaRPr lang="en-GB" b="0" dirty="0"/>
          </a:p>
          <a:p>
            <a:endParaRPr lang="en-GB" b="1" dirty="0"/>
          </a:p>
          <a:p>
            <a:r>
              <a:rPr lang="en-GB" b="1" dirty="0"/>
              <a:t>Images</a:t>
            </a:r>
          </a:p>
          <a:p>
            <a:pPr marL="228600" indent="-228600">
              <a:buAutoNum type="arabicParenR"/>
            </a:pPr>
            <a:r>
              <a:rPr lang="en-GB" b="0" dirty="0"/>
              <a:t>Via video </a:t>
            </a:r>
          </a:p>
          <a:p>
            <a:pPr marL="228600" indent="-228600">
              <a:buAutoNum type="arabicParenR"/>
            </a:pPr>
            <a:r>
              <a:rPr lang="en-GB" b="0" dirty="0"/>
              <a:t>Icons8 </a:t>
            </a:r>
          </a:p>
        </p:txBody>
      </p:sp>
    </p:spTree>
    <p:extLst>
      <p:ext uri="{BB962C8B-B14F-4D97-AF65-F5344CB8AC3E}">
        <p14:creationId xmlns:p14="http://schemas.microsoft.com/office/powerpoint/2010/main" val="4243271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1) </a:t>
            </a:r>
            <a:r>
              <a:rPr lang="en-GB" sz="1800" dirty="0">
                <a:effectLst/>
                <a:latin typeface="Segoe UI" panose="020B0502040204020203" pitchFamily="34" charset="0"/>
              </a:rPr>
              <a:t>www.oxfordshirelep.com/findyourfuture</a:t>
            </a:r>
            <a:endParaRPr lang="en-GB" sz="1800" dirty="0">
              <a:effectLst/>
              <a:latin typeface="Arial" panose="020B0604020202020204" pitchFamily="34" charset="0"/>
            </a:endParaRPr>
          </a:p>
          <a:p>
            <a:endParaRPr lang="en-GB" b="1" dirty="0"/>
          </a:p>
          <a:p>
            <a:endParaRPr lang="en-GB" b="1" dirty="0"/>
          </a:p>
          <a:p>
            <a:r>
              <a:rPr lang="en-GB" b="1" dirty="0"/>
              <a:t>Images:</a:t>
            </a:r>
          </a:p>
          <a:p>
            <a:r>
              <a:rPr lang="en-GB" b="0" dirty="0"/>
              <a:t>1) Icons8</a:t>
            </a:r>
          </a:p>
          <a:p>
            <a:endParaRPr lang="en-GB" b="0" dirty="0"/>
          </a:p>
          <a:p>
            <a:endParaRPr lang="en-GB" b="0" dirty="0"/>
          </a:p>
          <a:p>
            <a:endParaRPr lang="en-GB" dirty="0"/>
          </a:p>
        </p:txBody>
      </p:sp>
      <p:sp>
        <p:nvSpPr>
          <p:cNvPr id="4" name="Slide Number Placeholder 3"/>
          <p:cNvSpPr>
            <a:spLocks noGrp="1"/>
          </p:cNvSpPr>
          <p:nvPr>
            <p:ph type="sldNum" sz="quarter" idx="5"/>
          </p:nvPr>
        </p:nvSpPr>
        <p:spPr/>
        <p:txBody>
          <a:bodyPr/>
          <a:lstStyle/>
          <a:p>
            <a:fld id="{F8D81B7C-BC5E-4E16-B045-EB0A45CAAF61}" type="slidenum">
              <a:rPr lang="en-GB" smtClean="0"/>
              <a:t>10</a:t>
            </a:fld>
            <a:endParaRPr lang="en-GB"/>
          </a:p>
        </p:txBody>
      </p:sp>
    </p:spTree>
    <p:extLst>
      <p:ext uri="{BB962C8B-B14F-4D97-AF65-F5344CB8AC3E}">
        <p14:creationId xmlns:p14="http://schemas.microsoft.com/office/powerpoint/2010/main" val="3942844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855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E37B4-C914-4A0A-8672-17E7229AD83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116407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8BEAB">
                <a:alpha val="50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63408"/>
          </a:xfrm>
          <a:prstGeom prst="rect">
            <a:avLst/>
          </a:prstGeom>
        </p:spPr>
        <p:txBody>
          <a:bodyPr vert="horz" lIns="91440" tIns="45720" rIns="91440" bIns="45720" rtlCol="0" anchor="ctr">
            <a:normAutofit/>
          </a:bodyPr>
          <a:lstStyle/>
          <a:p>
            <a:r>
              <a:rPr lang="en-US" dirty="0" err="1"/>
              <a:t>Oxlep</a:t>
            </a:r>
            <a:r>
              <a:rPr lang="en-US" dirty="0"/>
              <a:t> career opportunities</a:t>
            </a:r>
          </a:p>
        </p:txBody>
      </p:sp>
    </p:spTree>
    <p:extLst>
      <p:ext uri="{BB962C8B-B14F-4D97-AF65-F5344CB8AC3E}">
        <p14:creationId xmlns:p14="http://schemas.microsoft.com/office/powerpoint/2010/main" val="119944828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88.svg"/><Relationship Id="rId13" Type="http://schemas.openxmlformats.org/officeDocument/2006/relationships/image" Target="../media/image4.png"/><Relationship Id="rId18" Type="http://schemas.openxmlformats.org/officeDocument/2006/relationships/image" Target="../media/image96.png"/><Relationship Id="rId3" Type="http://schemas.openxmlformats.org/officeDocument/2006/relationships/image" Target="../media/image83.png"/><Relationship Id="rId21" Type="http://schemas.openxmlformats.org/officeDocument/2006/relationships/image" Target="../media/image99.png"/><Relationship Id="rId7" Type="http://schemas.openxmlformats.org/officeDocument/2006/relationships/image" Target="../media/image87.png"/><Relationship Id="rId12" Type="http://schemas.openxmlformats.org/officeDocument/2006/relationships/image" Target="../media/image92.svg"/><Relationship Id="rId17" Type="http://schemas.openxmlformats.org/officeDocument/2006/relationships/image" Target="../media/image95.png"/><Relationship Id="rId2" Type="http://schemas.openxmlformats.org/officeDocument/2006/relationships/notesSlide" Target="../notesSlides/notesSlide9.xml"/><Relationship Id="rId16" Type="http://schemas.openxmlformats.org/officeDocument/2006/relationships/image" Target="../media/image94.png"/><Relationship Id="rId20"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86.svg"/><Relationship Id="rId11" Type="http://schemas.openxmlformats.org/officeDocument/2006/relationships/image" Target="../media/image91.png"/><Relationship Id="rId5" Type="http://schemas.openxmlformats.org/officeDocument/2006/relationships/image" Target="../media/image85.png"/><Relationship Id="rId15" Type="http://schemas.openxmlformats.org/officeDocument/2006/relationships/image" Target="../media/image93.png"/><Relationship Id="rId10" Type="http://schemas.openxmlformats.org/officeDocument/2006/relationships/image" Target="../media/image90.svg"/><Relationship Id="rId19" Type="http://schemas.openxmlformats.org/officeDocument/2006/relationships/image" Target="../media/image97.png"/><Relationship Id="rId4" Type="http://schemas.openxmlformats.org/officeDocument/2006/relationships/image" Target="../media/image84.svg"/><Relationship Id="rId9" Type="http://schemas.openxmlformats.org/officeDocument/2006/relationships/image" Target="../media/image89.png"/><Relationship Id="rId14" Type="http://schemas.openxmlformats.org/officeDocument/2006/relationships/hyperlink" Target="http://www.oxfordshirelep.com/findyourfuture" TargetMode="External"/><Relationship Id="rId22" Type="http://schemas.openxmlformats.org/officeDocument/2006/relationships/image" Target="../media/image100.png"/></Relationships>
</file>

<file path=ppt/slides/_rels/slide11.xml.rels><?xml version="1.0" encoding="UTF-8" standalone="yes"?>
<Relationships xmlns="http://schemas.openxmlformats.org/package/2006/relationships"><Relationship Id="rId8" Type="http://schemas.openxmlformats.org/officeDocument/2006/relationships/image" Target="../media/image88.svg"/><Relationship Id="rId13" Type="http://schemas.openxmlformats.org/officeDocument/2006/relationships/image" Target="../media/image4.png"/><Relationship Id="rId3" Type="http://schemas.openxmlformats.org/officeDocument/2006/relationships/image" Target="../media/image83.png"/><Relationship Id="rId7" Type="http://schemas.openxmlformats.org/officeDocument/2006/relationships/image" Target="../media/image87.png"/><Relationship Id="rId12" Type="http://schemas.openxmlformats.org/officeDocument/2006/relationships/image" Target="../media/image92.svg"/><Relationship Id="rId17" Type="http://schemas.openxmlformats.org/officeDocument/2006/relationships/image" Target="../media/image104.png"/><Relationship Id="rId2" Type="http://schemas.openxmlformats.org/officeDocument/2006/relationships/notesSlide" Target="../notesSlides/notesSlide10.xml"/><Relationship Id="rId16"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image" Target="../media/image86.svg"/><Relationship Id="rId11" Type="http://schemas.openxmlformats.org/officeDocument/2006/relationships/image" Target="../media/image91.png"/><Relationship Id="rId5" Type="http://schemas.openxmlformats.org/officeDocument/2006/relationships/image" Target="../media/image85.png"/><Relationship Id="rId15" Type="http://schemas.openxmlformats.org/officeDocument/2006/relationships/image" Target="../media/image102.jpeg"/><Relationship Id="rId10" Type="http://schemas.openxmlformats.org/officeDocument/2006/relationships/image" Target="../media/image90.svg"/><Relationship Id="rId4" Type="http://schemas.openxmlformats.org/officeDocument/2006/relationships/image" Target="../media/image84.svg"/><Relationship Id="rId9" Type="http://schemas.openxmlformats.org/officeDocument/2006/relationships/image" Target="../media/image89.png"/><Relationship Id="rId14" Type="http://schemas.openxmlformats.org/officeDocument/2006/relationships/image" Target="../media/image101.jpeg"/></Relationships>
</file>

<file path=ppt/slides/_rels/slide12.xml.rels><?xml version="1.0" encoding="UTF-8" standalone="yes"?>
<Relationships xmlns="http://schemas.openxmlformats.org/package/2006/relationships"><Relationship Id="rId8" Type="http://schemas.openxmlformats.org/officeDocument/2006/relationships/image" Target="../media/image110.svg"/><Relationship Id="rId13" Type="http://schemas.openxmlformats.org/officeDocument/2006/relationships/image" Target="../media/image114.png"/><Relationship Id="rId18" Type="http://schemas.openxmlformats.org/officeDocument/2006/relationships/image" Target="../media/image119.png"/><Relationship Id="rId3" Type="http://schemas.openxmlformats.org/officeDocument/2006/relationships/image" Target="../media/image105.png"/><Relationship Id="rId7" Type="http://schemas.openxmlformats.org/officeDocument/2006/relationships/image" Target="../media/image109.png"/><Relationship Id="rId12" Type="http://schemas.openxmlformats.org/officeDocument/2006/relationships/image" Target="../media/image113.png"/><Relationship Id="rId17" Type="http://schemas.openxmlformats.org/officeDocument/2006/relationships/image" Target="../media/image118.png"/><Relationship Id="rId2" Type="http://schemas.openxmlformats.org/officeDocument/2006/relationships/notesSlide" Target="../notesSlides/notesSlide11.xml"/><Relationship Id="rId16" Type="http://schemas.openxmlformats.org/officeDocument/2006/relationships/image" Target="../media/image117.png"/><Relationship Id="rId1" Type="http://schemas.openxmlformats.org/officeDocument/2006/relationships/slideLayout" Target="../slideLayouts/slideLayout2.xml"/><Relationship Id="rId6" Type="http://schemas.openxmlformats.org/officeDocument/2006/relationships/image" Target="../media/image108.svg"/><Relationship Id="rId11" Type="http://schemas.openxmlformats.org/officeDocument/2006/relationships/image" Target="../media/image4.png"/><Relationship Id="rId5" Type="http://schemas.openxmlformats.org/officeDocument/2006/relationships/image" Target="../media/image107.png"/><Relationship Id="rId15" Type="http://schemas.openxmlformats.org/officeDocument/2006/relationships/image" Target="../media/image116.png"/><Relationship Id="rId10" Type="http://schemas.openxmlformats.org/officeDocument/2006/relationships/image" Target="../media/image112.svg"/><Relationship Id="rId4" Type="http://schemas.openxmlformats.org/officeDocument/2006/relationships/image" Target="../media/image106.svg"/><Relationship Id="rId9" Type="http://schemas.openxmlformats.org/officeDocument/2006/relationships/image" Target="../media/image111.png"/><Relationship Id="rId14" Type="http://schemas.openxmlformats.org/officeDocument/2006/relationships/image" Target="../media/image115.png"/></Relationships>
</file>

<file path=ppt/slides/_rels/slide13.xml.rels><?xml version="1.0" encoding="UTF-8" standalone="yes"?>
<Relationships xmlns="http://schemas.openxmlformats.org/package/2006/relationships"><Relationship Id="rId8" Type="http://schemas.openxmlformats.org/officeDocument/2006/relationships/image" Target="../media/image122.png"/><Relationship Id="rId13" Type="http://schemas.openxmlformats.org/officeDocument/2006/relationships/image" Target="../media/image127.svg"/><Relationship Id="rId3" Type="http://schemas.openxmlformats.org/officeDocument/2006/relationships/image" Target="../media/image120.png"/><Relationship Id="rId7" Type="http://schemas.openxmlformats.org/officeDocument/2006/relationships/image" Target="../media/image4.png"/><Relationship Id="rId12" Type="http://schemas.openxmlformats.org/officeDocument/2006/relationships/image" Target="../media/image1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oxfordshirelep.com/sites/default/files/uploads/FindYourFutureParentsGuide.pdf" TargetMode="External"/><Relationship Id="rId11" Type="http://schemas.openxmlformats.org/officeDocument/2006/relationships/image" Target="../media/image125.png"/><Relationship Id="rId5" Type="http://schemas.openxmlformats.org/officeDocument/2006/relationships/hyperlink" Target="https://www.oxfordshirelep.com/findyourfuture" TargetMode="External"/><Relationship Id="rId10" Type="http://schemas.openxmlformats.org/officeDocument/2006/relationships/image" Target="../media/image124.png"/><Relationship Id="rId4" Type="http://schemas.openxmlformats.org/officeDocument/2006/relationships/image" Target="../media/image121.svg"/><Relationship Id="rId9" Type="http://schemas.openxmlformats.org/officeDocument/2006/relationships/image" Target="../media/image123.svg"/></Relationships>
</file>

<file path=ppt/slides/_rels/slide14.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28.png"/><Relationship Id="rId7" Type="http://schemas.openxmlformats.org/officeDocument/2006/relationships/image" Target="../media/image13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4.png"/><Relationship Id="rId9" Type="http://schemas.openxmlformats.org/officeDocument/2006/relationships/image" Target="../media/image133.png"/></Relationships>
</file>

<file path=ppt/slides/_rels/slide15.xml.rels><?xml version="1.0" encoding="UTF-8" standalone="yes"?>
<Relationships xmlns="http://schemas.openxmlformats.org/package/2006/relationships"><Relationship Id="rId8" Type="http://schemas.openxmlformats.org/officeDocument/2006/relationships/image" Target="../media/image135.png"/><Relationship Id="rId13" Type="http://schemas.openxmlformats.org/officeDocument/2006/relationships/image" Target="../media/image137.png"/><Relationship Id="rId3" Type="http://schemas.openxmlformats.org/officeDocument/2006/relationships/image" Target="../media/image128.png"/><Relationship Id="rId7" Type="http://schemas.openxmlformats.org/officeDocument/2006/relationships/hyperlink" Target="https://rebellion.com/about-us/" TargetMode="External"/><Relationship Id="rId12" Type="http://schemas.openxmlformats.org/officeDocument/2006/relationships/image" Target="../media/image13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4.png"/><Relationship Id="rId11" Type="http://schemas.openxmlformats.org/officeDocument/2006/relationships/hyperlink" Target="https://www.williamsf1.com/" TargetMode="External"/><Relationship Id="rId5" Type="http://schemas.openxmlformats.org/officeDocument/2006/relationships/hyperlink" Target="https://www.harwellcampus.com/media-centre/harwell-campus-information-pack/" TargetMode="External"/><Relationship Id="rId10" Type="http://schemas.openxmlformats.org/officeDocument/2006/relationships/image" Target="../media/image55.png"/><Relationship Id="rId4" Type="http://schemas.openxmlformats.org/officeDocument/2006/relationships/image" Target="../media/image4.png"/><Relationship Id="rId9" Type="http://schemas.openxmlformats.org/officeDocument/2006/relationships/hyperlink" Target="https://www.oxbotica.com/"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hyperlink" Target="https://www.greencoreconstruction.co.uk/" TargetMode="External"/><Relationship Id="rId3" Type="http://schemas.openxmlformats.org/officeDocument/2006/relationships/image" Target="../media/image128.png"/><Relationship Id="rId7" Type="http://schemas.openxmlformats.org/officeDocument/2006/relationships/hyperlink" Target="https://global.oup.com/?cc=gb" TargetMode="External"/><Relationship Id="rId12" Type="http://schemas.openxmlformats.org/officeDocument/2006/relationships/image" Target="../media/image14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8.png"/><Relationship Id="rId11" Type="http://schemas.openxmlformats.org/officeDocument/2006/relationships/hyperlink" Target="https://www.mini.co.uk/en_GB/home/why-mini/mini-uk-production.html" TargetMode="External"/><Relationship Id="rId5" Type="http://schemas.openxmlformats.org/officeDocument/2006/relationships/hyperlink" Target="https://www.blenheimpalace.com/" TargetMode="External"/><Relationship Id="rId10" Type="http://schemas.openxmlformats.org/officeDocument/2006/relationships/image" Target="../media/image140.png"/><Relationship Id="rId4" Type="http://schemas.openxmlformats.org/officeDocument/2006/relationships/image" Target="../media/image4.png"/><Relationship Id="rId9" Type="http://schemas.openxmlformats.org/officeDocument/2006/relationships/hyperlink" Target="https://tvpcareers.co.uk/" TargetMode="External"/><Relationship Id="rId14" Type="http://schemas.openxmlformats.org/officeDocument/2006/relationships/image" Target="../media/image14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6.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4.png"/><Relationship Id="rId18" Type="http://schemas.openxmlformats.org/officeDocument/2006/relationships/image" Target="../media/image33.png"/><Relationship Id="rId3" Type="http://schemas.openxmlformats.org/officeDocument/2006/relationships/image" Target="../media/image19.png"/><Relationship Id="rId21" Type="http://schemas.openxmlformats.org/officeDocument/2006/relationships/image" Target="../media/image36.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32.png"/><Relationship Id="rId2" Type="http://schemas.openxmlformats.org/officeDocument/2006/relationships/notesSlide" Target="../notesSlides/notesSlide3.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0.png"/><Relationship Id="rId10" Type="http://schemas.openxmlformats.org/officeDocument/2006/relationships/image" Target="../media/image26.svg"/><Relationship Id="rId19" Type="http://schemas.openxmlformats.org/officeDocument/2006/relationships/image" Target="../media/image34.pn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29.png"/><Relationship Id="rId22" Type="http://schemas.openxmlformats.org/officeDocument/2006/relationships/image" Target="../media/image37.png"/></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4.svg"/><Relationship Id="rId18" Type="http://schemas.openxmlformats.org/officeDocument/2006/relationships/image" Target="../media/image42.png"/><Relationship Id="rId3" Type="http://schemas.openxmlformats.org/officeDocument/2006/relationships/image" Target="../media/image19.png"/><Relationship Id="rId7" Type="http://schemas.openxmlformats.org/officeDocument/2006/relationships/image" Target="../media/image25.png"/><Relationship Id="rId12" Type="http://schemas.openxmlformats.org/officeDocument/2006/relationships/image" Target="../media/image23.png"/><Relationship Id="rId17" Type="http://schemas.openxmlformats.org/officeDocument/2006/relationships/image" Target="../media/image41.png"/><Relationship Id="rId2" Type="http://schemas.openxmlformats.org/officeDocument/2006/relationships/notesSlide" Target="../notesSlides/notesSlide4.xml"/><Relationship Id="rId16"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22.svg"/><Relationship Id="rId11" Type="http://schemas.openxmlformats.org/officeDocument/2006/relationships/image" Target="../media/image4.png"/><Relationship Id="rId5" Type="http://schemas.openxmlformats.org/officeDocument/2006/relationships/image" Target="../media/image21.png"/><Relationship Id="rId15" Type="http://schemas.openxmlformats.org/officeDocument/2006/relationships/image" Target="../media/image39.png"/><Relationship Id="rId10" Type="http://schemas.openxmlformats.org/officeDocument/2006/relationships/image" Target="../media/image28.svg"/><Relationship Id="rId4" Type="http://schemas.openxmlformats.org/officeDocument/2006/relationships/image" Target="../media/image20.svg"/><Relationship Id="rId9" Type="http://schemas.openxmlformats.org/officeDocument/2006/relationships/image" Target="../media/image27.png"/><Relationship Id="rId14" Type="http://schemas.openxmlformats.org/officeDocument/2006/relationships/image" Target="../media/image38.png"/></Relationships>
</file>

<file path=ppt/slides/_rels/slide6.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1.jpeg"/><Relationship Id="rId18" Type="http://schemas.openxmlformats.org/officeDocument/2006/relationships/hyperlink" Target="https://www.oxbotica.com/" TargetMode="External"/><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hyperlink" Target="https://safeshare.tv/x/7cRSABqBjkU" TargetMode="External"/><Relationship Id="rId17" Type="http://schemas.openxmlformats.org/officeDocument/2006/relationships/image" Target="../media/image54.png"/><Relationship Id="rId2" Type="http://schemas.openxmlformats.org/officeDocument/2006/relationships/notesSlide" Target="../notesSlides/notesSlide5.xml"/><Relationship Id="rId16"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46.svg"/><Relationship Id="rId11" Type="http://schemas.openxmlformats.org/officeDocument/2006/relationships/image" Target="../media/image4.png"/><Relationship Id="rId5" Type="http://schemas.openxmlformats.org/officeDocument/2006/relationships/image" Target="../media/image45.png"/><Relationship Id="rId15" Type="http://schemas.openxmlformats.org/officeDocument/2006/relationships/image" Target="../media/image52.png"/><Relationship Id="rId10" Type="http://schemas.openxmlformats.org/officeDocument/2006/relationships/image" Target="../media/image50.svg"/><Relationship Id="rId19" Type="http://schemas.openxmlformats.org/officeDocument/2006/relationships/image" Target="../media/image55.pn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4.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9.sv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6.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hyperlink" Target="https://safeshare.tv/x/ss641b2616a375c"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76.png"/><Relationship Id="rId18" Type="http://schemas.openxmlformats.org/officeDocument/2006/relationships/image" Target="../media/image80.jpe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5.png"/><Relationship Id="rId17" Type="http://schemas.openxmlformats.org/officeDocument/2006/relationships/hyperlink" Target="https://safeshare.tv/x/ss604f2e42c3540" TargetMode="External"/><Relationship Id="rId2" Type="http://schemas.openxmlformats.org/officeDocument/2006/relationships/notesSlide" Target="../notesSlides/notesSlide7.xml"/><Relationship Id="rId16"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70.svg"/><Relationship Id="rId11" Type="http://schemas.openxmlformats.org/officeDocument/2006/relationships/image" Target="../media/image4.png"/><Relationship Id="rId5" Type="http://schemas.openxmlformats.org/officeDocument/2006/relationships/image" Target="../media/image69.png"/><Relationship Id="rId15" Type="http://schemas.openxmlformats.org/officeDocument/2006/relationships/image" Target="../media/image78.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 Id="rId14" Type="http://schemas.openxmlformats.org/officeDocument/2006/relationships/image" Target="../media/image77.png"/></Relationships>
</file>

<file path=ppt/slides/_rels/slide9.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76.png"/><Relationship Id="rId18" Type="http://schemas.openxmlformats.org/officeDocument/2006/relationships/image" Target="../media/image82.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5.png"/><Relationship Id="rId17" Type="http://schemas.openxmlformats.org/officeDocument/2006/relationships/image" Target="../media/image81.png"/><Relationship Id="rId2" Type="http://schemas.openxmlformats.org/officeDocument/2006/relationships/notesSlide" Target="../notesSlides/notesSlide8.xml"/><Relationship Id="rId16"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70.svg"/><Relationship Id="rId11" Type="http://schemas.openxmlformats.org/officeDocument/2006/relationships/image" Target="../media/image4.png"/><Relationship Id="rId5" Type="http://schemas.openxmlformats.org/officeDocument/2006/relationships/image" Target="../media/image69.png"/><Relationship Id="rId15" Type="http://schemas.openxmlformats.org/officeDocument/2006/relationships/image" Target="../media/image78.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 Id="rId14" Type="http://schemas.openxmlformats.org/officeDocument/2006/relationships/image" Target="../media/image7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r code&#10;&#10;Description automatically generated with low confidence">
            <a:extLst>
              <a:ext uri="{FF2B5EF4-FFF2-40B4-BE49-F238E27FC236}">
                <a16:creationId xmlns:a16="http://schemas.microsoft.com/office/drawing/2014/main" id="{2BDE95C1-3737-429D-BF04-B484AB00981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73825" y="5490668"/>
            <a:ext cx="2534085" cy="1027811"/>
          </a:xfrm>
          <a:prstGeom prst="rect">
            <a:avLst/>
          </a:prstGeom>
        </p:spPr>
      </p:pic>
      <p:sp>
        <p:nvSpPr>
          <p:cNvPr id="8" name="Title 1">
            <a:extLst>
              <a:ext uri="{FF2B5EF4-FFF2-40B4-BE49-F238E27FC236}">
                <a16:creationId xmlns:a16="http://schemas.microsoft.com/office/drawing/2014/main" id="{962A7CD8-5F49-410D-B55E-7560958F0BFF}"/>
              </a:ext>
            </a:extLst>
          </p:cNvPr>
          <p:cNvSpPr>
            <a:spLocks noGrp="1"/>
          </p:cNvSpPr>
          <p:nvPr>
            <p:ph type="title"/>
          </p:nvPr>
        </p:nvSpPr>
        <p:spPr>
          <a:xfrm>
            <a:off x="594852" y="2367511"/>
            <a:ext cx="7954296" cy="1063408"/>
          </a:xfrm>
        </p:spPr>
        <p:txBody>
          <a:bodyPr>
            <a:normAutofit fontScale="90000"/>
          </a:bodyPr>
          <a:lstStyle/>
          <a:p>
            <a:pPr algn="ctr"/>
            <a:r>
              <a:rPr lang="en-GB" dirty="0">
                <a:solidFill>
                  <a:schemeClr val="tx1"/>
                </a:solidFill>
                <a:latin typeface="Century Gothic" panose="020B0502020202020204" pitchFamily="34" charset="0"/>
              </a:rPr>
              <a:t>Y11 LMI Lesson:</a:t>
            </a:r>
            <a:br>
              <a:rPr lang="en-GB" dirty="0">
                <a:solidFill>
                  <a:schemeClr val="tx1"/>
                </a:solidFill>
                <a:latin typeface="Century Gothic" panose="020B0502020202020204" pitchFamily="34" charset="0"/>
              </a:rPr>
            </a:br>
            <a:r>
              <a:rPr lang="en-GB" dirty="0">
                <a:solidFill>
                  <a:schemeClr val="tx1"/>
                </a:solidFill>
                <a:latin typeface="Century Gothic" panose="020B0502020202020204" pitchFamily="34" charset="0"/>
              </a:rPr>
              <a:t>Your Fabulous Future in Oxfordshire</a:t>
            </a:r>
          </a:p>
        </p:txBody>
      </p:sp>
      <p:pic>
        <p:nvPicPr>
          <p:cNvPr id="9" name="Picture 8" descr="Logo&#10;&#10;Description automatically generated">
            <a:extLst>
              <a:ext uri="{FF2B5EF4-FFF2-40B4-BE49-F238E27FC236}">
                <a16:creationId xmlns:a16="http://schemas.microsoft.com/office/drawing/2014/main" id="{75688EC0-2FF4-4E81-AAD2-F69E57B64F2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74656" y="-266772"/>
            <a:ext cx="3932421" cy="1849190"/>
          </a:xfrm>
          <a:prstGeom prst="rect">
            <a:avLst/>
          </a:prstGeom>
        </p:spPr>
      </p:pic>
      <p:pic>
        <p:nvPicPr>
          <p:cNvPr id="11" name="Picture 10" descr="Logo&#10;&#10;Description automatically generated">
            <a:extLst>
              <a:ext uri="{FF2B5EF4-FFF2-40B4-BE49-F238E27FC236}">
                <a16:creationId xmlns:a16="http://schemas.microsoft.com/office/drawing/2014/main" id="{076ABD87-CE68-4AED-9A9C-11633951284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6088" y="5123124"/>
            <a:ext cx="1516318" cy="1516318"/>
          </a:xfrm>
          <a:prstGeom prst="ellipse">
            <a:avLst/>
          </a:prstGeom>
        </p:spPr>
      </p:pic>
      <p:sp>
        <p:nvSpPr>
          <p:cNvPr id="13" name="Title 1">
            <a:extLst>
              <a:ext uri="{FF2B5EF4-FFF2-40B4-BE49-F238E27FC236}">
                <a16:creationId xmlns:a16="http://schemas.microsoft.com/office/drawing/2014/main" id="{0A5032AE-5F45-4DCA-924F-5554C0BB5365}"/>
              </a:ext>
            </a:extLst>
          </p:cNvPr>
          <p:cNvSpPr txBox="1">
            <a:spLocks/>
          </p:cNvSpPr>
          <p:nvPr/>
        </p:nvSpPr>
        <p:spPr>
          <a:xfrm>
            <a:off x="594852" y="3442369"/>
            <a:ext cx="7954296" cy="52991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GB" sz="2000" i="1" dirty="0">
                <a:solidFill>
                  <a:schemeClr val="tx1"/>
                </a:solidFill>
                <a:latin typeface="Century Gothic" panose="020B0502020202020204" pitchFamily="34" charset="0"/>
              </a:rPr>
              <a:t>In association with VotesforSchools and The WOW Show  </a:t>
            </a:r>
            <a:endParaRPr lang="en-GB" i="1" dirty="0">
              <a:solidFill>
                <a:schemeClr val="tx1"/>
              </a:solidFill>
              <a:latin typeface="Century Gothic" panose="020B0502020202020204" pitchFamily="34" charset="0"/>
            </a:endParaRPr>
          </a:p>
        </p:txBody>
      </p:sp>
      <p:sp>
        <p:nvSpPr>
          <p:cNvPr id="14" name="TextBox 13">
            <a:extLst>
              <a:ext uri="{FF2B5EF4-FFF2-40B4-BE49-F238E27FC236}">
                <a16:creationId xmlns:a16="http://schemas.microsoft.com/office/drawing/2014/main" id="{F53F0811-8082-4C32-AA04-9D50ACD22BB6}"/>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Arial" panose="020B0604020202020204" pitchFamily="34" charset="0"/>
                <a:ea typeface="Calibri" panose="020F0502020204030204" pitchFamily="34" charset="0"/>
                <a:cs typeface="Arial" panose="020B0604020202020204" pitchFamily="34" charset="0"/>
              </a:rPr>
              <a:t>©VotesforSchools The WOW Show 2021</a:t>
            </a:r>
          </a:p>
        </p:txBody>
      </p:sp>
    </p:spTree>
    <p:extLst>
      <p:ext uri="{BB962C8B-B14F-4D97-AF65-F5344CB8AC3E}">
        <p14:creationId xmlns:p14="http://schemas.microsoft.com/office/powerpoint/2010/main" val="3723303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Checkmark outline">
            <a:extLst>
              <a:ext uri="{FF2B5EF4-FFF2-40B4-BE49-F238E27FC236}">
                <a16:creationId xmlns:a16="http://schemas.microsoft.com/office/drawing/2014/main" id="{C777077C-1D22-425C-8516-C037A69FAE2A}"/>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r="14163"/>
          <a:stretch/>
        </p:blipFill>
        <p:spPr>
          <a:xfrm>
            <a:off x="6096000" y="462359"/>
            <a:ext cx="3048000" cy="3550894"/>
          </a:xfrm>
          <a:prstGeom prst="rect">
            <a:avLst/>
          </a:prstGeom>
        </p:spPr>
      </p:pic>
      <p:pic>
        <p:nvPicPr>
          <p:cNvPr id="4" name="Graphic 3" descr="Aspiration outline">
            <a:extLst>
              <a:ext uri="{FF2B5EF4-FFF2-40B4-BE49-F238E27FC236}">
                <a16:creationId xmlns:a16="http://schemas.microsoft.com/office/drawing/2014/main" id="{930F8BA1-49E7-4896-B46A-A7F919CA850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7803" y="612451"/>
            <a:ext cx="3550894" cy="3550894"/>
          </a:xfrm>
          <a:prstGeom prst="rect">
            <a:avLst/>
          </a:prstGeom>
        </p:spPr>
      </p:pic>
      <p:pic>
        <p:nvPicPr>
          <p:cNvPr id="6" name="Graphic 5" descr="Shoe footprints outline">
            <a:extLst>
              <a:ext uri="{FF2B5EF4-FFF2-40B4-BE49-F238E27FC236}">
                <a16:creationId xmlns:a16="http://schemas.microsoft.com/office/drawing/2014/main" id="{1F5D9915-EE5C-4EB1-8EEC-8D3A91A75FAE}"/>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795469" y="1776655"/>
            <a:ext cx="3550894" cy="3550894"/>
          </a:xfrm>
          <a:prstGeom prst="rect">
            <a:avLst/>
          </a:prstGeom>
        </p:spPr>
      </p:pic>
      <p:pic>
        <p:nvPicPr>
          <p:cNvPr id="8" name="Graphic 7" descr="Fork In Road outline">
            <a:extLst>
              <a:ext uri="{FF2B5EF4-FFF2-40B4-BE49-F238E27FC236}">
                <a16:creationId xmlns:a16="http://schemas.microsoft.com/office/drawing/2014/main" id="{920FBEC2-B84A-454F-A36B-25676574509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79572" y="4361745"/>
            <a:ext cx="3550894" cy="3550894"/>
          </a:xfrm>
          <a:prstGeom prst="rect">
            <a:avLst/>
          </a:prstGeom>
        </p:spPr>
      </p:pic>
      <p:pic>
        <p:nvPicPr>
          <p:cNvPr id="28" name="Graphic 27" descr="Right And Left Brain outline">
            <a:extLst>
              <a:ext uri="{FF2B5EF4-FFF2-40B4-BE49-F238E27FC236}">
                <a16:creationId xmlns:a16="http://schemas.microsoft.com/office/drawing/2014/main" id="{9851EEEE-7778-4009-A019-C201A94B73BE}"/>
              </a:ext>
            </a:extLst>
          </p:cNvPr>
          <p:cNvPicPr>
            <a:picLocks noChangeAspect="1"/>
          </p:cNvPicPr>
          <p:nvPr/>
        </p:nvPicPr>
        <p:blipFill rotWithShape="1">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rcRect r="18383"/>
          <a:stretch/>
        </p:blipFill>
        <p:spPr>
          <a:xfrm>
            <a:off x="6245872" y="3552102"/>
            <a:ext cx="2898128" cy="3550894"/>
          </a:xfrm>
          <a:prstGeom prst="rect">
            <a:avLst/>
          </a:prstGeom>
        </p:spPr>
      </p:pic>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sp>
        <p:nvSpPr>
          <p:cNvPr id="11" name="Shape 114">
            <a:extLst>
              <a:ext uri="{FF2B5EF4-FFF2-40B4-BE49-F238E27FC236}">
                <a16:creationId xmlns:a16="http://schemas.microsoft.com/office/drawing/2014/main" id="{C368903B-8A40-41B4-934C-920290D5435A}"/>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Planning your future: Getting an idea</a:t>
            </a:r>
          </a:p>
        </p:txBody>
      </p:sp>
      <p:sp>
        <p:nvSpPr>
          <p:cNvPr id="12" name="Pentagon 20">
            <a:extLst>
              <a:ext uri="{FF2B5EF4-FFF2-40B4-BE49-F238E27FC236}">
                <a16:creationId xmlns:a16="http://schemas.microsoft.com/office/drawing/2014/main" id="{32EF062F-FCE2-4B87-A275-41E8EB9AE45F}"/>
              </a:ext>
            </a:extLst>
          </p:cNvPr>
          <p:cNvSpPr/>
          <p:nvPr/>
        </p:nvSpPr>
        <p:spPr>
          <a:xfrm>
            <a:off x="-17285"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5</a:t>
            </a:r>
          </a:p>
        </p:txBody>
      </p:sp>
      <p:sp>
        <p:nvSpPr>
          <p:cNvPr id="14" name="TextBox 13">
            <a:extLst>
              <a:ext uri="{FF2B5EF4-FFF2-40B4-BE49-F238E27FC236}">
                <a16:creationId xmlns:a16="http://schemas.microsoft.com/office/drawing/2014/main" id="{6E062879-55FD-4758-BDE9-0628535EB6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7D1DCCED-576E-402C-AE26-912677BA2AC6}"/>
              </a:ext>
            </a:extLst>
          </p:cNvPr>
          <p:cNvSpPr/>
          <p:nvPr/>
        </p:nvSpPr>
        <p:spPr>
          <a:xfrm>
            <a:off x="1307553" y="2891557"/>
            <a:ext cx="3122913" cy="509743"/>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What are your </a:t>
            </a:r>
            <a:r>
              <a:rPr lang="en-US"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interests</a:t>
            </a: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29" name="Rectangle: Rounded Corners 28">
            <a:extLst>
              <a:ext uri="{FF2B5EF4-FFF2-40B4-BE49-F238E27FC236}">
                <a16:creationId xmlns:a16="http://schemas.microsoft.com/office/drawing/2014/main" id="{5141B603-A55F-4F53-8DDB-A78CFB1EC1FD}"/>
              </a:ext>
            </a:extLst>
          </p:cNvPr>
          <p:cNvSpPr/>
          <p:nvPr/>
        </p:nvSpPr>
        <p:spPr>
          <a:xfrm>
            <a:off x="283029" y="1800393"/>
            <a:ext cx="4147437" cy="832523"/>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cs typeface="Arial" panose="020B0604020202020204" pitchFamily="34" charset="0"/>
              </a:rPr>
              <a:t>Have you got </a:t>
            </a:r>
            <a:r>
              <a:rPr lang="en-GB" sz="1400" b="1" dirty="0">
                <a:solidFill>
                  <a:schemeClr val="tx1"/>
                </a:solidFill>
                <a:latin typeface="Century Gothic" panose="020B0502020202020204" pitchFamily="34" charset="0"/>
                <a:cs typeface="Arial" panose="020B0604020202020204" pitchFamily="34" charset="0"/>
              </a:rPr>
              <a:t>clear ideas about what you want to do</a:t>
            </a:r>
            <a:r>
              <a:rPr lang="en-GB" sz="1400" dirty="0">
                <a:solidFill>
                  <a:schemeClr val="tx1"/>
                </a:solidFill>
                <a:latin typeface="Century Gothic" panose="020B0502020202020204" pitchFamily="34" charset="0"/>
                <a:cs typeface="Arial" panose="020B0604020202020204" pitchFamily="34" charset="0"/>
              </a:rPr>
              <a:t>, or do you need some </a:t>
            </a:r>
            <a:r>
              <a:rPr lang="en-GB" sz="1400" b="1" dirty="0">
                <a:solidFill>
                  <a:schemeClr val="tx1"/>
                </a:solidFill>
                <a:latin typeface="Century Gothic" panose="020B0502020202020204" pitchFamily="34" charset="0"/>
                <a:cs typeface="Arial" panose="020B0604020202020204" pitchFamily="34" charset="0"/>
              </a:rPr>
              <a:t>help deciding</a:t>
            </a:r>
            <a:r>
              <a:rPr lang="en-GB" sz="1400" dirty="0">
                <a:solidFill>
                  <a:schemeClr val="tx1"/>
                </a:solidFill>
                <a:latin typeface="Century Gothic" panose="020B0502020202020204" pitchFamily="34" charset="0"/>
                <a:cs typeface="Arial" panose="020B0604020202020204" pitchFamily="34" charset="0"/>
              </a:rPr>
              <a:t>?</a:t>
            </a:r>
          </a:p>
        </p:txBody>
      </p:sp>
      <p:sp>
        <p:nvSpPr>
          <p:cNvPr id="30" name="Rectangle: Rounded Corners 29">
            <a:extLst>
              <a:ext uri="{FF2B5EF4-FFF2-40B4-BE49-F238E27FC236}">
                <a16:creationId xmlns:a16="http://schemas.microsoft.com/office/drawing/2014/main" id="{D9C8126C-CF52-47D3-90FB-9DC1A9CFEF8F}"/>
              </a:ext>
            </a:extLst>
          </p:cNvPr>
          <p:cNvSpPr/>
          <p:nvPr/>
        </p:nvSpPr>
        <p:spPr>
          <a:xfrm>
            <a:off x="283029" y="5854199"/>
            <a:ext cx="8564831" cy="788357"/>
          </a:xfrm>
          <a:prstGeom prst="roundRect">
            <a:avLst/>
          </a:prstGeom>
          <a:solidFill>
            <a:srgbClr val="262262"/>
          </a:solidFill>
          <a:ln w="28575">
            <a:solidFill>
              <a:srgbClr val="CDD9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Challenge: </a:t>
            </a:r>
          </a:p>
          <a:p>
            <a:pPr algn="ctr"/>
            <a:r>
              <a:rPr lang="en-GB" sz="14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a:t>
            </a:r>
            <a:r>
              <a:rPr lang="en-GB" sz="1400" dirty="0" err="1">
                <a:solidFill>
                  <a:schemeClr val="bg1"/>
                </a:solidFill>
                <a:latin typeface="Century Gothic" panose="020B0502020202020204" pitchFamily="34" charset="0"/>
                <a:ea typeface="Helvetica Neue" panose="02000503000000020004" pitchFamily="2" charset="0"/>
                <a:cs typeface="Arial" panose="020B0604020202020204" pitchFamily="34" charset="0"/>
              </a:rPr>
              <a:t>OxLEP</a:t>
            </a:r>
            <a:r>
              <a:rPr lang="en-GB" sz="14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 website, </a:t>
            </a:r>
            <a:r>
              <a:rPr lang="en-GB" sz="1400" dirty="0">
                <a:solidFill>
                  <a:schemeClr val="bg1"/>
                </a:solidFill>
                <a:latin typeface="Century Gothic" panose="020B0502020202020204" pitchFamily="34" charset="0"/>
                <a:ea typeface="Helvetica Neue" panose="02000503000000020004" pitchFamily="2" charset="0"/>
                <a:cs typeface="Arial" panose="020B0604020202020204" pitchFamily="34" charset="0"/>
                <a:hlinkClick r:id="rId14"/>
              </a:rPr>
              <a:t>www.oxfordshirelep.com/findyourfuture</a:t>
            </a:r>
            <a:r>
              <a:rPr lang="en-GB" sz="14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 is a great source of information and help to guide you towards your fabulous future!</a:t>
            </a:r>
          </a:p>
        </p:txBody>
      </p:sp>
      <p:sp>
        <p:nvSpPr>
          <p:cNvPr id="33" name="Rectangle: Rounded Corners 32">
            <a:extLst>
              <a:ext uri="{FF2B5EF4-FFF2-40B4-BE49-F238E27FC236}">
                <a16:creationId xmlns:a16="http://schemas.microsoft.com/office/drawing/2014/main" id="{888A33B1-F50E-4C33-982D-CE59070DB301}"/>
              </a:ext>
            </a:extLst>
          </p:cNvPr>
          <p:cNvSpPr/>
          <p:nvPr/>
        </p:nvSpPr>
        <p:spPr>
          <a:xfrm>
            <a:off x="283029" y="901679"/>
            <a:ext cx="8564832" cy="716056"/>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latin typeface="Century Gothic" panose="020B0502020202020204" pitchFamily="34" charset="0"/>
                <a:cs typeface="Arial" panose="020B0604020202020204" pitchFamily="34" charset="0"/>
              </a:rPr>
              <a:t>Pair discussion (1-2 mins)</a:t>
            </a:r>
          </a:p>
          <a:p>
            <a:pPr algn="ctr"/>
            <a:r>
              <a:rPr lang="en-GB" sz="1400" dirty="0">
                <a:solidFill>
                  <a:schemeClr val="tx1">
                    <a:lumMod val="95000"/>
                    <a:lumOff val="5000"/>
                  </a:schemeClr>
                </a:solidFill>
                <a:latin typeface="Century Gothic" panose="020B0502020202020204" pitchFamily="34" charset="0"/>
                <a:cs typeface="Arial" panose="020B0604020202020204" pitchFamily="34" charset="0"/>
              </a:rPr>
              <a:t>Apart from cleaning up your act online, what do you think is the best way to plan for your future career?</a:t>
            </a:r>
          </a:p>
        </p:txBody>
      </p:sp>
      <p:sp>
        <p:nvSpPr>
          <p:cNvPr id="34" name="Rectangle: Rounded Corners 33">
            <a:extLst>
              <a:ext uri="{FF2B5EF4-FFF2-40B4-BE49-F238E27FC236}">
                <a16:creationId xmlns:a16="http://schemas.microsoft.com/office/drawing/2014/main" id="{FB542E49-EADE-4D76-B58E-557A0DBED5B6}"/>
              </a:ext>
            </a:extLst>
          </p:cNvPr>
          <p:cNvSpPr/>
          <p:nvPr/>
        </p:nvSpPr>
        <p:spPr>
          <a:xfrm>
            <a:off x="5723978" y="2891557"/>
            <a:ext cx="3122913" cy="509743"/>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What are you </a:t>
            </a:r>
            <a:r>
              <a:rPr lang="en-US"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good at</a:t>
            </a: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35" name="Rectangle: Rounded Corners 34">
            <a:extLst>
              <a:ext uri="{FF2B5EF4-FFF2-40B4-BE49-F238E27FC236}">
                <a16:creationId xmlns:a16="http://schemas.microsoft.com/office/drawing/2014/main" id="{F6F7B8DD-A5AA-4B31-8D57-0781889586D4}"/>
              </a:ext>
            </a:extLst>
          </p:cNvPr>
          <p:cNvSpPr/>
          <p:nvPr/>
        </p:nvSpPr>
        <p:spPr>
          <a:xfrm>
            <a:off x="278853" y="3668027"/>
            <a:ext cx="3122913" cy="509743"/>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 what </a:t>
            </a:r>
            <a:r>
              <a:rPr lang="en-US"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environment</a:t>
            </a: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would you like to work?</a:t>
            </a:r>
          </a:p>
        </p:txBody>
      </p:sp>
      <p:sp>
        <p:nvSpPr>
          <p:cNvPr id="36" name="Rectangle: Rounded Corners 35">
            <a:extLst>
              <a:ext uri="{FF2B5EF4-FFF2-40B4-BE49-F238E27FC236}">
                <a16:creationId xmlns:a16="http://schemas.microsoft.com/office/drawing/2014/main" id="{5F43FF30-7B43-4E65-9BBF-E699EDDD0760}"/>
              </a:ext>
            </a:extLst>
          </p:cNvPr>
          <p:cNvSpPr/>
          <p:nvPr/>
        </p:nvSpPr>
        <p:spPr>
          <a:xfrm>
            <a:off x="5723978" y="4426289"/>
            <a:ext cx="3122913" cy="509743"/>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Would you mind </a:t>
            </a:r>
            <a:r>
              <a:rPr lang="en-US"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working shifts </a:t>
            </a: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(i.e. less regular hours)?</a:t>
            </a:r>
          </a:p>
        </p:txBody>
      </p:sp>
      <p:sp>
        <p:nvSpPr>
          <p:cNvPr id="37" name="Rectangle: Rounded Corners 36">
            <a:extLst>
              <a:ext uri="{FF2B5EF4-FFF2-40B4-BE49-F238E27FC236}">
                <a16:creationId xmlns:a16="http://schemas.microsoft.com/office/drawing/2014/main" id="{C3A834A7-AC09-4F04-8C05-9F50CEF731D8}"/>
              </a:ext>
            </a:extLst>
          </p:cNvPr>
          <p:cNvSpPr/>
          <p:nvPr/>
        </p:nvSpPr>
        <p:spPr>
          <a:xfrm>
            <a:off x="4695278" y="3658923"/>
            <a:ext cx="3122913" cy="509743"/>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Do you want to work as </a:t>
            </a:r>
            <a:r>
              <a:rPr lang="en-US"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part of a team</a:t>
            </a: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or </a:t>
            </a:r>
            <a:r>
              <a:rPr lang="en-US"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on your own</a:t>
            </a: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38" name="Rectangle: Rounded Corners 37">
            <a:extLst>
              <a:ext uri="{FF2B5EF4-FFF2-40B4-BE49-F238E27FC236}">
                <a16:creationId xmlns:a16="http://schemas.microsoft.com/office/drawing/2014/main" id="{27565A26-E7A6-4F60-9FB9-999DE7EAEC68}"/>
              </a:ext>
            </a:extLst>
          </p:cNvPr>
          <p:cNvSpPr/>
          <p:nvPr/>
        </p:nvSpPr>
        <p:spPr>
          <a:xfrm>
            <a:off x="1307553" y="4444497"/>
            <a:ext cx="3122913" cy="509743"/>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Ideally, much </a:t>
            </a:r>
            <a:r>
              <a:rPr lang="en-US"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money</a:t>
            </a: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would you like to earn?</a:t>
            </a:r>
          </a:p>
        </p:txBody>
      </p:sp>
      <p:sp>
        <p:nvSpPr>
          <p:cNvPr id="39" name="Rectangle: Rounded Corners 38">
            <a:extLst>
              <a:ext uri="{FF2B5EF4-FFF2-40B4-BE49-F238E27FC236}">
                <a16:creationId xmlns:a16="http://schemas.microsoft.com/office/drawing/2014/main" id="{9A306D21-8FDA-43EB-AEE8-62231D1CFCE0}"/>
              </a:ext>
            </a:extLst>
          </p:cNvPr>
          <p:cNvSpPr/>
          <p:nvPr/>
        </p:nvSpPr>
        <p:spPr>
          <a:xfrm>
            <a:off x="278853" y="5220966"/>
            <a:ext cx="3122913" cy="509743"/>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Do you see yourself working </a:t>
            </a:r>
            <a:r>
              <a:rPr lang="en-US"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locally </a:t>
            </a: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or </a:t>
            </a:r>
            <a:r>
              <a:rPr lang="en-US"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somewhere new</a:t>
            </a: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40" name="Rectangle: Rounded Corners 39">
            <a:extLst>
              <a:ext uri="{FF2B5EF4-FFF2-40B4-BE49-F238E27FC236}">
                <a16:creationId xmlns:a16="http://schemas.microsoft.com/office/drawing/2014/main" id="{BB1F8212-A6FB-44F5-A8A4-31482BE7ADAE}"/>
              </a:ext>
            </a:extLst>
          </p:cNvPr>
          <p:cNvSpPr/>
          <p:nvPr/>
        </p:nvSpPr>
        <p:spPr>
          <a:xfrm>
            <a:off x="4695278" y="5193654"/>
            <a:ext cx="3122913" cy="509743"/>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What makes you </a:t>
            </a:r>
            <a:r>
              <a:rPr lang="en-US"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happy</a:t>
            </a: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24" name="Rectangle: Rounded Corners 23">
            <a:extLst>
              <a:ext uri="{FF2B5EF4-FFF2-40B4-BE49-F238E27FC236}">
                <a16:creationId xmlns:a16="http://schemas.microsoft.com/office/drawing/2014/main" id="{F97944E7-557F-470D-A543-D224FA701F28}"/>
              </a:ext>
            </a:extLst>
          </p:cNvPr>
          <p:cNvSpPr/>
          <p:nvPr/>
        </p:nvSpPr>
        <p:spPr>
          <a:xfrm>
            <a:off x="4596638" y="1770786"/>
            <a:ext cx="4251222" cy="862130"/>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latin typeface="Century Gothic" panose="020B0502020202020204" pitchFamily="34" charset="0"/>
                <a:cs typeface="Arial" panose="020B0604020202020204" pitchFamily="34" charset="0"/>
              </a:rPr>
              <a:t>Pair discussion (3-5 mins)</a:t>
            </a:r>
          </a:p>
          <a:p>
            <a:pPr algn="ctr"/>
            <a:r>
              <a:rPr lang="en-GB" sz="1400" dirty="0">
                <a:solidFill>
                  <a:schemeClr val="tx1">
                    <a:lumMod val="95000"/>
                    <a:lumOff val="5000"/>
                  </a:schemeClr>
                </a:solidFill>
                <a:latin typeface="Century Gothic" panose="020B0502020202020204" pitchFamily="34" charset="0"/>
                <a:cs typeface="Arial" panose="020B0604020202020204" pitchFamily="34" charset="0"/>
              </a:rPr>
              <a:t>Work through the following questions with a partner to help form some ideas for your plan.  </a:t>
            </a:r>
          </a:p>
        </p:txBody>
      </p:sp>
      <p:pic>
        <p:nvPicPr>
          <p:cNvPr id="2050" name="Picture 2" descr="Happy Eyes icon">
            <a:extLst>
              <a:ext uri="{FF2B5EF4-FFF2-40B4-BE49-F238E27FC236}">
                <a16:creationId xmlns:a16="http://schemas.microsoft.com/office/drawing/2014/main" id="{C116ADAF-C6A3-4C5D-AD97-DC890CDD492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96957" y="5042852"/>
            <a:ext cx="914400" cy="7464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lanner icon">
            <a:extLst>
              <a:ext uri="{FF2B5EF4-FFF2-40B4-BE49-F238E27FC236}">
                <a16:creationId xmlns:a16="http://schemas.microsoft.com/office/drawing/2014/main" id="{8208CF7C-71AC-4CB1-B8A5-4A3A92D07D6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09180" y="424216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roup Task icon">
            <a:extLst>
              <a:ext uri="{FF2B5EF4-FFF2-40B4-BE49-F238E27FC236}">
                <a16:creationId xmlns:a16="http://schemas.microsoft.com/office/drawing/2014/main" id="{77CD2B92-BAFA-4BDB-B472-5839FFD676C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75935" y="344488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tar icon">
            <a:extLst>
              <a:ext uri="{FF2B5EF4-FFF2-40B4-BE49-F238E27FC236}">
                <a16:creationId xmlns:a16="http://schemas.microsoft.com/office/drawing/2014/main" id="{587234AE-059B-45A9-AB99-154449EAB0C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14152" y="264162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nnovation icon">
            <a:extLst>
              <a:ext uri="{FF2B5EF4-FFF2-40B4-BE49-F238E27FC236}">
                <a16:creationId xmlns:a16="http://schemas.microsoft.com/office/drawing/2014/main" id="{8F888567-EF73-4392-8812-4D5226D6D5A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7727" y="269348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Office icon">
            <a:extLst>
              <a:ext uri="{FF2B5EF4-FFF2-40B4-BE49-F238E27FC236}">
                <a16:creationId xmlns:a16="http://schemas.microsoft.com/office/drawing/2014/main" id="{D3BAD5D0-670C-4340-8C60-23436E2B713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88397" y="340256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Location icon">
            <a:extLst>
              <a:ext uri="{FF2B5EF4-FFF2-40B4-BE49-F238E27FC236}">
                <a16:creationId xmlns:a16="http://schemas.microsoft.com/office/drawing/2014/main" id="{084758BE-76B7-49AB-84C2-8706393B452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494120" y="499132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oney Pound icon">
            <a:extLst>
              <a:ext uri="{FF2B5EF4-FFF2-40B4-BE49-F238E27FC236}">
                <a16:creationId xmlns:a16="http://schemas.microsoft.com/office/drawing/2014/main" id="{33048015-0CCB-43D5-8C7C-F2445F214E1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7727" y="4227755"/>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67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058"/>
                                        </p:tgtEl>
                                        <p:attrNameLst>
                                          <p:attrName>style.visibility</p:attrName>
                                        </p:attrNameLst>
                                      </p:cBhvr>
                                      <p:to>
                                        <p:strVal val="visible"/>
                                      </p:to>
                                    </p:set>
                                    <p:animEffect transition="in" filter="fade">
                                      <p:cBhvr>
                                        <p:cTn id="14" dur="500"/>
                                        <p:tgtEl>
                                          <p:spTgt spid="205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056"/>
                                        </p:tgtEl>
                                        <p:attrNameLst>
                                          <p:attrName>style.visibility</p:attrName>
                                        </p:attrNameLst>
                                      </p:cBhvr>
                                      <p:to>
                                        <p:strVal val="visible"/>
                                      </p:to>
                                    </p:set>
                                    <p:animEffect transition="in" filter="fade">
                                      <p:cBhvr>
                                        <p:cTn id="21" dur="500"/>
                                        <p:tgtEl>
                                          <p:spTgt spid="205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nodeType="withEffect">
                                  <p:stCondLst>
                                    <p:cond delay="0"/>
                                  </p:stCondLst>
                                  <p:childTnLst>
                                    <p:set>
                                      <p:cBhvr>
                                        <p:cTn id="30" dur="1" fill="hold">
                                          <p:stCondLst>
                                            <p:cond delay="0"/>
                                          </p:stCondLst>
                                        </p:cTn>
                                        <p:tgtEl>
                                          <p:spTgt spid="2060"/>
                                        </p:tgtEl>
                                        <p:attrNameLst>
                                          <p:attrName>style.visibility</p:attrName>
                                        </p:attrNameLst>
                                      </p:cBhvr>
                                      <p:to>
                                        <p:strVal val="visible"/>
                                      </p:to>
                                    </p:set>
                                    <p:animEffect transition="in" filter="fade">
                                      <p:cBhvr>
                                        <p:cTn id="31" dur="500"/>
                                        <p:tgtEl>
                                          <p:spTgt spid="2060"/>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par>
                                <p:cTn id="36" presetID="10" presetClass="entr" presetSubtype="0" fill="hold" nodeType="withEffect">
                                  <p:stCondLst>
                                    <p:cond delay="0"/>
                                  </p:stCondLst>
                                  <p:childTnLst>
                                    <p:set>
                                      <p:cBhvr>
                                        <p:cTn id="37" dur="1" fill="hold">
                                          <p:stCondLst>
                                            <p:cond delay="0"/>
                                          </p:stCondLst>
                                        </p:cTn>
                                        <p:tgtEl>
                                          <p:spTgt spid="2054"/>
                                        </p:tgtEl>
                                        <p:attrNameLst>
                                          <p:attrName>style.visibility</p:attrName>
                                        </p:attrNameLst>
                                      </p:cBhvr>
                                      <p:to>
                                        <p:strVal val="visible"/>
                                      </p:to>
                                    </p:set>
                                    <p:animEffect transition="in" filter="fade">
                                      <p:cBhvr>
                                        <p:cTn id="38" dur="500"/>
                                        <p:tgtEl>
                                          <p:spTgt spid="2054"/>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2064"/>
                                        </p:tgtEl>
                                        <p:attrNameLst>
                                          <p:attrName>style.visibility</p:attrName>
                                        </p:attrNameLst>
                                      </p:cBhvr>
                                      <p:to>
                                        <p:strVal val="visible"/>
                                      </p:to>
                                    </p:set>
                                    <p:animEffect transition="in" filter="fade">
                                      <p:cBhvr>
                                        <p:cTn id="42" dur="500"/>
                                        <p:tgtEl>
                                          <p:spTgt spid="206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2052"/>
                                        </p:tgtEl>
                                        <p:attrNameLst>
                                          <p:attrName>style.visibility</p:attrName>
                                        </p:attrNameLst>
                                      </p:cBhvr>
                                      <p:to>
                                        <p:strVal val="visible"/>
                                      </p:to>
                                    </p:set>
                                    <p:animEffect transition="in" filter="fade">
                                      <p:cBhvr>
                                        <p:cTn id="49" dur="500"/>
                                        <p:tgtEl>
                                          <p:spTgt spid="205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par>
                                <p:cTn id="57" presetID="10" presetClass="entr" presetSubtype="0" fill="hold" nodeType="withEffect">
                                  <p:stCondLst>
                                    <p:cond delay="0"/>
                                  </p:stCondLst>
                                  <p:childTnLst>
                                    <p:set>
                                      <p:cBhvr>
                                        <p:cTn id="58" dur="1" fill="hold">
                                          <p:stCondLst>
                                            <p:cond delay="0"/>
                                          </p:stCondLst>
                                        </p:cTn>
                                        <p:tgtEl>
                                          <p:spTgt spid="2062"/>
                                        </p:tgtEl>
                                        <p:attrNameLst>
                                          <p:attrName>style.visibility</p:attrName>
                                        </p:attrNameLst>
                                      </p:cBhvr>
                                      <p:to>
                                        <p:strVal val="visible"/>
                                      </p:to>
                                    </p:set>
                                    <p:animEffect transition="in" filter="fade">
                                      <p:cBhvr>
                                        <p:cTn id="59" dur="500"/>
                                        <p:tgtEl>
                                          <p:spTgt spid="2062"/>
                                        </p:tgtEl>
                                      </p:cBhvr>
                                    </p:animEffect>
                                  </p:childTnLst>
                                </p:cTn>
                              </p:par>
                            </p:childTnLst>
                          </p:cTn>
                        </p:par>
                        <p:par>
                          <p:cTn id="60" fill="hold">
                            <p:stCondLst>
                              <p:cond delay="4000"/>
                            </p:stCondLst>
                            <p:childTnLst>
                              <p:par>
                                <p:cTn id="61" presetID="10" presetClass="entr" presetSubtype="0"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par>
                                <p:cTn id="64" presetID="10" presetClass="entr" presetSubtype="0" fill="hold" nodeType="withEffect">
                                  <p:stCondLst>
                                    <p:cond delay="0"/>
                                  </p:stCondLst>
                                  <p:childTnLst>
                                    <p:set>
                                      <p:cBhvr>
                                        <p:cTn id="65" dur="1" fill="hold">
                                          <p:stCondLst>
                                            <p:cond delay="0"/>
                                          </p:stCondLst>
                                        </p:cTn>
                                        <p:tgtEl>
                                          <p:spTgt spid="2050"/>
                                        </p:tgtEl>
                                        <p:attrNameLst>
                                          <p:attrName>style.visibility</p:attrName>
                                        </p:attrNameLst>
                                      </p:cBhvr>
                                      <p:to>
                                        <p:strVal val="visible"/>
                                      </p:to>
                                    </p:set>
                                    <p:animEffect transition="in" filter="fade">
                                      <p:cBhvr>
                                        <p:cTn id="66" dur="500"/>
                                        <p:tgtEl>
                                          <p:spTgt spid="2050"/>
                                        </p:tgtEl>
                                      </p:cBhvr>
                                    </p:animEffect>
                                  </p:childTnLst>
                                </p:cTn>
                              </p:par>
                            </p:childTnLst>
                          </p:cTn>
                        </p:par>
                        <p:par>
                          <p:cTn id="67" fill="hold">
                            <p:stCondLst>
                              <p:cond delay="4500"/>
                            </p:stCondLst>
                            <p:childTnLst>
                              <p:par>
                                <p:cTn id="68" presetID="10" presetClass="entr" presetSubtype="0"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0" grpId="0" animBg="1"/>
      <p:bldP spid="34" grpId="0" animBg="1"/>
      <p:bldP spid="35" grpId="0" animBg="1"/>
      <p:bldP spid="36" grpId="0" animBg="1"/>
      <p:bldP spid="37" grpId="0" animBg="1"/>
      <p:bldP spid="38" grpId="0" animBg="1"/>
      <p:bldP spid="39" grpId="0" animBg="1"/>
      <p:bldP spid="40"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phic 21" descr="Checkmark outline">
            <a:extLst>
              <a:ext uri="{FF2B5EF4-FFF2-40B4-BE49-F238E27FC236}">
                <a16:creationId xmlns:a16="http://schemas.microsoft.com/office/drawing/2014/main" id="{B63AC309-5000-4662-89A4-BE24A13D7A9A}"/>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r="14163"/>
          <a:stretch/>
        </p:blipFill>
        <p:spPr>
          <a:xfrm>
            <a:off x="6096000" y="462359"/>
            <a:ext cx="3048000" cy="3550894"/>
          </a:xfrm>
          <a:prstGeom prst="rect">
            <a:avLst/>
          </a:prstGeom>
        </p:spPr>
      </p:pic>
      <p:pic>
        <p:nvPicPr>
          <p:cNvPr id="24" name="Graphic 23" descr="Aspiration outline">
            <a:extLst>
              <a:ext uri="{FF2B5EF4-FFF2-40B4-BE49-F238E27FC236}">
                <a16:creationId xmlns:a16="http://schemas.microsoft.com/office/drawing/2014/main" id="{45754565-CBC0-46FA-9554-909ECFB1EBD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03798" y="608546"/>
            <a:ext cx="3550894" cy="3550894"/>
          </a:xfrm>
          <a:prstGeom prst="rect">
            <a:avLst/>
          </a:prstGeom>
        </p:spPr>
      </p:pic>
      <p:pic>
        <p:nvPicPr>
          <p:cNvPr id="25" name="Graphic 24" descr="Shoe footprints outline">
            <a:extLst>
              <a:ext uri="{FF2B5EF4-FFF2-40B4-BE49-F238E27FC236}">
                <a16:creationId xmlns:a16="http://schemas.microsoft.com/office/drawing/2014/main" id="{6CB4A665-0514-4255-B86F-1CD34BD3C197}"/>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795469" y="1776655"/>
            <a:ext cx="3550894" cy="3550894"/>
          </a:xfrm>
          <a:prstGeom prst="rect">
            <a:avLst/>
          </a:prstGeom>
        </p:spPr>
      </p:pic>
      <p:pic>
        <p:nvPicPr>
          <p:cNvPr id="26" name="Graphic 25" descr="Fork In Road outline">
            <a:extLst>
              <a:ext uri="{FF2B5EF4-FFF2-40B4-BE49-F238E27FC236}">
                <a16:creationId xmlns:a16="http://schemas.microsoft.com/office/drawing/2014/main" id="{D6583D4B-A29E-4228-A8E7-0E8610599504}"/>
              </a:ext>
            </a:extLst>
          </p:cNvPr>
          <p:cNvPicPr>
            <a:picLocks noChangeAspect="1"/>
          </p:cNvPicPr>
          <p:nvPr/>
        </p:nvPicPr>
        <p:blipFill rotWithShape="1">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rcRect b="29700"/>
          <a:stretch/>
        </p:blipFill>
        <p:spPr>
          <a:xfrm>
            <a:off x="879572" y="4361745"/>
            <a:ext cx="3550894" cy="2496255"/>
          </a:xfrm>
          <a:prstGeom prst="rect">
            <a:avLst/>
          </a:prstGeom>
        </p:spPr>
      </p:pic>
      <p:pic>
        <p:nvPicPr>
          <p:cNvPr id="27" name="Graphic 26" descr="Right And Left Brain outline">
            <a:extLst>
              <a:ext uri="{FF2B5EF4-FFF2-40B4-BE49-F238E27FC236}">
                <a16:creationId xmlns:a16="http://schemas.microsoft.com/office/drawing/2014/main" id="{525234FF-DB8F-4B26-8F5D-B68DE980FD7B}"/>
              </a:ext>
            </a:extLst>
          </p:cNvPr>
          <p:cNvPicPr>
            <a:picLocks noChangeAspect="1"/>
          </p:cNvPicPr>
          <p:nvPr/>
        </p:nvPicPr>
        <p:blipFill rotWithShape="1">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rcRect r="18383"/>
          <a:stretch/>
        </p:blipFill>
        <p:spPr>
          <a:xfrm>
            <a:off x="6245872" y="3552102"/>
            <a:ext cx="2898128" cy="3550894"/>
          </a:xfrm>
          <a:prstGeom prst="rect">
            <a:avLst/>
          </a:prstGeom>
        </p:spPr>
      </p:pic>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sp>
        <p:nvSpPr>
          <p:cNvPr id="17" name="Rectangle: Rounded Corners 16">
            <a:extLst>
              <a:ext uri="{FF2B5EF4-FFF2-40B4-BE49-F238E27FC236}">
                <a16:creationId xmlns:a16="http://schemas.microsoft.com/office/drawing/2014/main" id="{10BA375E-3337-430B-8A9C-E44B2E9726A8}"/>
              </a:ext>
            </a:extLst>
          </p:cNvPr>
          <p:cNvSpPr/>
          <p:nvPr/>
        </p:nvSpPr>
        <p:spPr>
          <a:xfrm>
            <a:off x="241534" y="967599"/>
            <a:ext cx="5196740" cy="1210401"/>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cs typeface="Arial" panose="020B0604020202020204" pitchFamily="34" charset="0"/>
              </a:rPr>
              <a:t>T levels are an </a:t>
            </a:r>
            <a:r>
              <a:rPr lang="en-GB" sz="1400" b="1" dirty="0">
                <a:solidFill>
                  <a:schemeClr val="tx1"/>
                </a:solidFill>
                <a:latin typeface="Century Gothic" panose="020B0502020202020204" pitchFamily="34" charset="0"/>
                <a:cs typeface="Arial" panose="020B0604020202020204" pitchFamily="34" charset="0"/>
              </a:rPr>
              <a:t>option you may not have considered when it comes to planning your future</a:t>
            </a:r>
            <a:r>
              <a:rPr lang="en-GB" sz="1400" dirty="0">
                <a:solidFill>
                  <a:schemeClr val="tx1"/>
                </a:solidFill>
                <a:latin typeface="Century Gothic" panose="020B0502020202020204" pitchFamily="34" charset="0"/>
                <a:cs typeface="Arial" panose="020B0604020202020204" pitchFamily="34" charset="0"/>
              </a:rPr>
              <a:t>. They combine </a:t>
            </a:r>
            <a:r>
              <a:rPr lang="en-GB" sz="1400" b="1" dirty="0">
                <a:solidFill>
                  <a:schemeClr val="tx1"/>
                </a:solidFill>
                <a:latin typeface="Century Gothic" panose="020B0502020202020204" pitchFamily="34" charset="0"/>
                <a:cs typeface="Arial" panose="020B0604020202020204" pitchFamily="34" charset="0"/>
              </a:rPr>
              <a:t>classroom learning </a:t>
            </a:r>
            <a:r>
              <a:rPr lang="en-GB" sz="1400" dirty="0">
                <a:solidFill>
                  <a:schemeClr val="tx1"/>
                </a:solidFill>
                <a:latin typeface="Century Gothic" panose="020B0502020202020204" pitchFamily="34" charset="0"/>
                <a:cs typeface="Arial" panose="020B0604020202020204" pitchFamily="34" charset="0"/>
              </a:rPr>
              <a:t>with </a:t>
            </a:r>
            <a:r>
              <a:rPr lang="en-GB" sz="1400" b="1" dirty="0">
                <a:solidFill>
                  <a:schemeClr val="tx1"/>
                </a:solidFill>
                <a:latin typeface="Century Gothic" panose="020B0502020202020204" pitchFamily="34" charset="0"/>
                <a:cs typeface="Arial" panose="020B0604020202020204" pitchFamily="34" charset="0"/>
              </a:rPr>
              <a:t>industry experience </a:t>
            </a:r>
            <a:r>
              <a:rPr lang="en-GB" sz="1400" dirty="0">
                <a:solidFill>
                  <a:schemeClr val="tx1"/>
                </a:solidFill>
                <a:latin typeface="Century Gothic" panose="020B0502020202020204" pitchFamily="34" charset="0"/>
                <a:cs typeface="Arial" panose="020B0604020202020204" pitchFamily="34" charset="0"/>
              </a:rPr>
              <a:t>specifically designed for a </a:t>
            </a:r>
            <a:r>
              <a:rPr lang="en-GB" sz="1400" b="1" dirty="0">
                <a:solidFill>
                  <a:schemeClr val="tx1"/>
                </a:solidFill>
                <a:latin typeface="Century Gothic" panose="020B0502020202020204" pitchFamily="34" charset="0"/>
                <a:cs typeface="Arial" panose="020B0604020202020204" pitchFamily="34" charset="0"/>
              </a:rPr>
              <a:t>certain sector or employer.  </a:t>
            </a:r>
          </a:p>
        </p:txBody>
      </p:sp>
      <p:sp>
        <p:nvSpPr>
          <p:cNvPr id="23" name="Rectangle: Rounded Corners 22">
            <a:extLst>
              <a:ext uri="{FF2B5EF4-FFF2-40B4-BE49-F238E27FC236}">
                <a16:creationId xmlns:a16="http://schemas.microsoft.com/office/drawing/2014/main" id="{C81003C1-9632-4AF5-999C-9F77939B4283}"/>
              </a:ext>
            </a:extLst>
          </p:cNvPr>
          <p:cNvSpPr/>
          <p:nvPr/>
        </p:nvSpPr>
        <p:spPr>
          <a:xfrm>
            <a:off x="2839904" y="2396230"/>
            <a:ext cx="6062562" cy="1032770"/>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0" dirty="0">
                <a:solidFill>
                  <a:schemeClr val="tx1"/>
                </a:solidFill>
                <a:effectLst/>
                <a:latin typeface="Century Gothic" panose="020B0502020202020204" pitchFamily="34" charset="0"/>
                <a:cs typeface="Arial" panose="020B0604020202020204" pitchFamily="34" charset="0"/>
              </a:rPr>
              <a:t>You spend </a:t>
            </a:r>
            <a:r>
              <a:rPr lang="en-GB" sz="1400" b="1" i="0" dirty="0">
                <a:solidFill>
                  <a:schemeClr val="tx1"/>
                </a:solidFill>
                <a:effectLst/>
                <a:latin typeface="Century Gothic" panose="020B0502020202020204" pitchFamily="34" charset="0"/>
                <a:cs typeface="Arial" panose="020B0604020202020204" pitchFamily="34" charset="0"/>
              </a:rPr>
              <a:t>80% of your time in the classroom </a:t>
            </a:r>
            <a:r>
              <a:rPr lang="en-GB" sz="1400" i="0" dirty="0">
                <a:solidFill>
                  <a:schemeClr val="tx1"/>
                </a:solidFill>
                <a:effectLst/>
                <a:latin typeface="Century Gothic" panose="020B0502020202020204" pitchFamily="34" charset="0"/>
                <a:cs typeface="Arial" panose="020B0604020202020204" pitchFamily="34" charset="0"/>
              </a:rPr>
              <a:t>and </a:t>
            </a:r>
            <a:r>
              <a:rPr lang="en-GB" sz="1400" b="1" i="0" dirty="0">
                <a:solidFill>
                  <a:schemeClr val="tx1"/>
                </a:solidFill>
                <a:effectLst/>
                <a:latin typeface="Century Gothic" panose="020B0502020202020204" pitchFamily="34" charset="0"/>
                <a:cs typeface="Arial" panose="020B0604020202020204" pitchFamily="34" charset="0"/>
              </a:rPr>
              <a:t>20% on a 45-day placement with an employer</a:t>
            </a:r>
            <a:r>
              <a:rPr lang="en-GB" sz="1400" i="0" dirty="0">
                <a:solidFill>
                  <a:schemeClr val="tx1"/>
                </a:solidFill>
                <a:effectLst/>
                <a:latin typeface="Century Gothic" panose="020B0502020202020204" pitchFamily="34" charset="0"/>
                <a:cs typeface="Arial" panose="020B0604020202020204" pitchFamily="34" charset="0"/>
              </a:rPr>
              <a:t>. This specific training will help you to </a:t>
            </a:r>
            <a:r>
              <a:rPr lang="en-GB" sz="1400" b="1" i="0" dirty="0">
                <a:solidFill>
                  <a:schemeClr val="tx1"/>
                </a:solidFill>
                <a:effectLst/>
                <a:latin typeface="Century Gothic" panose="020B0502020202020204" pitchFamily="34" charset="0"/>
                <a:cs typeface="Arial" panose="020B0604020202020204" pitchFamily="34" charset="0"/>
              </a:rPr>
              <a:t>find a role in your chosen sector</a:t>
            </a:r>
            <a:r>
              <a:rPr lang="en-GB" sz="1400" i="0" dirty="0">
                <a:solidFill>
                  <a:schemeClr val="tx1"/>
                </a:solidFill>
                <a:effectLst/>
                <a:latin typeface="Century Gothic" panose="020B0502020202020204" pitchFamily="34" charset="0"/>
                <a:cs typeface="Arial" panose="020B0604020202020204" pitchFamily="34" charset="0"/>
              </a:rPr>
              <a:t>.  </a:t>
            </a:r>
            <a:endPar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10" name="Shape 114">
            <a:extLst>
              <a:ext uri="{FF2B5EF4-FFF2-40B4-BE49-F238E27FC236}">
                <a16:creationId xmlns:a16="http://schemas.microsoft.com/office/drawing/2014/main" id="{24170E23-24E1-41DF-851E-95969DFE221B}"/>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Planning your future: Alternative options</a:t>
            </a:r>
          </a:p>
        </p:txBody>
      </p:sp>
      <p:sp>
        <p:nvSpPr>
          <p:cNvPr id="11" name="Pentagon 20">
            <a:extLst>
              <a:ext uri="{FF2B5EF4-FFF2-40B4-BE49-F238E27FC236}">
                <a16:creationId xmlns:a16="http://schemas.microsoft.com/office/drawing/2014/main" id="{6BD48121-605D-4959-AE69-37283001F167}"/>
              </a:ext>
            </a:extLst>
          </p:cNvPr>
          <p:cNvSpPr/>
          <p:nvPr/>
        </p:nvSpPr>
        <p:spPr>
          <a:xfrm>
            <a:off x="-17285"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5</a:t>
            </a:r>
          </a:p>
        </p:txBody>
      </p:sp>
      <p:sp>
        <p:nvSpPr>
          <p:cNvPr id="12" name="Rectangle: Rounded Corners 11">
            <a:extLst>
              <a:ext uri="{FF2B5EF4-FFF2-40B4-BE49-F238E27FC236}">
                <a16:creationId xmlns:a16="http://schemas.microsoft.com/office/drawing/2014/main" id="{C26C9E30-154E-454D-A3DB-425F47BFD0F6}"/>
              </a:ext>
            </a:extLst>
          </p:cNvPr>
          <p:cNvSpPr/>
          <p:nvPr/>
        </p:nvSpPr>
        <p:spPr>
          <a:xfrm>
            <a:off x="1711255" y="5418964"/>
            <a:ext cx="5800640" cy="1210402"/>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latin typeface="Century Gothic" panose="020B0502020202020204" pitchFamily="34" charset="0"/>
                <a:cs typeface="Arial" panose="020B0604020202020204" pitchFamily="34" charset="0"/>
              </a:rPr>
              <a:t>Pair activity (2-3 mins)</a:t>
            </a:r>
          </a:p>
          <a:p>
            <a:pPr algn="ctr"/>
            <a:r>
              <a:rPr lang="en-GB" sz="1400" dirty="0">
                <a:solidFill>
                  <a:schemeClr val="tx1">
                    <a:lumMod val="95000"/>
                    <a:lumOff val="5000"/>
                  </a:schemeClr>
                </a:solidFill>
                <a:latin typeface="Century Gothic" panose="020B0502020202020204" pitchFamily="34" charset="0"/>
                <a:cs typeface="Arial" panose="020B0604020202020204" pitchFamily="34" charset="0"/>
              </a:rPr>
              <a:t>Talk to a partner about your future plans. Are you thinking about further education, or would you prefer a practical way to learn the skills you need?  What opportunities are there in Oxfordshire?</a:t>
            </a:r>
          </a:p>
        </p:txBody>
      </p:sp>
      <p:sp>
        <p:nvSpPr>
          <p:cNvPr id="13" name="Rectangle: Rounded Corners 12">
            <a:extLst>
              <a:ext uri="{FF2B5EF4-FFF2-40B4-BE49-F238E27FC236}">
                <a16:creationId xmlns:a16="http://schemas.microsoft.com/office/drawing/2014/main" id="{554851AA-8F3A-4529-A6C6-B9DD4F03DE0F}"/>
              </a:ext>
            </a:extLst>
          </p:cNvPr>
          <p:cNvSpPr/>
          <p:nvPr/>
        </p:nvSpPr>
        <p:spPr>
          <a:xfrm>
            <a:off x="5582653" y="967600"/>
            <a:ext cx="3319814" cy="1210400"/>
          </a:xfrm>
          <a:prstGeom prst="roundRect">
            <a:avLst/>
          </a:prstGeom>
          <a:solidFill>
            <a:srgbClr val="38BEAB"/>
          </a:solidFill>
          <a:ln w="28575">
            <a:solidFill>
              <a:srgbClr val="B6D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Definition: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sym typeface="Lato"/>
              </a:rPr>
              <a:t>T Levels:</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sym typeface="Lato"/>
              </a:rPr>
              <a:t>A 2-year qualification as an alternative to A levels, apprenticeships or other post-16 courses.  </a:t>
            </a:r>
            <a:r>
              <a:rPr lang="en-US"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endPar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14" name="TextBox 13">
            <a:extLst>
              <a:ext uri="{FF2B5EF4-FFF2-40B4-BE49-F238E27FC236}">
                <a16:creationId xmlns:a16="http://schemas.microsoft.com/office/drawing/2014/main" id="{4DC7736E-65BB-451D-864F-C1B039F72019}"/>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pic>
        <p:nvPicPr>
          <p:cNvPr id="2" name="Picture 1">
            <a:extLst>
              <a:ext uri="{FF2B5EF4-FFF2-40B4-BE49-F238E27FC236}">
                <a16:creationId xmlns:a16="http://schemas.microsoft.com/office/drawing/2014/main" id="{FEA2B4CA-E0CE-4C02-8988-4D7EF48661BD}"/>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41533" y="2396229"/>
            <a:ext cx="2421455" cy="1614451"/>
          </a:xfrm>
          <a:prstGeom prst="rect">
            <a:avLst/>
          </a:prstGeom>
        </p:spPr>
      </p:pic>
      <p:pic>
        <p:nvPicPr>
          <p:cNvPr id="3" name="Picture 2">
            <a:extLst>
              <a:ext uri="{FF2B5EF4-FFF2-40B4-BE49-F238E27FC236}">
                <a16:creationId xmlns:a16="http://schemas.microsoft.com/office/drawing/2014/main" id="{4ACCAD67-84B7-4B16-B491-65151566D836}"/>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6486101" y="3583062"/>
            <a:ext cx="2421455" cy="1610520"/>
          </a:xfrm>
          <a:prstGeom prst="rect">
            <a:avLst/>
          </a:prstGeom>
        </p:spPr>
      </p:pic>
      <p:pic>
        <p:nvPicPr>
          <p:cNvPr id="1026" name="Picture 2" descr="Job icon">
            <a:extLst>
              <a:ext uri="{FF2B5EF4-FFF2-40B4-BE49-F238E27FC236}">
                <a16:creationId xmlns:a16="http://schemas.microsoft.com/office/drawing/2014/main" id="{28422BA9-BA1E-4A40-84E3-DE1568C88F4E}"/>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7663038" y="5424970"/>
            <a:ext cx="1239428" cy="12394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working icon">
            <a:extLst>
              <a:ext uri="{FF2B5EF4-FFF2-40B4-BE49-F238E27FC236}">
                <a16:creationId xmlns:a16="http://schemas.microsoft.com/office/drawing/2014/main" id="{B83FF65D-2A54-4CC8-895A-9FE78613A443}"/>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241534" y="5424970"/>
            <a:ext cx="1239428" cy="123942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Rounded Corners 15">
            <a:extLst>
              <a:ext uri="{FF2B5EF4-FFF2-40B4-BE49-F238E27FC236}">
                <a16:creationId xmlns:a16="http://schemas.microsoft.com/office/drawing/2014/main" id="{D89F0719-65FE-4A92-96CD-D105E15062ED}"/>
              </a:ext>
            </a:extLst>
          </p:cNvPr>
          <p:cNvSpPr/>
          <p:nvPr/>
        </p:nvSpPr>
        <p:spPr>
          <a:xfrm>
            <a:off x="236444" y="4164741"/>
            <a:ext cx="6062562" cy="1032770"/>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There are currently </a:t>
            </a:r>
            <a:r>
              <a:rPr lang="en-US"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only a small number of T levels available</a:t>
            </a: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but this will continue to grow with more and </a:t>
            </a:r>
            <a:r>
              <a:rPr lang="en-US"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more added each year. </a:t>
            </a:r>
            <a:r>
              <a:rPr lang="en-GB" sz="1400" dirty="0">
                <a:solidFill>
                  <a:schemeClr val="tx1"/>
                </a:solidFill>
                <a:latin typeface="Century Gothic" panose="020B0502020202020204" pitchFamily="34" charset="0"/>
                <a:cs typeface="Arial" panose="020B0604020202020204" pitchFamily="34" charset="0"/>
              </a:rPr>
              <a:t>From Sept 2021, the initial courses in Oxfordshire are Digital IT and Healthcare.</a:t>
            </a:r>
            <a:endParaRPr lang="en-GB" dirty="0">
              <a:solidFill>
                <a:schemeClr val="tx1"/>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53424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2"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Thought bubble outline">
            <a:extLst>
              <a:ext uri="{FF2B5EF4-FFF2-40B4-BE49-F238E27FC236}">
                <a16:creationId xmlns:a16="http://schemas.microsoft.com/office/drawing/2014/main" id="{5ADB437C-6036-462B-B7D5-8B0870EFF06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7787" y="3542637"/>
            <a:ext cx="3550893" cy="3550893"/>
          </a:xfrm>
          <a:prstGeom prst="rect">
            <a:avLst/>
          </a:prstGeom>
        </p:spPr>
      </p:pic>
      <p:pic>
        <p:nvPicPr>
          <p:cNvPr id="5" name="Graphic 4" descr="Meeting outline">
            <a:extLst>
              <a:ext uri="{FF2B5EF4-FFF2-40B4-BE49-F238E27FC236}">
                <a16:creationId xmlns:a16="http://schemas.microsoft.com/office/drawing/2014/main" id="{6068C29D-A9BB-4B99-8E12-449B7AE949B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342071" y="930636"/>
            <a:ext cx="3550893" cy="3550893"/>
          </a:xfrm>
          <a:prstGeom prst="rect">
            <a:avLst/>
          </a:prstGeom>
        </p:spPr>
      </p:pic>
      <p:pic>
        <p:nvPicPr>
          <p:cNvPr id="7" name="Graphic 6" descr="Rating outline">
            <a:extLst>
              <a:ext uri="{FF2B5EF4-FFF2-40B4-BE49-F238E27FC236}">
                <a16:creationId xmlns:a16="http://schemas.microsoft.com/office/drawing/2014/main" id="{8E699D4A-EEDB-4610-A255-E4FD35F5C21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031832" y="3920637"/>
            <a:ext cx="3550893" cy="3550893"/>
          </a:xfrm>
          <a:prstGeom prst="rect">
            <a:avLst/>
          </a:prstGeom>
        </p:spPr>
      </p:pic>
      <p:pic>
        <p:nvPicPr>
          <p:cNvPr id="14" name="Graphic 13" descr="Chat outline">
            <a:extLst>
              <a:ext uri="{FF2B5EF4-FFF2-40B4-BE49-F238E27FC236}">
                <a16:creationId xmlns:a16="http://schemas.microsoft.com/office/drawing/2014/main" id="{E7DB4DBA-B4AE-4FE5-87E4-EB461B89BFE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7285" y="304754"/>
            <a:ext cx="3550893" cy="3550893"/>
          </a:xfrm>
          <a:prstGeom prst="rect">
            <a:avLst/>
          </a:prstGeom>
        </p:spPr>
      </p:pic>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sp>
        <p:nvSpPr>
          <p:cNvPr id="8" name="Shape 114">
            <a:extLst>
              <a:ext uri="{FF2B5EF4-FFF2-40B4-BE49-F238E27FC236}">
                <a16:creationId xmlns:a16="http://schemas.microsoft.com/office/drawing/2014/main" id="{FD583961-9964-4F23-BD14-8EA6EDFA9B84}"/>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Preparing for interviews</a:t>
            </a:r>
          </a:p>
        </p:txBody>
      </p:sp>
      <p:sp>
        <p:nvSpPr>
          <p:cNvPr id="10" name="Pentagon 20">
            <a:extLst>
              <a:ext uri="{FF2B5EF4-FFF2-40B4-BE49-F238E27FC236}">
                <a16:creationId xmlns:a16="http://schemas.microsoft.com/office/drawing/2014/main" id="{DEEE4680-576E-47E5-95D1-AC664FA487EF}"/>
              </a:ext>
            </a:extLst>
          </p:cNvPr>
          <p:cNvSpPr/>
          <p:nvPr/>
        </p:nvSpPr>
        <p:spPr>
          <a:xfrm>
            <a:off x="-17285"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6</a:t>
            </a:r>
          </a:p>
        </p:txBody>
      </p:sp>
      <p:sp>
        <p:nvSpPr>
          <p:cNvPr id="11" name="Rectangle: Rounded Corners 10">
            <a:extLst>
              <a:ext uri="{FF2B5EF4-FFF2-40B4-BE49-F238E27FC236}">
                <a16:creationId xmlns:a16="http://schemas.microsoft.com/office/drawing/2014/main" id="{3F719E79-D62F-4B2F-8513-48D57B09B443}"/>
              </a:ext>
            </a:extLst>
          </p:cNvPr>
          <p:cNvSpPr/>
          <p:nvPr/>
        </p:nvSpPr>
        <p:spPr>
          <a:xfrm>
            <a:off x="342049" y="1780278"/>
            <a:ext cx="5561446" cy="1203107"/>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latin typeface="Century Gothic" panose="020B0502020202020204" pitchFamily="34" charset="0"/>
                <a:cs typeface="Arial" panose="020B0604020202020204" pitchFamily="34" charset="0"/>
              </a:rPr>
              <a:t>Pair discussion (3-5 mins)</a:t>
            </a:r>
          </a:p>
          <a:p>
            <a:pPr algn="ctr"/>
            <a:r>
              <a:rPr lang="en-GB" sz="1400" dirty="0">
                <a:solidFill>
                  <a:schemeClr val="tx1">
                    <a:lumMod val="95000"/>
                    <a:lumOff val="5000"/>
                  </a:schemeClr>
                </a:solidFill>
                <a:latin typeface="Century Gothic" panose="020B0502020202020204" pitchFamily="34" charset="0"/>
                <a:cs typeface="Arial" panose="020B0604020202020204" pitchFamily="34" charset="0"/>
              </a:rPr>
              <a:t>Spend 2 minutes discussing with a partner what your Top 3 Tips for interview success would be, based on your experience and knowledge. Then click to see if any of your suggestions are listed!</a:t>
            </a:r>
          </a:p>
        </p:txBody>
      </p:sp>
      <p:sp>
        <p:nvSpPr>
          <p:cNvPr id="12" name="TextBox 13">
            <a:extLst>
              <a:ext uri="{FF2B5EF4-FFF2-40B4-BE49-F238E27FC236}">
                <a16:creationId xmlns:a16="http://schemas.microsoft.com/office/drawing/2014/main" id="{EED586DA-AA02-40A3-8621-0FE622D6132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16" name="Rectangle: Rounded Corners 15">
            <a:extLst>
              <a:ext uri="{FF2B5EF4-FFF2-40B4-BE49-F238E27FC236}">
                <a16:creationId xmlns:a16="http://schemas.microsoft.com/office/drawing/2014/main" id="{378CDED0-EAED-4CEF-944B-672A88231F92}"/>
              </a:ext>
            </a:extLst>
          </p:cNvPr>
          <p:cNvSpPr/>
          <p:nvPr/>
        </p:nvSpPr>
        <p:spPr>
          <a:xfrm>
            <a:off x="1205830" y="5836705"/>
            <a:ext cx="3240000" cy="756000"/>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cs typeface="Arial" panose="020B0604020202020204" pitchFamily="34" charset="0"/>
              </a:rPr>
              <a:t>Concentrate:</a:t>
            </a:r>
            <a:r>
              <a:rPr lang="en-GB" sz="1400" dirty="0">
                <a:solidFill>
                  <a:schemeClr val="tx1"/>
                </a:solidFill>
                <a:latin typeface="Century Gothic" panose="020B0502020202020204" pitchFamily="34" charset="0"/>
                <a:cs typeface="Arial" panose="020B0604020202020204" pitchFamily="34" charset="0"/>
              </a:rPr>
              <a:t> Talk slowly and clearly, and stop to think about your answers.</a:t>
            </a:r>
          </a:p>
        </p:txBody>
      </p:sp>
      <p:sp>
        <p:nvSpPr>
          <p:cNvPr id="18" name="Rectangle: Rounded Corners 17">
            <a:extLst>
              <a:ext uri="{FF2B5EF4-FFF2-40B4-BE49-F238E27FC236}">
                <a16:creationId xmlns:a16="http://schemas.microsoft.com/office/drawing/2014/main" id="{343E54E3-B9A9-40E2-89FF-8374747C60A1}"/>
              </a:ext>
            </a:extLst>
          </p:cNvPr>
          <p:cNvSpPr/>
          <p:nvPr/>
        </p:nvSpPr>
        <p:spPr>
          <a:xfrm>
            <a:off x="5584110" y="4043462"/>
            <a:ext cx="3240000" cy="756000"/>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cs typeface="Arial" panose="020B0604020202020204" pitchFamily="34" charset="0"/>
              </a:rPr>
              <a:t>Look after yourself: </a:t>
            </a:r>
            <a:r>
              <a:rPr lang="en-GB" sz="1400" dirty="0">
                <a:solidFill>
                  <a:schemeClr val="tx1"/>
                </a:solidFill>
                <a:latin typeface="Century Gothic" panose="020B0502020202020204" pitchFamily="34" charset="0"/>
                <a:cs typeface="Arial" panose="020B0604020202020204" pitchFamily="34" charset="0"/>
              </a:rPr>
              <a:t>Before your interview, try to keep hydrated, eat well and stay calm. </a:t>
            </a:r>
          </a:p>
        </p:txBody>
      </p:sp>
      <p:sp>
        <p:nvSpPr>
          <p:cNvPr id="19" name="Rectangle: Rounded Corners 18">
            <a:extLst>
              <a:ext uri="{FF2B5EF4-FFF2-40B4-BE49-F238E27FC236}">
                <a16:creationId xmlns:a16="http://schemas.microsoft.com/office/drawing/2014/main" id="{33604117-02AB-4FE2-AF0D-17952EBEF2A5}"/>
              </a:ext>
            </a:extLst>
          </p:cNvPr>
          <p:cNvSpPr/>
          <p:nvPr/>
        </p:nvSpPr>
        <p:spPr>
          <a:xfrm>
            <a:off x="5584110" y="5836705"/>
            <a:ext cx="3240000" cy="756000"/>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cs typeface="Arial" panose="020B0604020202020204" pitchFamily="34" charset="0"/>
              </a:rPr>
              <a:t>Be honest: </a:t>
            </a:r>
            <a:r>
              <a:rPr lang="en-GB" sz="1400" dirty="0">
                <a:solidFill>
                  <a:schemeClr val="tx1"/>
                </a:solidFill>
                <a:latin typeface="Century Gothic" panose="020B0502020202020204" pitchFamily="34" charset="0"/>
                <a:cs typeface="Arial" panose="020B0604020202020204" pitchFamily="34" charset="0"/>
              </a:rPr>
              <a:t>Answer questions truthfully and don’t be afraid to ask questions of your own.  </a:t>
            </a:r>
          </a:p>
        </p:txBody>
      </p:sp>
      <p:sp>
        <p:nvSpPr>
          <p:cNvPr id="20" name="Rectangle: Rounded Corners 19">
            <a:extLst>
              <a:ext uri="{FF2B5EF4-FFF2-40B4-BE49-F238E27FC236}">
                <a16:creationId xmlns:a16="http://schemas.microsoft.com/office/drawing/2014/main" id="{2C4F66AD-6FBB-4CD0-927B-A45711EAD432}"/>
              </a:ext>
            </a:extLst>
          </p:cNvPr>
          <p:cNvSpPr/>
          <p:nvPr/>
        </p:nvSpPr>
        <p:spPr>
          <a:xfrm>
            <a:off x="5584110" y="4940084"/>
            <a:ext cx="3240000" cy="756000"/>
          </a:xfrm>
          <a:prstGeom prst="roundRect">
            <a:avLst/>
          </a:prstGeom>
          <a:solidFill>
            <a:srgbClr val="B9DBF5"/>
          </a:solidFill>
          <a:ln w="28575">
            <a:solidFill>
              <a:srgbClr val="47BE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cs typeface="Arial" panose="020B0604020202020204" pitchFamily="34" charset="0"/>
              </a:rPr>
              <a:t>Listen carefully: </a:t>
            </a:r>
            <a:r>
              <a:rPr lang="en-GB" sz="1400" dirty="0">
                <a:solidFill>
                  <a:schemeClr val="tx1"/>
                </a:solidFill>
                <a:latin typeface="Century Gothic" panose="020B0502020202020204" pitchFamily="34" charset="0"/>
                <a:cs typeface="Arial" panose="020B0604020202020204" pitchFamily="34" charset="0"/>
              </a:rPr>
              <a:t>ask them to clarify if you don't understand the question. </a:t>
            </a:r>
          </a:p>
        </p:txBody>
      </p:sp>
      <p:sp>
        <p:nvSpPr>
          <p:cNvPr id="22" name="Rectangle: Rounded Corners 21">
            <a:extLst>
              <a:ext uri="{FF2B5EF4-FFF2-40B4-BE49-F238E27FC236}">
                <a16:creationId xmlns:a16="http://schemas.microsoft.com/office/drawing/2014/main" id="{0BA0BDE8-5FE2-4768-A17E-54ECCE116C21}"/>
              </a:ext>
            </a:extLst>
          </p:cNvPr>
          <p:cNvSpPr/>
          <p:nvPr/>
        </p:nvSpPr>
        <p:spPr>
          <a:xfrm>
            <a:off x="1205830" y="4940084"/>
            <a:ext cx="3240000" cy="756000"/>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cs typeface="Arial" panose="020B0604020202020204" pitchFamily="34" charset="0"/>
              </a:rPr>
              <a:t>First impressions count: </a:t>
            </a:r>
            <a:r>
              <a:rPr lang="en-GB" sz="1400" dirty="0">
                <a:solidFill>
                  <a:schemeClr val="tx1"/>
                </a:solidFill>
                <a:latin typeface="Century Gothic" panose="020B0502020202020204" pitchFamily="34" charset="0"/>
                <a:cs typeface="Arial" panose="020B0604020202020204" pitchFamily="34" charset="0"/>
              </a:rPr>
              <a:t>Make yours a good one by dressing smartly. </a:t>
            </a:r>
          </a:p>
        </p:txBody>
      </p:sp>
      <p:sp>
        <p:nvSpPr>
          <p:cNvPr id="17" name="Rectangle: Rounded Corners 16">
            <a:extLst>
              <a:ext uri="{FF2B5EF4-FFF2-40B4-BE49-F238E27FC236}">
                <a16:creationId xmlns:a16="http://schemas.microsoft.com/office/drawing/2014/main" id="{C17D6EA3-FC98-4136-8F14-DA1C11AF5526}"/>
              </a:ext>
            </a:extLst>
          </p:cNvPr>
          <p:cNvSpPr/>
          <p:nvPr/>
        </p:nvSpPr>
        <p:spPr>
          <a:xfrm>
            <a:off x="342050" y="940240"/>
            <a:ext cx="7438372" cy="664971"/>
          </a:xfrm>
          <a:prstGeom prst="roundRect">
            <a:avLst/>
          </a:prstGeom>
          <a:solidFill>
            <a:srgbClr val="B9DBF5"/>
          </a:solidFill>
          <a:ln w="28575">
            <a:solidFill>
              <a:srgbClr val="47BE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cs typeface="Arial" panose="020B0604020202020204" pitchFamily="34" charset="0"/>
              </a:rPr>
              <a:t>Interviews form an important part of any application process</a:t>
            </a:r>
            <a:r>
              <a:rPr lang="en-GB" sz="1400" dirty="0">
                <a:solidFill>
                  <a:schemeClr val="tx1"/>
                </a:solidFill>
                <a:latin typeface="Century Gothic" panose="020B0502020202020204" pitchFamily="34" charset="0"/>
                <a:cs typeface="Arial" panose="020B0604020202020204" pitchFamily="34" charset="0"/>
              </a:rPr>
              <a:t>, no matter what your chosen sector or career. So </a:t>
            </a:r>
            <a:r>
              <a:rPr lang="en-GB" sz="1400" b="1" dirty="0">
                <a:solidFill>
                  <a:schemeClr val="tx1"/>
                </a:solidFill>
                <a:latin typeface="Century Gothic" panose="020B0502020202020204" pitchFamily="34" charset="0"/>
                <a:cs typeface="Arial" panose="020B0604020202020204" pitchFamily="34" charset="0"/>
              </a:rPr>
              <a:t>how</a:t>
            </a:r>
            <a:r>
              <a:rPr lang="en-GB" sz="1400" dirty="0">
                <a:solidFill>
                  <a:schemeClr val="tx1"/>
                </a:solidFill>
                <a:latin typeface="Century Gothic" panose="020B0502020202020204" pitchFamily="34" charset="0"/>
                <a:cs typeface="Arial" panose="020B0604020202020204" pitchFamily="34" charset="0"/>
              </a:rPr>
              <a:t> </a:t>
            </a:r>
            <a:r>
              <a:rPr lang="en-GB" sz="1400" b="1" dirty="0">
                <a:solidFill>
                  <a:schemeClr val="tx1"/>
                </a:solidFill>
                <a:latin typeface="Century Gothic" panose="020B0502020202020204" pitchFamily="34" charset="0"/>
                <a:cs typeface="Arial" panose="020B0604020202020204" pitchFamily="34" charset="0"/>
              </a:rPr>
              <a:t>much do you know </a:t>
            </a:r>
            <a:r>
              <a:rPr lang="en-GB" sz="1400" dirty="0">
                <a:solidFill>
                  <a:schemeClr val="tx1"/>
                </a:solidFill>
                <a:latin typeface="Century Gothic" panose="020B0502020202020204" pitchFamily="34" charset="0"/>
                <a:cs typeface="Arial" panose="020B0604020202020204" pitchFamily="34" charset="0"/>
              </a:rPr>
              <a:t>about the </a:t>
            </a:r>
            <a:r>
              <a:rPr lang="en-GB" sz="1400" b="1" dirty="0">
                <a:solidFill>
                  <a:schemeClr val="tx1"/>
                </a:solidFill>
                <a:latin typeface="Century Gothic" panose="020B0502020202020204" pitchFamily="34" charset="0"/>
                <a:cs typeface="Arial" panose="020B0604020202020204" pitchFamily="34" charset="0"/>
              </a:rPr>
              <a:t>do’s and don’ts</a:t>
            </a:r>
            <a:r>
              <a:rPr lang="en-GB" sz="1400" dirty="0">
                <a:solidFill>
                  <a:schemeClr val="tx1"/>
                </a:solidFill>
                <a:latin typeface="Century Gothic" panose="020B0502020202020204" pitchFamily="34" charset="0"/>
                <a:cs typeface="Arial" panose="020B0604020202020204" pitchFamily="34" charset="0"/>
              </a:rPr>
              <a:t>? </a:t>
            </a:r>
            <a:endParaRPr lang="en-GB" sz="1400" b="1" dirty="0">
              <a:solidFill>
                <a:schemeClr val="tx1"/>
              </a:solidFill>
              <a:latin typeface="Century Gothic" panose="020B0502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BE292E4F-E3EA-4670-A122-1727F1666712}"/>
              </a:ext>
            </a:extLst>
          </p:cNvPr>
          <p:cNvSpPr/>
          <p:nvPr/>
        </p:nvSpPr>
        <p:spPr>
          <a:xfrm>
            <a:off x="6031832" y="1793816"/>
            <a:ext cx="2792278" cy="1190016"/>
          </a:xfrm>
          <a:prstGeom prst="roundRect">
            <a:avLst/>
          </a:prstGeom>
          <a:solidFill>
            <a:srgbClr val="262262"/>
          </a:solidFill>
          <a:ln w="28575">
            <a:solidFill>
              <a:srgbClr val="B6D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Challenge:</a:t>
            </a:r>
          </a:p>
          <a:p>
            <a:pPr algn="ctr"/>
            <a:r>
              <a:rPr lang="en-GB" sz="14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Choose one of these pieces of advice. How can you work on this for yourself? </a:t>
            </a:r>
          </a:p>
        </p:txBody>
      </p:sp>
      <p:sp>
        <p:nvSpPr>
          <p:cNvPr id="25" name="Rectangle: Rounded Corners 24">
            <a:extLst>
              <a:ext uri="{FF2B5EF4-FFF2-40B4-BE49-F238E27FC236}">
                <a16:creationId xmlns:a16="http://schemas.microsoft.com/office/drawing/2014/main" id="{6BFA11F1-74DE-4E28-8677-136509A9A071}"/>
              </a:ext>
            </a:extLst>
          </p:cNvPr>
          <p:cNvSpPr/>
          <p:nvPr/>
        </p:nvSpPr>
        <p:spPr>
          <a:xfrm>
            <a:off x="1205830" y="4043462"/>
            <a:ext cx="3240000" cy="756000"/>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cs typeface="Arial" panose="020B0604020202020204" pitchFamily="34" charset="0"/>
              </a:rPr>
              <a:t>Be prepared: </a:t>
            </a:r>
            <a:r>
              <a:rPr lang="en-GB" sz="1400" dirty="0">
                <a:solidFill>
                  <a:schemeClr val="tx1"/>
                </a:solidFill>
                <a:latin typeface="Century Gothic" panose="020B0502020202020204" pitchFamily="34" charset="0"/>
                <a:cs typeface="Arial" panose="020B0604020202020204" pitchFamily="34" charset="0"/>
              </a:rPr>
              <a:t>Knowing your stuff and being ready for anything is vital for a successful interview.</a:t>
            </a:r>
          </a:p>
        </p:txBody>
      </p:sp>
      <p:sp>
        <p:nvSpPr>
          <p:cNvPr id="26" name="Rectangle: Rounded Corners 25">
            <a:extLst>
              <a:ext uri="{FF2B5EF4-FFF2-40B4-BE49-F238E27FC236}">
                <a16:creationId xmlns:a16="http://schemas.microsoft.com/office/drawing/2014/main" id="{E9490991-D31F-4497-AEA7-FAECE8649C70}"/>
              </a:ext>
            </a:extLst>
          </p:cNvPr>
          <p:cNvSpPr/>
          <p:nvPr/>
        </p:nvSpPr>
        <p:spPr>
          <a:xfrm>
            <a:off x="319890" y="4104662"/>
            <a:ext cx="633600" cy="633600"/>
          </a:xfrm>
          <a:prstGeom prst="roundRect">
            <a:avLst/>
          </a:prstGeom>
          <a:solidFill>
            <a:srgbClr val="47BEB3"/>
          </a:solidFill>
          <a:ln w="28575">
            <a:solidFill>
              <a:srgbClr val="B6D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Century Gothic" panose="020B0502020202020204" pitchFamily="34" charset="0"/>
                <a:cs typeface="Arial" panose="020B0604020202020204" pitchFamily="34" charset="0"/>
              </a:rPr>
              <a:t>1</a:t>
            </a:r>
            <a:endParaRPr lang="en-GB" sz="2000" dirty="0">
              <a:solidFill>
                <a:schemeClr val="bg1"/>
              </a:solidFill>
              <a:latin typeface="Century Gothic" panose="020B0502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680C709E-BBA9-45BD-879E-87CDFC45C329}"/>
              </a:ext>
            </a:extLst>
          </p:cNvPr>
          <p:cNvSpPr/>
          <p:nvPr/>
        </p:nvSpPr>
        <p:spPr>
          <a:xfrm>
            <a:off x="4698170" y="4104662"/>
            <a:ext cx="633600" cy="633600"/>
          </a:xfrm>
          <a:prstGeom prst="roundRect">
            <a:avLst/>
          </a:prstGeom>
          <a:solidFill>
            <a:srgbClr val="262262"/>
          </a:solidFill>
          <a:ln w="28575">
            <a:solidFill>
              <a:srgbClr val="B6D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Century Gothic" panose="020B0502020202020204" pitchFamily="34" charset="0"/>
                <a:cs typeface="Arial" panose="020B0604020202020204" pitchFamily="34" charset="0"/>
              </a:rPr>
              <a:t>2</a:t>
            </a:r>
            <a:endParaRPr lang="en-GB" sz="2000" dirty="0">
              <a:solidFill>
                <a:schemeClr val="bg1"/>
              </a:solidFill>
              <a:latin typeface="Century Gothic" panose="020B0502020202020204" pitchFamily="34"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A53F7F0C-85CF-45F5-AF10-A14C10A90F6B}"/>
              </a:ext>
            </a:extLst>
          </p:cNvPr>
          <p:cNvSpPr/>
          <p:nvPr/>
        </p:nvSpPr>
        <p:spPr>
          <a:xfrm>
            <a:off x="319890" y="5001284"/>
            <a:ext cx="633600" cy="633600"/>
          </a:xfrm>
          <a:prstGeom prst="roundRect">
            <a:avLst/>
          </a:prstGeom>
          <a:solidFill>
            <a:srgbClr val="262262"/>
          </a:solidFill>
          <a:ln w="28575">
            <a:solidFill>
              <a:srgbClr val="B6D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Century Gothic" panose="020B0502020202020204" pitchFamily="34" charset="0"/>
                <a:cs typeface="Arial" panose="020B0604020202020204" pitchFamily="34" charset="0"/>
              </a:rPr>
              <a:t>3</a:t>
            </a:r>
            <a:endParaRPr lang="en-GB" sz="2000" dirty="0">
              <a:solidFill>
                <a:schemeClr val="bg1"/>
              </a:solidFill>
              <a:latin typeface="Century Gothic" panose="020B0502020202020204" pitchFamily="34" charset="0"/>
              <a:cs typeface="Arial" panose="020B0604020202020204" pitchFamily="34" charset="0"/>
            </a:endParaRPr>
          </a:p>
        </p:txBody>
      </p:sp>
      <p:sp>
        <p:nvSpPr>
          <p:cNvPr id="30" name="Rectangle: Rounded Corners 29">
            <a:extLst>
              <a:ext uri="{FF2B5EF4-FFF2-40B4-BE49-F238E27FC236}">
                <a16:creationId xmlns:a16="http://schemas.microsoft.com/office/drawing/2014/main" id="{3A2C08C8-71C6-4006-81F5-943D0BD8DE8D}"/>
              </a:ext>
            </a:extLst>
          </p:cNvPr>
          <p:cNvSpPr/>
          <p:nvPr/>
        </p:nvSpPr>
        <p:spPr>
          <a:xfrm>
            <a:off x="4698170" y="5001284"/>
            <a:ext cx="633600" cy="633600"/>
          </a:xfrm>
          <a:prstGeom prst="roundRect">
            <a:avLst/>
          </a:prstGeom>
          <a:solidFill>
            <a:srgbClr val="47BEB3"/>
          </a:solidFill>
          <a:ln w="28575">
            <a:solidFill>
              <a:srgbClr val="B6D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Century Gothic" panose="020B0502020202020204" pitchFamily="34" charset="0"/>
                <a:cs typeface="Arial" panose="020B0604020202020204" pitchFamily="34" charset="0"/>
              </a:rPr>
              <a:t>4</a:t>
            </a:r>
            <a:endParaRPr lang="en-GB" sz="2000" dirty="0">
              <a:solidFill>
                <a:schemeClr val="bg1"/>
              </a:solidFill>
              <a:latin typeface="Century Gothic" panose="020B0502020202020204" pitchFamily="34" charset="0"/>
              <a:cs typeface="Arial" panose="020B0604020202020204" pitchFamily="34" charset="0"/>
            </a:endParaRPr>
          </a:p>
        </p:txBody>
      </p:sp>
      <p:sp>
        <p:nvSpPr>
          <p:cNvPr id="31" name="Rectangle: Rounded Corners 30">
            <a:extLst>
              <a:ext uri="{FF2B5EF4-FFF2-40B4-BE49-F238E27FC236}">
                <a16:creationId xmlns:a16="http://schemas.microsoft.com/office/drawing/2014/main" id="{CA2A0E79-A490-491F-8B1D-7061F814C296}"/>
              </a:ext>
            </a:extLst>
          </p:cNvPr>
          <p:cNvSpPr/>
          <p:nvPr/>
        </p:nvSpPr>
        <p:spPr>
          <a:xfrm>
            <a:off x="319890" y="5897905"/>
            <a:ext cx="633600" cy="633600"/>
          </a:xfrm>
          <a:prstGeom prst="roundRect">
            <a:avLst/>
          </a:prstGeom>
          <a:solidFill>
            <a:srgbClr val="47BEB3"/>
          </a:solidFill>
          <a:ln w="28575">
            <a:solidFill>
              <a:srgbClr val="B6D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Century Gothic" panose="020B0502020202020204" pitchFamily="34" charset="0"/>
                <a:cs typeface="Arial" panose="020B0604020202020204" pitchFamily="34" charset="0"/>
              </a:rPr>
              <a:t>5</a:t>
            </a:r>
            <a:endParaRPr lang="en-GB" sz="2000" dirty="0">
              <a:solidFill>
                <a:schemeClr val="bg1"/>
              </a:solidFill>
              <a:latin typeface="Century Gothic" panose="020B0502020202020204" pitchFamily="34" charset="0"/>
              <a:cs typeface="Arial" panose="020B0604020202020204" pitchFamily="34" charset="0"/>
            </a:endParaRPr>
          </a:p>
        </p:txBody>
      </p:sp>
      <p:sp>
        <p:nvSpPr>
          <p:cNvPr id="32" name="Rectangle: Rounded Corners 31">
            <a:extLst>
              <a:ext uri="{FF2B5EF4-FFF2-40B4-BE49-F238E27FC236}">
                <a16:creationId xmlns:a16="http://schemas.microsoft.com/office/drawing/2014/main" id="{3761D657-C323-4079-9E93-DF68BBFD1624}"/>
              </a:ext>
            </a:extLst>
          </p:cNvPr>
          <p:cNvSpPr/>
          <p:nvPr/>
        </p:nvSpPr>
        <p:spPr>
          <a:xfrm>
            <a:off x="4698170" y="5897905"/>
            <a:ext cx="633600" cy="633600"/>
          </a:xfrm>
          <a:prstGeom prst="roundRect">
            <a:avLst/>
          </a:prstGeom>
          <a:solidFill>
            <a:srgbClr val="262262"/>
          </a:solidFill>
          <a:ln w="28575">
            <a:solidFill>
              <a:srgbClr val="B6D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Century Gothic" panose="020B0502020202020204" pitchFamily="34" charset="0"/>
                <a:cs typeface="Arial" panose="020B0604020202020204" pitchFamily="34" charset="0"/>
              </a:rPr>
              <a:t>6</a:t>
            </a:r>
            <a:endParaRPr lang="en-GB" sz="2000" dirty="0">
              <a:solidFill>
                <a:schemeClr val="bg1"/>
              </a:solidFill>
              <a:latin typeface="Century Gothic" panose="020B0502020202020204" pitchFamily="34" charset="0"/>
              <a:cs typeface="Arial" panose="020B0604020202020204" pitchFamily="34" charset="0"/>
            </a:endParaRPr>
          </a:p>
        </p:txBody>
      </p:sp>
      <p:pic>
        <p:nvPicPr>
          <p:cNvPr id="4098" name="Picture 2" descr="New Job icon">
            <a:extLst>
              <a:ext uri="{FF2B5EF4-FFF2-40B4-BE49-F238E27FC236}">
                <a16:creationId xmlns:a16="http://schemas.microsoft.com/office/drawing/2014/main" id="{FFF18F1D-DD5F-4B29-9AE6-EFFC5A5669C4}"/>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7909710" y="811043"/>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C on Desk icon">
            <a:extLst>
              <a:ext uri="{FF2B5EF4-FFF2-40B4-BE49-F238E27FC236}">
                <a16:creationId xmlns:a16="http://schemas.microsoft.com/office/drawing/2014/main" id="{ACF2461C-FB38-45EF-9F70-59FF83A0ABB9}"/>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179490" y="30938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Green Tea icon">
            <a:extLst>
              <a:ext uri="{FF2B5EF4-FFF2-40B4-BE49-F238E27FC236}">
                <a16:creationId xmlns:a16="http://schemas.microsoft.com/office/drawing/2014/main" id="{B7561A42-D01C-4316-8DCE-40FAC3E3903F}"/>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717103" y="309306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anger icon">
            <a:extLst>
              <a:ext uri="{FF2B5EF4-FFF2-40B4-BE49-F238E27FC236}">
                <a16:creationId xmlns:a16="http://schemas.microsoft.com/office/drawing/2014/main" id="{024FDFDA-600F-49A5-8D6D-FE5677AAB15F}"/>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3254716" y="3118796"/>
            <a:ext cx="914400" cy="821714"/>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earing icon">
            <a:extLst>
              <a:ext uri="{FF2B5EF4-FFF2-40B4-BE49-F238E27FC236}">
                <a16:creationId xmlns:a16="http://schemas.microsoft.com/office/drawing/2014/main" id="{DF49A3E5-78B5-42F7-8281-233E2F39E5E4}"/>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4792329" y="3056493"/>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Critical Thinking icon">
            <a:extLst>
              <a:ext uri="{FF2B5EF4-FFF2-40B4-BE49-F238E27FC236}">
                <a16:creationId xmlns:a16="http://schemas.microsoft.com/office/drawing/2014/main" id="{3F5913EE-0710-489B-A453-34D68834016E}"/>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6329942" y="3053303"/>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Communication icon">
            <a:extLst>
              <a:ext uri="{FF2B5EF4-FFF2-40B4-BE49-F238E27FC236}">
                <a16:creationId xmlns:a16="http://schemas.microsoft.com/office/drawing/2014/main" id="{A378CAB3-132C-4692-9B2B-069277FB0A48}"/>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7867553" y="3072453"/>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66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500"/>
                                        <p:tgtEl>
                                          <p:spTgt spid="4102"/>
                                        </p:tgtEl>
                                      </p:cBhvr>
                                    </p:animEffect>
                                  </p:childTnLst>
                                </p:cTn>
                              </p:par>
                              <p:par>
                                <p:cTn id="8" presetID="10" presetClass="entr" presetSubtype="0" fill="hold" nodeType="withEffect">
                                  <p:stCondLst>
                                    <p:cond delay="0"/>
                                  </p:stCondLst>
                                  <p:childTnLst>
                                    <p:set>
                                      <p:cBhvr>
                                        <p:cTn id="9" dur="1" fill="hold">
                                          <p:stCondLst>
                                            <p:cond delay="0"/>
                                          </p:stCondLst>
                                        </p:cTn>
                                        <p:tgtEl>
                                          <p:spTgt spid="4104"/>
                                        </p:tgtEl>
                                        <p:attrNameLst>
                                          <p:attrName>style.visibility</p:attrName>
                                        </p:attrNameLst>
                                      </p:cBhvr>
                                      <p:to>
                                        <p:strVal val="visible"/>
                                      </p:to>
                                    </p:set>
                                    <p:animEffect transition="in" filter="fade">
                                      <p:cBhvr>
                                        <p:cTn id="10" dur="500"/>
                                        <p:tgtEl>
                                          <p:spTgt spid="4104"/>
                                        </p:tgtEl>
                                      </p:cBhvr>
                                    </p:animEffect>
                                  </p:childTnLst>
                                </p:cTn>
                              </p:par>
                              <p:par>
                                <p:cTn id="11" presetID="10" presetClass="entr" presetSubtype="0" fill="hold" nodeType="withEffect">
                                  <p:stCondLst>
                                    <p:cond delay="0"/>
                                  </p:stCondLst>
                                  <p:childTnLst>
                                    <p:set>
                                      <p:cBhvr>
                                        <p:cTn id="12" dur="1" fill="hold">
                                          <p:stCondLst>
                                            <p:cond delay="0"/>
                                          </p:stCondLst>
                                        </p:cTn>
                                        <p:tgtEl>
                                          <p:spTgt spid="4106"/>
                                        </p:tgtEl>
                                        <p:attrNameLst>
                                          <p:attrName>style.visibility</p:attrName>
                                        </p:attrNameLst>
                                      </p:cBhvr>
                                      <p:to>
                                        <p:strVal val="visible"/>
                                      </p:to>
                                    </p:set>
                                    <p:animEffect transition="in" filter="fade">
                                      <p:cBhvr>
                                        <p:cTn id="13" dur="500"/>
                                        <p:tgtEl>
                                          <p:spTgt spid="4106"/>
                                        </p:tgtEl>
                                      </p:cBhvr>
                                    </p:animEffect>
                                  </p:childTnLst>
                                </p:cTn>
                              </p:par>
                              <p:par>
                                <p:cTn id="14" presetID="10" presetClass="entr" presetSubtype="0" fill="hold" nodeType="withEffect">
                                  <p:stCondLst>
                                    <p:cond delay="0"/>
                                  </p:stCondLst>
                                  <p:childTnLst>
                                    <p:set>
                                      <p:cBhvr>
                                        <p:cTn id="15" dur="1" fill="hold">
                                          <p:stCondLst>
                                            <p:cond delay="0"/>
                                          </p:stCondLst>
                                        </p:cTn>
                                        <p:tgtEl>
                                          <p:spTgt spid="4108"/>
                                        </p:tgtEl>
                                        <p:attrNameLst>
                                          <p:attrName>style.visibility</p:attrName>
                                        </p:attrNameLst>
                                      </p:cBhvr>
                                      <p:to>
                                        <p:strVal val="visible"/>
                                      </p:to>
                                    </p:set>
                                    <p:animEffect transition="in" filter="fade">
                                      <p:cBhvr>
                                        <p:cTn id="16" dur="500"/>
                                        <p:tgtEl>
                                          <p:spTgt spid="4108"/>
                                        </p:tgtEl>
                                      </p:cBhvr>
                                    </p:animEffect>
                                  </p:childTnLst>
                                </p:cTn>
                              </p:par>
                              <p:par>
                                <p:cTn id="17" presetID="10" presetClass="entr" presetSubtype="0" fill="hold" nodeType="withEffect">
                                  <p:stCondLst>
                                    <p:cond delay="0"/>
                                  </p:stCondLst>
                                  <p:childTnLst>
                                    <p:set>
                                      <p:cBhvr>
                                        <p:cTn id="18" dur="1" fill="hold">
                                          <p:stCondLst>
                                            <p:cond delay="0"/>
                                          </p:stCondLst>
                                        </p:cTn>
                                        <p:tgtEl>
                                          <p:spTgt spid="4110"/>
                                        </p:tgtEl>
                                        <p:attrNameLst>
                                          <p:attrName>style.visibility</p:attrName>
                                        </p:attrNameLst>
                                      </p:cBhvr>
                                      <p:to>
                                        <p:strVal val="visible"/>
                                      </p:to>
                                    </p:set>
                                    <p:animEffect transition="in" filter="fade">
                                      <p:cBhvr>
                                        <p:cTn id="19" dur="500"/>
                                        <p:tgtEl>
                                          <p:spTgt spid="4110"/>
                                        </p:tgtEl>
                                      </p:cBhvr>
                                    </p:animEffect>
                                  </p:childTnLst>
                                </p:cTn>
                              </p:par>
                              <p:par>
                                <p:cTn id="20" presetID="10" presetClass="entr" presetSubtype="0" fill="hold" nodeType="withEffect">
                                  <p:stCondLst>
                                    <p:cond delay="0"/>
                                  </p:stCondLst>
                                  <p:childTnLst>
                                    <p:set>
                                      <p:cBhvr>
                                        <p:cTn id="21" dur="1" fill="hold">
                                          <p:stCondLst>
                                            <p:cond delay="0"/>
                                          </p:stCondLst>
                                        </p:cTn>
                                        <p:tgtEl>
                                          <p:spTgt spid="4112"/>
                                        </p:tgtEl>
                                        <p:attrNameLst>
                                          <p:attrName>style.visibility</p:attrName>
                                        </p:attrNameLst>
                                      </p:cBhvr>
                                      <p:to>
                                        <p:strVal val="visible"/>
                                      </p:to>
                                    </p:set>
                                    <p:animEffect transition="in" filter="fade">
                                      <p:cBhvr>
                                        <p:cTn id="22" dur="500"/>
                                        <p:tgtEl>
                                          <p:spTgt spid="41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par>
                          <p:cTn id="51" fill="hold">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par>
                          <p:cTn id="65" fill="hold">
                            <p:stCondLst>
                              <p:cond delay="2500"/>
                            </p:stCondLst>
                            <p:childTnLst>
                              <p:par>
                                <p:cTn id="66" presetID="10" presetClass="entr" presetSubtype="0"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500"/>
                                        <p:tgtEl>
                                          <p:spTgt spid="3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8" grpId="0" animBg="1"/>
      <p:bldP spid="19" grpId="0" animBg="1"/>
      <p:bldP spid="20" grpId="0" animBg="1"/>
      <p:bldP spid="22" grpId="0" animBg="1"/>
      <p:bldP spid="24" grpId="0" animBg="1"/>
      <p:bldP spid="25" grpId="0" animBg="1"/>
      <p:bldP spid="26" grpId="0" animBg="1"/>
      <p:bldP spid="27" grpId="0" animBg="1"/>
      <p:bldP spid="29" grpId="0" animBg="1"/>
      <p:bldP spid="30" grpId="0" animBg="1"/>
      <p:bldP spid="31"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Information outline">
            <a:extLst>
              <a:ext uri="{FF2B5EF4-FFF2-40B4-BE49-F238E27FC236}">
                <a16:creationId xmlns:a16="http://schemas.microsoft.com/office/drawing/2014/main" id="{D2B28BF7-9F6E-4DB4-8C3B-FC7D710BC6E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75757" y="587620"/>
            <a:ext cx="6456947" cy="6456947"/>
          </a:xfrm>
          <a:prstGeom prst="rect">
            <a:avLst/>
          </a:prstGeom>
        </p:spPr>
      </p:pic>
      <p:sp>
        <p:nvSpPr>
          <p:cNvPr id="16" name="Rectangle: Rounded Corners 15">
            <a:extLst>
              <a:ext uri="{FF2B5EF4-FFF2-40B4-BE49-F238E27FC236}">
                <a16:creationId xmlns:a16="http://schemas.microsoft.com/office/drawing/2014/main" id="{D1DFB5EB-95A0-4A61-B600-2CA507C795C7}"/>
              </a:ext>
            </a:extLst>
          </p:cNvPr>
          <p:cNvSpPr/>
          <p:nvPr/>
        </p:nvSpPr>
        <p:spPr>
          <a:xfrm>
            <a:off x="641253" y="1047974"/>
            <a:ext cx="7861494" cy="855480"/>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Oxfordshire's new careers’ platform, </a:t>
            </a:r>
            <a:r>
              <a:rPr lang="en-GB" sz="2000" b="1" dirty="0">
                <a:solidFill>
                  <a:schemeClr val="tx1"/>
                </a:solidFill>
                <a:latin typeface="Century Gothic" panose="020B0502020202020204" pitchFamily="34" charset="0"/>
                <a:ea typeface="Helvetica Neue" panose="02000503000000020004" pitchFamily="2" charset="0"/>
                <a:cs typeface="Arial" panose="020B0604020202020204" pitchFamily="34" charset="0"/>
                <a:hlinkClick r:id="rId5"/>
              </a:rPr>
              <a:t>Find Your Future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is the next step for you to find out more and plan your future here in Oxfordshire.   </a:t>
            </a:r>
          </a:p>
        </p:txBody>
      </p:sp>
      <p:sp>
        <p:nvSpPr>
          <p:cNvPr id="17" name="Rectangle: Rounded Corners 16">
            <a:extLst>
              <a:ext uri="{FF2B5EF4-FFF2-40B4-BE49-F238E27FC236}">
                <a16:creationId xmlns:a16="http://schemas.microsoft.com/office/drawing/2014/main" id="{10BA375E-3337-430B-8A9C-E44B2E9726A8}"/>
              </a:ext>
            </a:extLst>
          </p:cNvPr>
          <p:cNvSpPr/>
          <p:nvPr/>
        </p:nvSpPr>
        <p:spPr>
          <a:xfrm>
            <a:off x="641253" y="5595893"/>
            <a:ext cx="7861494" cy="855480"/>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cs typeface="Arial" panose="020B0604020202020204" pitchFamily="34" charset="0"/>
              </a:rPr>
              <a:t>There is a guide on </a:t>
            </a:r>
            <a:r>
              <a:rPr lang="en-GB" sz="1600" dirty="0">
                <a:solidFill>
                  <a:srgbClr val="0070C0"/>
                </a:solidFill>
                <a:latin typeface="Century Gothic" panose="020B0502020202020204" pitchFamily="34" charset="0"/>
                <a:cs typeface="Arial" panose="020B0604020202020204" pitchFamily="34" charset="0"/>
                <a:hlinkClick r:id="rId6"/>
              </a:rPr>
              <a:t>Find Your Future</a:t>
            </a:r>
            <a:r>
              <a:rPr lang="en-GB" sz="1600" dirty="0">
                <a:solidFill>
                  <a:srgbClr val="0070C0"/>
                </a:solidFill>
                <a:latin typeface="Century Gothic" panose="020B0502020202020204" pitchFamily="34" charset="0"/>
                <a:cs typeface="Arial" panose="020B0604020202020204" pitchFamily="34" charset="0"/>
              </a:rPr>
              <a:t> </a:t>
            </a:r>
            <a:r>
              <a:rPr lang="en-GB" sz="1600" dirty="0">
                <a:solidFill>
                  <a:schemeClr val="tx1"/>
                </a:solidFill>
                <a:latin typeface="Century Gothic" panose="020B0502020202020204" pitchFamily="34" charset="0"/>
                <a:cs typeface="Arial" panose="020B0604020202020204" pitchFamily="34" charset="0"/>
              </a:rPr>
              <a:t>for students and parents to explore </a:t>
            </a:r>
            <a:r>
              <a:rPr lang="en-GB" sz="1600" b="1" dirty="0">
                <a:solidFill>
                  <a:schemeClr val="tx1"/>
                </a:solidFill>
                <a:latin typeface="Century Gothic" panose="020B0502020202020204" pitchFamily="34" charset="0"/>
                <a:cs typeface="Arial" panose="020B0604020202020204" pitchFamily="34" charset="0"/>
              </a:rPr>
              <a:t>Your Fabulous Future in Oxfordshire.  Take time to get excited and make plans!</a:t>
            </a:r>
          </a:p>
        </p:txBody>
      </p:sp>
      <p:sp>
        <p:nvSpPr>
          <p:cNvPr id="11" name="TextBox 10">
            <a:extLst>
              <a:ext uri="{FF2B5EF4-FFF2-40B4-BE49-F238E27FC236}">
                <a16:creationId xmlns:a16="http://schemas.microsoft.com/office/drawing/2014/main" id="{E335A704-7C1A-4555-8231-1A7C7EA20D1B}"/>
              </a:ext>
            </a:extLst>
          </p:cNvPr>
          <p:cNvSpPr txBox="1"/>
          <p:nvPr/>
        </p:nvSpPr>
        <p:spPr>
          <a:xfrm>
            <a:off x="0" y="6640248"/>
            <a:ext cx="2698596" cy="215444"/>
          </a:xfrm>
          <a:prstGeom prst="rect">
            <a:avLst/>
          </a:prstGeom>
          <a:noFill/>
        </p:spPr>
        <p:txBody>
          <a:bodyPr wrap="square" rtlCol="0">
            <a:spAutoFit/>
          </a:body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a:t>
            </a:r>
          </a:p>
        </p:txBody>
      </p:sp>
      <p:sp>
        <p:nvSpPr>
          <p:cNvPr id="15" name="Shape 114">
            <a:extLst>
              <a:ext uri="{FF2B5EF4-FFF2-40B4-BE49-F238E27FC236}">
                <a16:creationId xmlns:a16="http://schemas.microsoft.com/office/drawing/2014/main" id="{B826E480-9D2D-4565-824B-87C1121E9D97}"/>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pic>
        <p:nvPicPr>
          <p:cNvPr id="19" name="Picture 18" descr="Logo&#10;&#10;Description automatically generated">
            <a:extLst>
              <a:ext uri="{FF2B5EF4-FFF2-40B4-BE49-F238E27FC236}">
                <a16:creationId xmlns:a16="http://schemas.microsoft.com/office/drawing/2014/main" id="{3D2CAFAF-3058-4F21-96AE-CC7792036AB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sp>
        <p:nvSpPr>
          <p:cNvPr id="21" name="Pentagon 20">
            <a:extLst>
              <a:ext uri="{FF2B5EF4-FFF2-40B4-BE49-F238E27FC236}">
                <a16:creationId xmlns:a16="http://schemas.microsoft.com/office/drawing/2014/main" id="{FADEB494-AAD6-4796-93DC-90C2AFCD4CC8}"/>
              </a:ext>
            </a:extLst>
          </p:cNvPr>
          <p:cNvSpPr/>
          <p:nvPr/>
        </p:nvSpPr>
        <p:spPr>
          <a:xfrm>
            <a:off x="-9800"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endParaRPr>
          </a:p>
        </p:txBody>
      </p:sp>
      <p:pic>
        <p:nvPicPr>
          <p:cNvPr id="23" name="Graphic 22" descr="Badge Question Mark with solid fill">
            <a:extLst>
              <a:ext uri="{FF2B5EF4-FFF2-40B4-BE49-F238E27FC236}">
                <a16:creationId xmlns:a16="http://schemas.microsoft.com/office/drawing/2014/main" id="{3C5736E4-4053-4B53-B521-90790C751EF6}"/>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0" y="193055"/>
            <a:ext cx="538608" cy="538608"/>
          </a:xfrm>
          <a:prstGeom prst="rect">
            <a:avLst/>
          </a:prstGeom>
        </p:spPr>
      </p:pic>
      <p:pic>
        <p:nvPicPr>
          <p:cNvPr id="7" name="Picture 6">
            <a:hlinkClick r:id="rId6"/>
            <a:extLst>
              <a:ext uri="{FF2B5EF4-FFF2-40B4-BE49-F238E27FC236}">
                <a16:creationId xmlns:a16="http://schemas.microsoft.com/office/drawing/2014/main" id="{70AD0AFD-2C89-478F-8CE0-2A5D3AC0727F}"/>
              </a:ext>
            </a:extLst>
          </p:cNvPr>
          <p:cNvPicPr>
            <a:picLocks noChangeAspect="1"/>
          </p:cNvPicPr>
          <p:nvPr/>
        </p:nvPicPr>
        <p:blipFill>
          <a:blip r:embed="rId10"/>
          <a:stretch>
            <a:fillRect/>
          </a:stretch>
        </p:blipFill>
        <p:spPr>
          <a:xfrm>
            <a:off x="5017449" y="2319086"/>
            <a:ext cx="3485298" cy="2520902"/>
          </a:xfrm>
          <a:prstGeom prst="rect">
            <a:avLst/>
          </a:prstGeom>
        </p:spPr>
      </p:pic>
      <p:pic>
        <p:nvPicPr>
          <p:cNvPr id="9" name="Picture 8">
            <a:hlinkClick r:id="rId5"/>
            <a:extLst>
              <a:ext uri="{FF2B5EF4-FFF2-40B4-BE49-F238E27FC236}">
                <a16:creationId xmlns:a16="http://schemas.microsoft.com/office/drawing/2014/main" id="{2B21D9E2-AA8A-472C-A3FB-4717C145073B}"/>
              </a:ext>
            </a:extLst>
          </p:cNvPr>
          <p:cNvPicPr>
            <a:picLocks noChangeAspect="1"/>
          </p:cNvPicPr>
          <p:nvPr/>
        </p:nvPicPr>
        <p:blipFill>
          <a:blip r:embed="rId11"/>
          <a:stretch>
            <a:fillRect/>
          </a:stretch>
        </p:blipFill>
        <p:spPr>
          <a:xfrm>
            <a:off x="641253" y="2319086"/>
            <a:ext cx="4107874" cy="1856984"/>
          </a:xfrm>
          <a:prstGeom prst="rect">
            <a:avLst/>
          </a:prstGeom>
        </p:spPr>
      </p:pic>
      <p:sp>
        <p:nvSpPr>
          <p:cNvPr id="22" name="Rectangle: Rounded Corners 21">
            <a:extLst>
              <a:ext uri="{FF2B5EF4-FFF2-40B4-BE49-F238E27FC236}">
                <a16:creationId xmlns:a16="http://schemas.microsoft.com/office/drawing/2014/main" id="{C0660AFD-474C-432E-BE96-AAE992816169}"/>
              </a:ext>
            </a:extLst>
          </p:cNvPr>
          <p:cNvSpPr/>
          <p:nvPr/>
        </p:nvSpPr>
        <p:spPr>
          <a:xfrm>
            <a:off x="641253" y="4458241"/>
            <a:ext cx="4107874" cy="855480"/>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Navigate your way around the platform by clicking on        Find Your Future.</a:t>
            </a:r>
          </a:p>
        </p:txBody>
      </p:sp>
      <p:pic>
        <p:nvPicPr>
          <p:cNvPr id="12" name="Graphic 11" descr="Magnifying glass with solid fill">
            <a:extLst>
              <a:ext uri="{FF2B5EF4-FFF2-40B4-BE49-F238E27FC236}">
                <a16:creationId xmlns:a16="http://schemas.microsoft.com/office/drawing/2014/main" id="{29480CE8-3196-43D6-A8F2-E2E014D978F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169398" y="4760741"/>
            <a:ext cx="457200" cy="457200"/>
          </a:xfrm>
          <a:prstGeom prst="rect">
            <a:avLst/>
          </a:prstGeom>
        </p:spPr>
      </p:pic>
    </p:spTree>
    <p:extLst>
      <p:ext uri="{BB962C8B-B14F-4D97-AF65-F5344CB8AC3E}">
        <p14:creationId xmlns:p14="http://schemas.microsoft.com/office/powerpoint/2010/main" val="47857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gc1e240347f_0_0" descr="Information outline"/>
          <p:cNvPicPr preferRelativeResize="0"/>
          <p:nvPr/>
        </p:nvPicPr>
        <p:blipFill rotWithShape="1">
          <a:blip r:embed="rId3">
            <a:alphaModFix/>
          </a:blip>
          <a:srcRect/>
          <a:stretch/>
        </p:blipFill>
        <p:spPr>
          <a:xfrm>
            <a:off x="1857431" y="1154967"/>
            <a:ext cx="5510463" cy="5510463"/>
          </a:xfrm>
          <a:prstGeom prst="rect">
            <a:avLst/>
          </a:prstGeom>
          <a:noFill/>
          <a:ln>
            <a:noFill/>
          </a:ln>
        </p:spPr>
      </p:pic>
      <p:pic>
        <p:nvPicPr>
          <p:cNvPr id="55" name="Google Shape;55;gc1e240347f_0_0" descr="Logo&#10;&#10;Description automatically generated"/>
          <p:cNvPicPr preferRelativeResize="0"/>
          <p:nvPr/>
        </p:nvPicPr>
        <p:blipFill rotWithShape="1">
          <a:blip r:embed="rId4">
            <a:alphaModFix/>
          </a:blip>
          <a:srcRect/>
          <a:stretch/>
        </p:blipFill>
        <p:spPr>
          <a:xfrm>
            <a:off x="6695819" y="-138689"/>
            <a:ext cx="2556337" cy="1202097"/>
          </a:xfrm>
          <a:prstGeom prst="rect">
            <a:avLst/>
          </a:prstGeom>
          <a:noFill/>
          <a:ln>
            <a:noFill/>
          </a:ln>
        </p:spPr>
      </p:pic>
      <p:sp>
        <p:nvSpPr>
          <p:cNvPr id="57" name="Google Shape;57;gc1e240347f_0_0"/>
          <p:cNvSpPr txBox="1"/>
          <p:nvPr/>
        </p:nvSpPr>
        <p:spPr>
          <a:xfrm>
            <a:off x="2185639" y="1992344"/>
            <a:ext cx="669886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a:latin typeface="Arial" panose="020B0604020202020204" pitchFamily="34" charset="0"/>
                <a:cs typeface="Arial" panose="020B0604020202020204" pitchFamily="34" charset="0"/>
              </a:rPr>
              <a:t>The University of Oxford </a:t>
            </a:r>
            <a:r>
              <a:rPr lang="en-GB" sz="1400" dirty="0">
                <a:latin typeface="Arial" panose="020B0604020202020204" pitchFamily="34" charset="0"/>
                <a:cs typeface="Arial" panose="020B0604020202020204" pitchFamily="34" charset="0"/>
              </a:rPr>
              <a:t>has a huge variety of roles, don’t just think teaching!  They also have a great apprenticeship scheme.  </a:t>
            </a:r>
            <a:endParaRPr sz="1400" dirty="0">
              <a:latin typeface="Arial" panose="020B0604020202020204" pitchFamily="34" charset="0"/>
              <a:cs typeface="Arial" panose="020B0604020202020204" pitchFamily="34" charset="0"/>
            </a:endParaRPr>
          </a:p>
        </p:txBody>
      </p:sp>
      <p:sp>
        <p:nvSpPr>
          <p:cNvPr id="59" name="Google Shape;59;gc1e240347f_0_0"/>
          <p:cNvSpPr txBox="1"/>
          <p:nvPr/>
        </p:nvSpPr>
        <p:spPr>
          <a:xfrm>
            <a:off x="330257" y="2758873"/>
            <a:ext cx="6601200" cy="73862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dirty="0">
                <a:solidFill>
                  <a:srgbClr val="000000"/>
                </a:solidFill>
                <a:latin typeface="Arial" panose="020B0604020202020204" pitchFamily="34" charset="0"/>
                <a:ea typeface="Arial"/>
                <a:cs typeface="Arial" panose="020B0604020202020204" pitchFamily="34" charset="0"/>
                <a:sym typeface="Arial"/>
              </a:rPr>
              <a:t>Diamond Light Source</a:t>
            </a:r>
            <a:r>
              <a:rPr lang="en-GB" sz="1400" b="1" i="0" dirty="0">
                <a:solidFill>
                  <a:srgbClr val="000000"/>
                </a:solidFill>
                <a:effectLst/>
                <a:latin typeface="Arial" panose="020B0604020202020204" pitchFamily="34" charset="0"/>
                <a:cs typeface="Arial" panose="020B0604020202020204" pitchFamily="34" charset="0"/>
              </a:rPr>
              <a:t> </a:t>
            </a:r>
            <a:r>
              <a:rPr lang="en-GB" sz="1400" b="0" i="0" dirty="0">
                <a:solidFill>
                  <a:srgbClr val="000000"/>
                </a:solidFill>
                <a:effectLst/>
                <a:latin typeface="Arial" panose="020B0604020202020204" pitchFamily="34" charset="0"/>
                <a:cs typeface="Arial" panose="020B0604020202020204" pitchFamily="34" charset="0"/>
              </a:rPr>
              <a:t>is one of the most advanced scientific facilities in the world, and its pioneering capabilities are helping to keep the UK at the forefront of scientific research</a:t>
            </a:r>
            <a:r>
              <a:rPr lang="en-GB" sz="1400" dirty="0">
                <a:solidFill>
                  <a:srgbClr val="000000"/>
                </a:solidFill>
                <a:latin typeface="Arial" panose="020B0604020202020204" pitchFamily="34" charset="0"/>
                <a:ea typeface="Arial"/>
                <a:cs typeface="Arial" panose="020B0604020202020204" pitchFamily="34" charset="0"/>
                <a:sym typeface="Arial"/>
              </a:rPr>
              <a:t>!</a:t>
            </a:r>
            <a:endParaRPr sz="1400" dirty="0">
              <a:solidFill>
                <a:schemeClr val="dk1"/>
              </a:solidFill>
              <a:latin typeface="Arial" panose="020B0604020202020204" pitchFamily="34" charset="0"/>
              <a:ea typeface="Arial"/>
              <a:cs typeface="Arial" panose="020B0604020202020204" pitchFamily="34" charset="0"/>
              <a:sym typeface="Arial"/>
            </a:endParaRPr>
          </a:p>
        </p:txBody>
      </p:sp>
      <p:sp>
        <p:nvSpPr>
          <p:cNvPr id="61" name="Google Shape;61;gc1e240347f_0_0"/>
          <p:cNvSpPr txBox="1"/>
          <p:nvPr/>
        </p:nvSpPr>
        <p:spPr>
          <a:xfrm>
            <a:off x="2955015" y="3850683"/>
            <a:ext cx="590826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dirty="0">
                <a:effectLst/>
                <a:latin typeface="Arial" panose="020B0604020202020204" pitchFamily="34" charset="0"/>
                <a:cs typeface="Arial" panose="020B0604020202020204" pitchFamily="34" charset="0"/>
              </a:rPr>
              <a:t>The </a:t>
            </a:r>
            <a:r>
              <a:rPr lang="en-GB" sz="1400" b="1" i="0" dirty="0" err="1">
                <a:effectLst/>
                <a:latin typeface="Arial" panose="020B0604020202020204" pitchFamily="34" charset="0"/>
                <a:cs typeface="Arial" panose="020B0604020202020204" pitchFamily="34" charset="0"/>
              </a:rPr>
              <a:t>Culham</a:t>
            </a:r>
            <a:r>
              <a:rPr lang="en-GB" sz="1400" b="1" i="0" dirty="0">
                <a:effectLst/>
                <a:latin typeface="Arial" panose="020B0604020202020204" pitchFamily="34" charset="0"/>
                <a:cs typeface="Arial" panose="020B0604020202020204" pitchFamily="34" charset="0"/>
              </a:rPr>
              <a:t> Centre for Fusion Energy </a:t>
            </a:r>
            <a:r>
              <a:rPr lang="en-GB" sz="1400" b="0" i="0" dirty="0">
                <a:effectLst/>
                <a:latin typeface="Arial" panose="020B0604020202020204" pitchFamily="34" charset="0"/>
                <a:cs typeface="Arial" panose="020B0604020202020204" pitchFamily="34" charset="0"/>
              </a:rPr>
              <a:t>is the UK’s national nuclear fusion laboratory. They </a:t>
            </a:r>
            <a:r>
              <a:rPr lang="en-GB" sz="1400" dirty="0">
                <a:latin typeface="Arial" panose="020B0604020202020204" pitchFamily="34" charset="0"/>
                <a:cs typeface="Arial" panose="020B0604020202020204" pitchFamily="34" charset="0"/>
              </a:rPr>
              <a:t>are researching </a:t>
            </a:r>
            <a:r>
              <a:rPr lang="en-GB" sz="1400" b="0" i="0" dirty="0">
                <a:effectLst/>
                <a:latin typeface="Arial" panose="020B0604020202020204" pitchFamily="34" charset="0"/>
                <a:cs typeface="Arial" panose="020B0604020202020204" pitchFamily="34" charset="0"/>
              </a:rPr>
              <a:t>generating low-carbon electricity.</a:t>
            </a:r>
            <a:r>
              <a:rPr lang="en-GB" sz="1400" dirty="0">
                <a:latin typeface="Arial" panose="020B0604020202020204" pitchFamily="34" charset="0"/>
                <a:ea typeface="Arial"/>
                <a:cs typeface="Arial" panose="020B0604020202020204" pitchFamily="34" charset="0"/>
                <a:sym typeface="Arial"/>
              </a:rPr>
              <a:t>  </a:t>
            </a:r>
            <a:endParaRPr sz="1400" dirty="0">
              <a:latin typeface="Arial" panose="020B0604020202020204" pitchFamily="34" charset="0"/>
              <a:ea typeface="Arial"/>
              <a:cs typeface="Arial" panose="020B0604020202020204" pitchFamily="34" charset="0"/>
              <a:sym typeface="Arial"/>
            </a:endParaRPr>
          </a:p>
        </p:txBody>
      </p:sp>
      <p:sp>
        <p:nvSpPr>
          <p:cNvPr id="63" name="Google Shape;63;gc1e240347f_0_0"/>
          <p:cNvSpPr txBox="1"/>
          <p:nvPr/>
        </p:nvSpPr>
        <p:spPr>
          <a:xfrm>
            <a:off x="422184" y="4740888"/>
            <a:ext cx="6408600" cy="5231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dirty="0">
                <a:solidFill>
                  <a:schemeClr val="dk1"/>
                </a:solidFill>
                <a:latin typeface="Arial"/>
                <a:ea typeface="Arial"/>
                <a:cs typeface="Arial"/>
                <a:sym typeface="Arial"/>
              </a:rPr>
              <a:t>Unipart Group </a:t>
            </a:r>
            <a:r>
              <a:rPr lang="en-GB" sz="1400" b="0" i="0" dirty="0">
                <a:solidFill>
                  <a:srgbClr val="000000"/>
                </a:solidFill>
                <a:effectLst/>
                <a:latin typeface="Arial" panose="020B0604020202020204" pitchFamily="34" charset="0"/>
              </a:rPr>
              <a:t>brings together manufacturing, logistics and consultancy to create imaginative solutions for customers.</a:t>
            </a:r>
            <a:r>
              <a:rPr lang="en-GB" sz="1400" b="0" i="0" dirty="0">
                <a:solidFill>
                  <a:schemeClr val="dk1"/>
                </a:solidFill>
                <a:latin typeface="Arial"/>
                <a:ea typeface="Arial"/>
                <a:cs typeface="Arial"/>
                <a:sym typeface="Arial"/>
              </a:rPr>
              <a:t>  </a:t>
            </a:r>
            <a:endParaRPr sz="1400" dirty="0">
              <a:solidFill>
                <a:schemeClr val="dk1"/>
              </a:solidFill>
              <a:latin typeface="Arial"/>
              <a:ea typeface="Arial"/>
              <a:cs typeface="Arial"/>
              <a:sym typeface="Arial"/>
            </a:endParaRPr>
          </a:p>
        </p:txBody>
      </p:sp>
      <p:sp>
        <p:nvSpPr>
          <p:cNvPr id="65" name="Google Shape;65;gc1e240347f_0_0"/>
          <p:cNvSpPr txBox="1"/>
          <p:nvPr/>
        </p:nvSpPr>
        <p:spPr>
          <a:xfrm>
            <a:off x="2436554" y="5629176"/>
            <a:ext cx="640859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a:solidFill>
                  <a:schemeClr val="dk1"/>
                </a:solidFill>
                <a:latin typeface="Arial" panose="020B0604020202020204" pitchFamily="34" charset="0"/>
                <a:cs typeface="Arial" panose="020B0604020202020204" pitchFamily="34" charset="0"/>
                <a:sym typeface="Arial"/>
              </a:rPr>
              <a:t>Morgan Sindall </a:t>
            </a:r>
            <a:r>
              <a:rPr lang="en-GB" sz="1400" dirty="0">
                <a:solidFill>
                  <a:schemeClr val="dk1"/>
                </a:solidFill>
                <a:latin typeface="Arial" panose="020B0604020202020204" pitchFamily="34" charset="0"/>
                <a:cs typeface="Arial" panose="020B0604020202020204" pitchFamily="34" charset="0"/>
                <a:sym typeface="Arial"/>
              </a:rPr>
              <a:t>has a graduate programme, traineeships and apprenticeships so there are many routes into all areas of modern construction.  </a:t>
            </a:r>
            <a:endParaRPr sz="1400" dirty="0">
              <a:solidFill>
                <a:schemeClr val="dk1"/>
              </a:solidFill>
              <a:latin typeface="Arial" panose="020B0604020202020204" pitchFamily="34" charset="0"/>
              <a:cs typeface="Arial" panose="020B0604020202020204" pitchFamily="34" charset="0"/>
              <a:sym typeface="Arial"/>
            </a:endParaRPr>
          </a:p>
        </p:txBody>
      </p:sp>
      <p:sp>
        <p:nvSpPr>
          <p:cNvPr id="66" name="Google Shape;66;gc1e240347f_0_0"/>
          <p:cNvSpPr/>
          <p:nvPr/>
        </p:nvSpPr>
        <p:spPr>
          <a:xfrm>
            <a:off x="-878182" y="1424474"/>
            <a:ext cx="8001600" cy="538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dirty="0"/>
          </a:p>
        </p:txBody>
      </p:sp>
      <p:sp>
        <p:nvSpPr>
          <p:cNvPr id="67" name="Google Shape;67;gc1e240347f_0_0"/>
          <p:cNvSpPr/>
          <p:nvPr/>
        </p:nvSpPr>
        <p:spPr>
          <a:xfrm>
            <a:off x="330368" y="885140"/>
            <a:ext cx="8564700" cy="597300"/>
          </a:xfrm>
          <a:prstGeom prst="roundRect">
            <a:avLst>
              <a:gd name="adj" fmla="val 16667"/>
            </a:avLst>
          </a:prstGeom>
          <a:solidFill>
            <a:srgbClr val="262262"/>
          </a:solidFill>
          <a:ln w="28575" cap="flat" cmpd="sng">
            <a:solidFill>
              <a:srgbClr val="C2D2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dirty="0">
                <a:solidFill>
                  <a:schemeClr val="lt1"/>
                </a:solidFill>
                <a:latin typeface="Arial"/>
                <a:ea typeface="Arial"/>
                <a:cs typeface="Arial"/>
                <a:sym typeface="Arial"/>
              </a:rPr>
              <a:t>Want to find out more?</a:t>
            </a:r>
            <a:endParaRPr dirty="0"/>
          </a:p>
          <a:p>
            <a:pPr marL="0" marR="0" lvl="0" indent="0" algn="ctr" rtl="0">
              <a:spcBef>
                <a:spcPts val="0"/>
              </a:spcBef>
              <a:spcAft>
                <a:spcPts val="0"/>
              </a:spcAft>
              <a:buNone/>
            </a:pPr>
            <a:r>
              <a:rPr lang="en-GB" sz="1400" dirty="0">
                <a:solidFill>
                  <a:schemeClr val="lt1"/>
                </a:solidFill>
                <a:latin typeface="Arial"/>
                <a:ea typeface="Arial"/>
                <a:cs typeface="Arial"/>
                <a:sym typeface="Arial"/>
              </a:rPr>
              <a:t>Click on the logos to visit the websites of each employer featured below!</a:t>
            </a:r>
            <a:endParaRPr dirty="0"/>
          </a:p>
        </p:txBody>
      </p:sp>
      <p:sp>
        <p:nvSpPr>
          <p:cNvPr id="68" name="Google Shape;68;gc1e240347f_0_0"/>
          <p:cNvSpPr txBox="1"/>
          <p:nvPr/>
        </p:nvSpPr>
        <p:spPr>
          <a:xfrm>
            <a:off x="0" y="6640248"/>
            <a:ext cx="26985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chemeClr val="dk1"/>
                </a:solidFill>
                <a:latin typeface="Arial"/>
                <a:ea typeface="Arial"/>
                <a:cs typeface="Arial"/>
                <a:sym typeface="Arial"/>
              </a:rPr>
              <a:t>©VotesforSchools The WOW Show</a:t>
            </a:r>
            <a:endParaRPr/>
          </a:p>
        </p:txBody>
      </p:sp>
      <p:sp>
        <p:nvSpPr>
          <p:cNvPr id="18" name="Shape 114">
            <a:extLst>
              <a:ext uri="{FF2B5EF4-FFF2-40B4-BE49-F238E27FC236}">
                <a16:creationId xmlns:a16="http://schemas.microsoft.com/office/drawing/2014/main" id="{87C8E68B-6DB5-4A1D-86A1-74E7D50AB8BF}"/>
              </a:ext>
            </a:extLst>
          </p:cNvPr>
          <p:cNvSpPr/>
          <p:nvPr/>
        </p:nvSpPr>
        <p:spPr>
          <a:xfrm>
            <a:off x="287088"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Arial" panose="020B0604020202020204" pitchFamily="34" charset="0"/>
                <a:ea typeface="Helvetica Neue" panose="02000503000000020004" pitchFamily="2" charset="0"/>
                <a:cs typeface="Arial" panose="020B0604020202020204" pitchFamily="34" charset="0"/>
                <a:sym typeface="Lato"/>
              </a:rPr>
              <a:t>Get to know the employers!</a:t>
            </a:r>
          </a:p>
        </p:txBody>
      </p:sp>
      <p:pic>
        <p:nvPicPr>
          <p:cNvPr id="6" name="Picture 5">
            <a:extLst>
              <a:ext uri="{FF2B5EF4-FFF2-40B4-BE49-F238E27FC236}">
                <a16:creationId xmlns:a16="http://schemas.microsoft.com/office/drawing/2014/main" id="{5633A58B-7855-461E-B9E5-736BD3F0E3CA}"/>
              </a:ext>
            </a:extLst>
          </p:cNvPr>
          <p:cNvPicPr>
            <a:picLocks noChangeAspect="1"/>
          </p:cNvPicPr>
          <p:nvPr/>
        </p:nvPicPr>
        <p:blipFill>
          <a:blip r:embed="rId5"/>
          <a:stretch>
            <a:fillRect/>
          </a:stretch>
        </p:blipFill>
        <p:spPr>
          <a:xfrm>
            <a:off x="340760" y="1992344"/>
            <a:ext cx="1617739" cy="555040"/>
          </a:xfrm>
          <a:prstGeom prst="rect">
            <a:avLst/>
          </a:prstGeom>
        </p:spPr>
      </p:pic>
      <p:pic>
        <p:nvPicPr>
          <p:cNvPr id="8" name="Picture 7">
            <a:extLst>
              <a:ext uri="{FF2B5EF4-FFF2-40B4-BE49-F238E27FC236}">
                <a16:creationId xmlns:a16="http://schemas.microsoft.com/office/drawing/2014/main" id="{3FBBD021-7007-435D-BE9D-568A01801CBD}"/>
              </a:ext>
            </a:extLst>
          </p:cNvPr>
          <p:cNvPicPr>
            <a:picLocks noChangeAspect="1"/>
          </p:cNvPicPr>
          <p:nvPr/>
        </p:nvPicPr>
        <p:blipFill>
          <a:blip r:embed="rId6"/>
          <a:stretch>
            <a:fillRect/>
          </a:stretch>
        </p:blipFill>
        <p:spPr>
          <a:xfrm>
            <a:off x="7100818" y="2812170"/>
            <a:ext cx="1647825" cy="561975"/>
          </a:xfrm>
          <a:prstGeom prst="rect">
            <a:avLst/>
          </a:prstGeom>
        </p:spPr>
      </p:pic>
      <p:pic>
        <p:nvPicPr>
          <p:cNvPr id="10" name="Picture 9">
            <a:extLst>
              <a:ext uri="{FF2B5EF4-FFF2-40B4-BE49-F238E27FC236}">
                <a16:creationId xmlns:a16="http://schemas.microsoft.com/office/drawing/2014/main" id="{32935617-2A6E-4F2B-A85B-93EEE85018E1}"/>
              </a:ext>
            </a:extLst>
          </p:cNvPr>
          <p:cNvPicPr>
            <a:picLocks noChangeAspect="1"/>
          </p:cNvPicPr>
          <p:nvPr/>
        </p:nvPicPr>
        <p:blipFill>
          <a:blip r:embed="rId7"/>
          <a:stretch>
            <a:fillRect/>
          </a:stretch>
        </p:blipFill>
        <p:spPr>
          <a:xfrm>
            <a:off x="232967" y="3861739"/>
            <a:ext cx="2581353" cy="514041"/>
          </a:xfrm>
          <a:prstGeom prst="rect">
            <a:avLst/>
          </a:prstGeom>
        </p:spPr>
      </p:pic>
      <p:pic>
        <p:nvPicPr>
          <p:cNvPr id="13" name="Picture 12">
            <a:extLst>
              <a:ext uri="{FF2B5EF4-FFF2-40B4-BE49-F238E27FC236}">
                <a16:creationId xmlns:a16="http://schemas.microsoft.com/office/drawing/2014/main" id="{4A646194-E282-42D0-84DC-12770F74B13B}"/>
              </a:ext>
            </a:extLst>
          </p:cNvPr>
          <p:cNvPicPr>
            <a:picLocks noChangeAspect="1"/>
          </p:cNvPicPr>
          <p:nvPr/>
        </p:nvPicPr>
        <p:blipFill>
          <a:blip r:embed="rId8"/>
          <a:stretch>
            <a:fillRect/>
          </a:stretch>
        </p:blipFill>
        <p:spPr>
          <a:xfrm>
            <a:off x="7181285" y="4696976"/>
            <a:ext cx="1567358" cy="611004"/>
          </a:xfrm>
          <a:prstGeom prst="rect">
            <a:avLst/>
          </a:prstGeom>
        </p:spPr>
      </p:pic>
      <p:pic>
        <p:nvPicPr>
          <p:cNvPr id="15" name="Picture 14">
            <a:extLst>
              <a:ext uri="{FF2B5EF4-FFF2-40B4-BE49-F238E27FC236}">
                <a16:creationId xmlns:a16="http://schemas.microsoft.com/office/drawing/2014/main" id="{0E340B64-E9B6-4E05-8C1A-7053E0183640}"/>
              </a:ext>
            </a:extLst>
          </p:cNvPr>
          <p:cNvPicPr>
            <a:picLocks noChangeAspect="1"/>
          </p:cNvPicPr>
          <p:nvPr/>
        </p:nvPicPr>
        <p:blipFill>
          <a:blip r:embed="rId9"/>
          <a:stretch>
            <a:fillRect/>
          </a:stretch>
        </p:blipFill>
        <p:spPr>
          <a:xfrm>
            <a:off x="340760" y="5299711"/>
            <a:ext cx="1771650" cy="11144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gc1e240347f_0_0" descr="Information outline"/>
          <p:cNvPicPr preferRelativeResize="0"/>
          <p:nvPr/>
        </p:nvPicPr>
        <p:blipFill rotWithShape="1">
          <a:blip r:embed="rId3">
            <a:alphaModFix/>
          </a:blip>
          <a:srcRect/>
          <a:stretch/>
        </p:blipFill>
        <p:spPr>
          <a:xfrm>
            <a:off x="1857431" y="1154967"/>
            <a:ext cx="5510463" cy="5510463"/>
          </a:xfrm>
          <a:prstGeom prst="rect">
            <a:avLst/>
          </a:prstGeom>
          <a:noFill/>
          <a:ln>
            <a:noFill/>
          </a:ln>
        </p:spPr>
      </p:pic>
      <p:pic>
        <p:nvPicPr>
          <p:cNvPr id="55" name="Google Shape;55;gc1e240347f_0_0" descr="Logo&#10;&#10;Description automatically generated"/>
          <p:cNvPicPr preferRelativeResize="0"/>
          <p:nvPr/>
        </p:nvPicPr>
        <p:blipFill rotWithShape="1">
          <a:blip r:embed="rId4">
            <a:alphaModFix/>
          </a:blip>
          <a:srcRect/>
          <a:stretch/>
        </p:blipFill>
        <p:spPr>
          <a:xfrm>
            <a:off x="6695819" y="-138689"/>
            <a:ext cx="2556337" cy="1202097"/>
          </a:xfrm>
          <a:prstGeom prst="rect">
            <a:avLst/>
          </a:prstGeom>
          <a:noFill/>
          <a:ln>
            <a:noFill/>
          </a:ln>
        </p:spPr>
      </p:pic>
      <p:pic>
        <p:nvPicPr>
          <p:cNvPr id="56" name="Google Shape;56;gc1e240347f_0_0">
            <a:hlinkClick r:id="rId5"/>
          </p:cNvPr>
          <p:cNvPicPr preferRelativeResize="0"/>
          <p:nvPr/>
        </p:nvPicPr>
        <p:blipFill rotWithShape="1">
          <a:blip r:embed="rId6">
            <a:alphaModFix/>
          </a:blip>
          <a:srcRect/>
          <a:stretch/>
        </p:blipFill>
        <p:spPr>
          <a:xfrm>
            <a:off x="362046" y="1784015"/>
            <a:ext cx="920711" cy="920711"/>
          </a:xfrm>
          <a:prstGeom prst="rect">
            <a:avLst/>
          </a:prstGeom>
          <a:noFill/>
          <a:ln>
            <a:noFill/>
          </a:ln>
        </p:spPr>
      </p:pic>
      <p:sp>
        <p:nvSpPr>
          <p:cNvPr id="57" name="Google Shape;57;gc1e240347f_0_0"/>
          <p:cNvSpPr txBox="1"/>
          <p:nvPr/>
        </p:nvSpPr>
        <p:spPr>
          <a:xfrm>
            <a:off x="1490405" y="1992344"/>
            <a:ext cx="73941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a:solidFill>
                  <a:schemeClr val="dk1"/>
                </a:solidFill>
                <a:latin typeface="Arial"/>
                <a:ea typeface="Arial"/>
                <a:cs typeface="Arial"/>
                <a:sym typeface="Arial"/>
              </a:rPr>
              <a:t>Harwell</a:t>
            </a:r>
            <a:r>
              <a:rPr lang="en-GB" sz="1400" dirty="0">
                <a:solidFill>
                  <a:schemeClr val="dk1"/>
                </a:solidFill>
                <a:latin typeface="Arial"/>
                <a:ea typeface="Arial"/>
                <a:cs typeface="Arial"/>
                <a:sym typeface="Arial"/>
              </a:rPr>
              <a:t> is one of the leading science and innovation campuses in Europe with over 200 organisations on the 900 hectare site (that’s pretty huge…).  </a:t>
            </a:r>
            <a:endParaRPr dirty="0"/>
          </a:p>
        </p:txBody>
      </p:sp>
      <p:sp>
        <p:nvSpPr>
          <p:cNvPr id="59" name="Google Shape;59;gc1e240347f_0_0"/>
          <p:cNvSpPr txBox="1"/>
          <p:nvPr/>
        </p:nvSpPr>
        <p:spPr>
          <a:xfrm>
            <a:off x="330259" y="2893888"/>
            <a:ext cx="6601200" cy="523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dirty="0">
                <a:solidFill>
                  <a:srgbClr val="000000"/>
                </a:solidFill>
                <a:latin typeface="Arial"/>
                <a:ea typeface="Arial"/>
                <a:cs typeface="Arial"/>
                <a:sym typeface="Arial"/>
              </a:rPr>
              <a:t>Oxford NHS Hospitals </a:t>
            </a:r>
            <a:r>
              <a:rPr lang="en-GB" sz="1400" b="0" i="0" dirty="0">
                <a:solidFill>
                  <a:srgbClr val="000000"/>
                </a:solidFill>
                <a:latin typeface="Arial"/>
                <a:ea typeface="Arial"/>
                <a:cs typeface="Arial"/>
                <a:sym typeface="Arial"/>
              </a:rPr>
              <a:t>provide physical and mental health services and social care. </a:t>
            </a:r>
            <a:r>
              <a:rPr lang="en-GB" sz="1400" dirty="0">
                <a:solidFill>
                  <a:srgbClr val="000000"/>
                </a:solidFill>
                <a:latin typeface="Arial"/>
                <a:ea typeface="Arial"/>
                <a:cs typeface="Arial"/>
                <a:sym typeface="Arial"/>
              </a:rPr>
              <a:t>They have</a:t>
            </a:r>
            <a:r>
              <a:rPr lang="en-GB" sz="1400" b="0" i="0" dirty="0">
                <a:solidFill>
                  <a:srgbClr val="000000"/>
                </a:solidFill>
                <a:latin typeface="Arial"/>
                <a:ea typeface="Arial"/>
                <a:cs typeface="Arial"/>
                <a:sym typeface="Arial"/>
              </a:rPr>
              <a:t> over 6,000 employees</a:t>
            </a:r>
            <a:r>
              <a:rPr lang="en-GB" sz="1400" dirty="0">
                <a:solidFill>
                  <a:srgbClr val="000000"/>
                </a:solidFill>
                <a:latin typeface="Arial"/>
                <a:ea typeface="Arial"/>
                <a:cs typeface="Arial"/>
                <a:sym typeface="Arial"/>
              </a:rPr>
              <a:t>!</a:t>
            </a:r>
            <a:endParaRPr sz="1400" dirty="0">
              <a:solidFill>
                <a:schemeClr val="dk1"/>
              </a:solidFill>
              <a:latin typeface="Arial"/>
              <a:ea typeface="Arial"/>
              <a:cs typeface="Arial"/>
              <a:sym typeface="Arial"/>
            </a:endParaRPr>
          </a:p>
        </p:txBody>
      </p:sp>
      <p:pic>
        <p:nvPicPr>
          <p:cNvPr id="60" name="Google Shape;60;gc1e240347f_0_0">
            <a:hlinkClick r:id="rId7"/>
          </p:cNvPr>
          <p:cNvPicPr preferRelativeResize="0"/>
          <p:nvPr/>
        </p:nvPicPr>
        <p:blipFill rotWithShape="1">
          <a:blip r:embed="rId8">
            <a:alphaModFix/>
          </a:blip>
          <a:srcRect/>
          <a:stretch/>
        </p:blipFill>
        <p:spPr>
          <a:xfrm>
            <a:off x="422184" y="3704617"/>
            <a:ext cx="1381125" cy="704850"/>
          </a:xfrm>
          <a:prstGeom prst="rect">
            <a:avLst/>
          </a:prstGeom>
          <a:noFill/>
          <a:ln>
            <a:noFill/>
          </a:ln>
        </p:spPr>
      </p:pic>
      <p:sp>
        <p:nvSpPr>
          <p:cNvPr id="61" name="Google Shape;61;gc1e240347f_0_0"/>
          <p:cNvSpPr txBox="1"/>
          <p:nvPr/>
        </p:nvSpPr>
        <p:spPr>
          <a:xfrm>
            <a:off x="1918038" y="3795432"/>
            <a:ext cx="69453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dirty="0">
                <a:solidFill>
                  <a:schemeClr val="dk1"/>
                </a:solidFill>
                <a:latin typeface="Arial"/>
                <a:ea typeface="Arial"/>
                <a:cs typeface="Arial"/>
                <a:sym typeface="Arial"/>
              </a:rPr>
              <a:t>Rebellion</a:t>
            </a:r>
            <a:r>
              <a:rPr lang="en-GB" sz="1400" b="0" i="0" dirty="0">
                <a:solidFill>
                  <a:schemeClr val="dk1"/>
                </a:solidFill>
                <a:latin typeface="Arial"/>
                <a:ea typeface="Arial"/>
                <a:cs typeface="Arial"/>
                <a:sym typeface="Arial"/>
              </a:rPr>
              <a:t> is known for producing books, comics, TV and film, but at its core it is a leading developer and publisher of games, such </a:t>
            </a:r>
            <a:r>
              <a:rPr lang="en-GB" sz="1400" i="0" dirty="0">
                <a:solidFill>
                  <a:schemeClr val="dk1"/>
                </a:solidFill>
                <a:latin typeface="Arial"/>
                <a:ea typeface="Arial"/>
                <a:cs typeface="Arial"/>
                <a:sym typeface="Arial"/>
              </a:rPr>
              <a:t>as Sniper Elite 4.  </a:t>
            </a:r>
            <a:endParaRPr sz="1400" dirty="0">
              <a:solidFill>
                <a:schemeClr val="dk1"/>
              </a:solidFill>
              <a:latin typeface="Arial"/>
              <a:ea typeface="Arial"/>
              <a:cs typeface="Arial"/>
              <a:sym typeface="Arial"/>
            </a:endParaRPr>
          </a:p>
        </p:txBody>
      </p:sp>
      <p:pic>
        <p:nvPicPr>
          <p:cNvPr id="62" name="Google Shape;62;gc1e240347f_0_0">
            <a:hlinkClick r:id="rId9"/>
          </p:cNvPr>
          <p:cNvPicPr preferRelativeResize="0"/>
          <p:nvPr/>
        </p:nvPicPr>
        <p:blipFill rotWithShape="1">
          <a:blip r:embed="rId10">
            <a:alphaModFix/>
          </a:blip>
          <a:srcRect/>
          <a:stretch/>
        </p:blipFill>
        <p:spPr>
          <a:xfrm>
            <a:off x="6986182" y="4739919"/>
            <a:ext cx="1877098" cy="652776"/>
          </a:xfrm>
          <a:prstGeom prst="rect">
            <a:avLst/>
          </a:prstGeom>
          <a:noFill/>
          <a:ln>
            <a:noFill/>
          </a:ln>
        </p:spPr>
      </p:pic>
      <p:sp>
        <p:nvSpPr>
          <p:cNvPr id="63" name="Google Shape;63;gc1e240347f_0_0"/>
          <p:cNvSpPr txBox="1"/>
          <p:nvPr/>
        </p:nvSpPr>
        <p:spPr>
          <a:xfrm>
            <a:off x="422185" y="4696976"/>
            <a:ext cx="6408600" cy="738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dirty="0" err="1">
                <a:solidFill>
                  <a:schemeClr val="dk1"/>
                </a:solidFill>
                <a:latin typeface="Arial"/>
                <a:ea typeface="Arial"/>
                <a:cs typeface="Arial"/>
                <a:sym typeface="Arial"/>
              </a:rPr>
              <a:t>Oxbotica</a:t>
            </a:r>
            <a:r>
              <a:rPr lang="en-GB" sz="1400" dirty="0">
                <a:solidFill>
                  <a:schemeClr val="dk1"/>
                </a:solidFill>
                <a:latin typeface="Arial"/>
                <a:ea typeface="Arial"/>
                <a:cs typeface="Arial"/>
                <a:sym typeface="Arial"/>
              </a:rPr>
              <a:t> is o</a:t>
            </a:r>
            <a:r>
              <a:rPr lang="en-GB" sz="1400" b="0" i="0" dirty="0">
                <a:solidFill>
                  <a:schemeClr val="dk1"/>
                </a:solidFill>
                <a:latin typeface="Arial"/>
                <a:ea typeface="Arial"/>
                <a:cs typeface="Arial"/>
                <a:sym typeface="Arial"/>
              </a:rPr>
              <a:t>ne of the world’s leading autonomous driving software companies. </a:t>
            </a:r>
            <a:r>
              <a:rPr lang="en-GB" sz="1400" dirty="0">
                <a:solidFill>
                  <a:schemeClr val="dk1"/>
                </a:solidFill>
                <a:latin typeface="Arial"/>
                <a:ea typeface="Arial"/>
                <a:cs typeface="Arial"/>
                <a:sym typeface="Arial"/>
              </a:rPr>
              <a:t>They</a:t>
            </a:r>
            <a:r>
              <a:rPr lang="en-GB" sz="1400" b="0" i="0" dirty="0">
                <a:solidFill>
                  <a:schemeClr val="dk1"/>
                </a:solidFill>
                <a:latin typeface="Arial"/>
                <a:ea typeface="Arial"/>
                <a:cs typeface="Arial"/>
                <a:sym typeface="Arial"/>
              </a:rPr>
              <a:t> build software for use in the real world, using ideas from the areas of physics, robotics, maths and artificial intelligence.  </a:t>
            </a:r>
            <a:endParaRPr sz="1400" dirty="0">
              <a:solidFill>
                <a:schemeClr val="dk1"/>
              </a:solidFill>
              <a:latin typeface="Arial"/>
              <a:ea typeface="Arial"/>
              <a:cs typeface="Arial"/>
              <a:sym typeface="Arial"/>
            </a:endParaRPr>
          </a:p>
        </p:txBody>
      </p:sp>
      <p:sp>
        <p:nvSpPr>
          <p:cNvPr id="65" name="Google Shape;65;gc1e240347f_0_0"/>
          <p:cNvSpPr txBox="1"/>
          <p:nvPr/>
        </p:nvSpPr>
        <p:spPr>
          <a:xfrm>
            <a:off x="2868442" y="5813963"/>
            <a:ext cx="6016123"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a:solidFill>
                  <a:schemeClr val="dk1"/>
                </a:solidFill>
                <a:latin typeface="Arial" panose="020B0604020202020204" pitchFamily="34" charset="0"/>
                <a:cs typeface="Arial" panose="020B0604020202020204" pitchFamily="34" charset="0"/>
              </a:rPr>
              <a:t>Williams Racing</a:t>
            </a:r>
            <a:r>
              <a:rPr lang="en-GB" sz="1400" b="0" i="0" dirty="0">
                <a:solidFill>
                  <a:schemeClr val="dk1"/>
                </a:solidFill>
                <a:latin typeface="Arial" panose="020B0604020202020204" pitchFamily="34" charset="0"/>
                <a:cs typeface="Arial" panose="020B0604020202020204" pitchFamily="34" charset="0"/>
                <a:sym typeface="Arial"/>
              </a:rPr>
              <a:t> </a:t>
            </a:r>
            <a:r>
              <a:rPr lang="en-GB" sz="1400" b="0" i="0" dirty="0">
                <a:solidFill>
                  <a:srgbClr val="000000"/>
                </a:solidFill>
                <a:effectLst/>
                <a:latin typeface="Arial" panose="020B0604020202020204" pitchFamily="34" charset="0"/>
                <a:cs typeface="Arial" panose="020B0604020202020204" pitchFamily="34" charset="0"/>
              </a:rPr>
              <a:t>employs around 600 people in the heart of the UK’s “Motorsport Valley” in rural Oxfordshire. </a:t>
            </a:r>
            <a:endParaRPr sz="1400" dirty="0">
              <a:solidFill>
                <a:schemeClr val="dk1"/>
              </a:solidFill>
              <a:latin typeface="Arial" panose="020B0604020202020204" pitchFamily="34" charset="0"/>
              <a:cs typeface="Arial" panose="020B0604020202020204" pitchFamily="34" charset="0"/>
              <a:sym typeface="Arial"/>
            </a:endParaRPr>
          </a:p>
        </p:txBody>
      </p:sp>
      <p:sp>
        <p:nvSpPr>
          <p:cNvPr id="66" name="Google Shape;66;gc1e240347f_0_0"/>
          <p:cNvSpPr/>
          <p:nvPr/>
        </p:nvSpPr>
        <p:spPr>
          <a:xfrm>
            <a:off x="-878182" y="1424474"/>
            <a:ext cx="8001600" cy="538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dirty="0"/>
          </a:p>
        </p:txBody>
      </p:sp>
      <p:sp>
        <p:nvSpPr>
          <p:cNvPr id="67" name="Google Shape;67;gc1e240347f_0_0"/>
          <p:cNvSpPr/>
          <p:nvPr/>
        </p:nvSpPr>
        <p:spPr>
          <a:xfrm>
            <a:off x="330368" y="885140"/>
            <a:ext cx="8564700" cy="597300"/>
          </a:xfrm>
          <a:prstGeom prst="roundRect">
            <a:avLst>
              <a:gd name="adj" fmla="val 16667"/>
            </a:avLst>
          </a:prstGeom>
          <a:solidFill>
            <a:srgbClr val="262262"/>
          </a:solidFill>
          <a:ln w="28575" cap="flat" cmpd="sng">
            <a:solidFill>
              <a:srgbClr val="C2D2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dirty="0">
                <a:solidFill>
                  <a:schemeClr val="lt1"/>
                </a:solidFill>
                <a:latin typeface="Arial"/>
                <a:ea typeface="Arial"/>
                <a:cs typeface="Arial"/>
                <a:sym typeface="Arial"/>
              </a:rPr>
              <a:t>Want to find out more?</a:t>
            </a:r>
            <a:endParaRPr dirty="0"/>
          </a:p>
          <a:p>
            <a:pPr marL="0" marR="0" lvl="0" indent="0" algn="ctr" rtl="0">
              <a:spcBef>
                <a:spcPts val="0"/>
              </a:spcBef>
              <a:spcAft>
                <a:spcPts val="0"/>
              </a:spcAft>
              <a:buNone/>
            </a:pPr>
            <a:r>
              <a:rPr lang="en-GB" sz="1400" dirty="0">
                <a:solidFill>
                  <a:schemeClr val="lt1"/>
                </a:solidFill>
                <a:latin typeface="Arial"/>
                <a:ea typeface="Arial"/>
                <a:cs typeface="Arial"/>
                <a:sym typeface="Arial"/>
              </a:rPr>
              <a:t>Click on the logos to visit the websites of each employer featured below!</a:t>
            </a:r>
            <a:endParaRPr dirty="0"/>
          </a:p>
        </p:txBody>
      </p:sp>
      <p:sp>
        <p:nvSpPr>
          <p:cNvPr id="68" name="Google Shape;68;gc1e240347f_0_0"/>
          <p:cNvSpPr txBox="1"/>
          <p:nvPr/>
        </p:nvSpPr>
        <p:spPr>
          <a:xfrm>
            <a:off x="0" y="6640248"/>
            <a:ext cx="26985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chemeClr val="dk1"/>
                </a:solidFill>
                <a:latin typeface="Arial"/>
                <a:ea typeface="Arial"/>
                <a:cs typeface="Arial"/>
                <a:sym typeface="Arial"/>
              </a:rPr>
              <a:t>©VotesforSchools The WOW Show</a:t>
            </a:r>
            <a:endParaRPr/>
          </a:p>
        </p:txBody>
      </p:sp>
      <p:pic>
        <p:nvPicPr>
          <p:cNvPr id="3" name="Picture 2">
            <a:hlinkClick r:id="rId11"/>
            <a:extLst>
              <a:ext uri="{FF2B5EF4-FFF2-40B4-BE49-F238E27FC236}">
                <a16:creationId xmlns:a16="http://schemas.microsoft.com/office/drawing/2014/main" id="{022DF45A-5449-4F04-804F-4095C9A1DA0F}"/>
              </a:ext>
            </a:extLst>
          </p:cNvPr>
          <p:cNvPicPr>
            <a:picLocks noChangeAspect="1"/>
          </p:cNvPicPr>
          <p:nvPr/>
        </p:nvPicPr>
        <p:blipFill>
          <a:blip r:embed="rId12"/>
          <a:stretch>
            <a:fillRect/>
          </a:stretch>
        </p:blipFill>
        <p:spPr>
          <a:xfrm>
            <a:off x="422184" y="5856324"/>
            <a:ext cx="2392136" cy="425406"/>
          </a:xfrm>
          <a:prstGeom prst="rect">
            <a:avLst/>
          </a:prstGeom>
        </p:spPr>
      </p:pic>
      <p:sp>
        <p:nvSpPr>
          <p:cNvPr id="18" name="Shape 114">
            <a:extLst>
              <a:ext uri="{FF2B5EF4-FFF2-40B4-BE49-F238E27FC236}">
                <a16:creationId xmlns:a16="http://schemas.microsoft.com/office/drawing/2014/main" id="{87C8E68B-6DB5-4A1D-86A1-74E7D50AB8BF}"/>
              </a:ext>
            </a:extLst>
          </p:cNvPr>
          <p:cNvSpPr/>
          <p:nvPr/>
        </p:nvSpPr>
        <p:spPr>
          <a:xfrm>
            <a:off x="287088"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Arial" panose="020B0604020202020204" pitchFamily="34" charset="0"/>
                <a:ea typeface="Helvetica Neue" panose="02000503000000020004" pitchFamily="2" charset="0"/>
                <a:cs typeface="Arial" panose="020B0604020202020204" pitchFamily="34" charset="0"/>
                <a:sym typeface="Lato"/>
              </a:rPr>
              <a:t>Get to know the employers!</a:t>
            </a:r>
          </a:p>
        </p:txBody>
      </p:sp>
      <p:pic>
        <p:nvPicPr>
          <p:cNvPr id="19" name="Picture 18">
            <a:extLst>
              <a:ext uri="{FF2B5EF4-FFF2-40B4-BE49-F238E27FC236}">
                <a16:creationId xmlns:a16="http://schemas.microsoft.com/office/drawing/2014/main" id="{6F3D662B-F75D-4F53-AC7D-74DAFA855962}"/>
              </a:ext>
            </a:extLst>
          </p:cNvPr>
          <p:cNvPicPr>
            <a:picLocks noChangeAspect="1"/>
          </p:cNvPicPr>
          <p:nvPr/>
        </p:nvPicPr>
        <p:blipFill>
          <a:blip r:embed="rId13"/>
          <a:stretch>
            <a:fillRect/>
          </a:stretch>
        </p:blipFill>
        <p:spPr>
          <a:xfrm>
            <a:off x="6985581" y="2553812"/>
            <a:ext cx="1828160" cy="98306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gc1e240347f_0_25" descr="Information outline"/>
          <p:cNvPicPr preferRelativeResize="0"/>
          <p:nvPr/>
        </p:nvPicPr>
        <p:blipFill rotWithShape="1">
          <a:blip r:embed="rId3">
            <a:alphaModFix/>
          </a:blip>
          <a:srcRect/>
          <a:stretch/>
        </p:blipFill>
        <p:spPr>
          <a:xfrm>
            <a:off x="1857431" y="1154967"/>
            <a:ext cx="5510463" cy="5510463"/>
          </a:xfrm>
          <a:prstGeom prst="rect">
            <a:avLst/>
          </a:prstGeom>
          <a:noFill/>
          <a:ln>
            <a:noFill/>
          </a:ln>
        </p:spPr>
      </p:pic>
      <p:pic>
        <p:nvPicPr>
          <p:cNvPr id="75" name="Google Shape;75;gc1e240347f_0_25" descr="Logo&#10;&#10;Description automatically generated"/>
          <p:cNvPicPr preferRelativeResize="0"/>
          <p:nvPr/>
        </p:nvPicPr>
        <p:blipFill rotWithShape="1">
          <a:blip r:embed="rId4">
            <a:alphaModFix/>
          </a:blip>
          <a:srcRect/>
          <a:stretch/>
        </p:blipFill>
        <p:spPr>
          <a:xfrm>
            <a:off x="6695819" y="-138689"/>
            <a:ext cx="2556337" cy="1202097"/>
          </a:xfrm>
          <a:prstGeom prst="rect">
            <a:avLst/>
          </a:prstGeom>
          <a:noFill/>
          <a:ln>
            <a:noFill/>
          </a:ln>
        </p:spPr>
      </p:pic>
      <p:sp>
        <p:nvSpPr>
          <p:cNvPr id="76" name="Google Shape;76;gc1e240347f_0_25"/>
          <p:cNvSpPr txBox="1"/>
          <p:nvPr/>
        </p:nvSpPr>
        <p:spPr>
          <a:xfrm>
            <a:off x="2277978" y="2933391"/>
            <a:ext cx="66171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a:solidFill>
                  <a:srgbClr val="000000"/>
                </a:solidFill>
                <a:latin typeface="Arial"/>
                <a:ea typeface="Arial"/>
                <a:cs typeface="Arial"/>
                <a:sym typeface="Arial"/>
              </a:rPr>
              <a:t>Blenheim Palace </a:t>
            </a:r>
            <a:r>
              <a:rPr lang="en-GB" sz="1400" dirty="0">
                <a:solidFill>
                  <a:srgbClr val="000000"/>
                </a:solidFill>
                <a:latin typeface="Arial"/>
                <a:ea typeface="Arial"/>
                <a:cs typeface="Arial"/>
                <a:sym typeface="Arial"/>
              </a:rPr>
              <a:t>is a big source of tourism in Oxfordshire, and it also hosts sporting events, banquets and weddings.  </a:t>
            </a:r>
            <a:endParaRPr sz="1400" dirty="0">
              <a:solidFill>
                <a:schemeClr val="dk1"/>
              </a:solidFill>
              <a:latin typeface="Arial"/>
              <a:ea typeface="Arial"/>
              <a:cs typeface="Arial"/>
              <a:sym typeface="Arial"/>
            </a:endParaRPr>
          </a:p>
        </p:txBody>
      </p:sp>
      <p:sp>
        <p:nvSpPr>
          <p:cNvPr id="77" name="Google Shape;77;gc1e240347f_0_25"/>
          <p:cNvSpPr txBox="1"/>
          <p:nvPr/>
        </p:nvSpPr>
        <p:spPr>
          <a:xfrm>
            <a:off x="328857" y="3984826"/>
            <a:ext cx="6728400" cy="523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dirty="0">
                <a:solidFill>
                  <a:schemeClr val="dk1"/>
                </a:solidFill>
                <a:latin typeface="Arial"/>
                <a:ea typeface="Arial"/>
                <a:cs typeface="Arial"/>
                <a:sym typeface="Arial"/>
              </a:rPr>
              <a:t>Oxford University Press </a:t>
            </a:r>
            <a:r>
              <a:rPr lang="en-GB" sz="1400" dirty="0">
                <a:solidFill>
                  <a:schemeClr val="dk1"/>
                </a:solidFill>
                <a:latin typeface="Arial"/>
                <a:ea typeface="Arial"/>
                <a:cs typeface="Arial"/>
                <a:sym typeface="Arial"/>
              </a:rPr>
              <a:t>create high quality academic and education resources. You may even have some of their textbooks!  </a:t>
            </a:r>
            <a:endParaRPr dirty="0"/>
          </a:p>
        </p:txBody>
      </p:sp>
      <p:sp>
        <p:nvSpPr>
          <p:cNvPr id="78" name="Google Shape;78;gc1e240347f_0_25"/>
          <p:cNvSpPr txBox="1"/>
          <p:nvPr/>
        </p:nvSpPr>
        <p:spPr>
          <a:xfrm>
            <a:off x="2277977" y="4933426"/>
            <a:ext cx="66171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dirty="0">
                <a:solidFill>
                  <a:schemeClr val="dk1"/>
                </a:solidFill>
                <a:latin typeface="Arial"/>
                <a:ea typeface="Arial"/>
                <a:cs typeface="Arial"/>
                <a:sym typeface="Arial"/>
              </a:rPr>
              <a:t>Over 8,000 people work for </a:t>
            </a:r>
            <a:r>
              <a:rPr lang="en-GB" sz="1400" b="1" dirty="0">
                <a:solidFill>
                  <a:schemeClr val="dk1"/>
                </a:solidFill>
                <a:latin typeface="Arial"/>
                <a:ea typeface="Arial"/>
                <a:cs typeface="Arial"/>
                <a:sym typeface="Arial"/>
              </a:rPr>
              <a:t>Thames Valley Police </a:t>
            </a:r>
            <a:r>
              <a:rPr lang="en-GB" sz="1400" dirty="0">
                <a:solidFill>
                  <a:schemeClr val="dk1"/>
                </a:solidFill>
                <a:latin typeface="Arial"/>
                <a:ea typeface="Arial"/>
                <a:cs typeface="Arial"/>
                <a:sym typeface="Arial"/>
              </a:rPr>
              <a:t>with many varied roles and volunteering opportunities available.  </a:t>
            </a:r>
            <a:r>
              <a:rPr lang="en-GB" sz="1400" b="0" i="0" dirty="0">
                <a:solidFill>
                  <a:schemeClr val="dk1"/>
                </a:solidFill>
                <a:latin typeface="Arial"/>
                <a:ea typeface="Arial"/>
                <a:cs typeface="Arial"/>
                <a:sym typeface="Arial"/>
              </a:rPr>
              <a:t> </a:t>
            </a:r>
            <a:endParaRPr sz="1400" dirty="0">
              <a:solidFill>
                <a:schemeClr val="dk1"/>
              </a:solidFill>
              <a:latin typeface="Arial"/>
              <a:ea typeface="Arial"/>
              <a:cs typeface="Arial"/>
              <a:sym typeface="Arial"/>
            </a:endParaRPr>
          </a:p>
        </p:txBody>
      </p:sp>
      <p:sp>
        <p:nvSpPr>
          <p:cNvPr id="79" name="Google Shape;79;gc1e240347f_0_25"/>
          <p:cNvSpPr txBox="1"/>
          <p:nvPr/>
        </p:nvSpPr>
        <p:spPr>
          <a:xfrm>
            <a:off x="328857" y="5770901"/>
            <a:ext cx="6730800" cy="5231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dirty="0">
                <a:solidFill>
                  <a:schemeClr val="dk1"/>
                </a:solidFill>
                <a:latin typeface="Arial"/>
                <a:ea typeface="Arial"/>
                <a:cs typeface="Arial"/>
                <a:sym typeface="Arial"/>
              </a:rPr>
              <a:t>BMW Mini</a:t>
            </a:r>
            <a:r>
              <a:rPr lang="en-GB" sz="1400" dirty="0">
                <a:solidFill>
                  <a:schemeClr val="dk1"/>
                </a:solidFill>
                <a:latin typeface="Arial"/>
                <a:ea typeface="Arial"/>
                <a:cs typeface="Arial"/>
                <a:sym typeface="Arial"/>
              </a:rPr>
              <a:t> run apprenticeships and internships, as well as taking graduates. They have a programme called “Girls Go Technical” to encourage young women to join.  </a:t>
            </a:r>
            <a:endParaRPr dirty="0"/>
          </a:p>
        </p:txBody>
      </p:sp>
      <p:pic>
        <p:nvPicPr>
          <p:cNvPr id="81" name="Google Shape;81;gc1e240347f_0_25">
            <a:hlinkClick r:id="rId5"/>
          </p:cNvPr>
          <p:cNvPicPr preferRelativeResize="0"/>
          <p:nvPr/>
        </p:nvPicPr>
        <p:blipFill rotWithShape="1">
          <a:blip r:embed="rId6">
            <a:alphaModFix/>
          </a:blip>
          <a:srcRect/>
          <a:stretch/>
        </p:blipFill>
        <p:spPr>
          <a:xfrm>
            <a:off x="330259" y="2830953"/>
            <a:ext cx="1805964" cy="728096"/>
          </a:xfrm>
          <a:prstGeom prst="rect">
            <a:avLst/>
          </a:prstGeom>
          <a:noFill/>
          <a:ln>
            <a:noFill/>
          </a:ln>
        </p:spPr>
      </p:pic>
      <p:pic>
        <p:nvPicPr>
          <p:cNvPr id="82" name="Google Shape;82;gc1e240347f_0_25">
            <a:hlinkClick r:id="rId7"/>
          </p:cNvPr>
          <p:cNvPicPr preferRelativeResize="0"/>
          <p:nvPr/>
        </p:nvPicPr>
        <p:blipFill rotWithShape="1">
          <a:blip r:embed="rId8">
            <a:alphaModFix/>
          </a:blip>
          <a:srcRect/>
          <a:stretch/>
        </p:blipFill>
        <p:spPr>
          <a:xfrm>
            <a:off x="7191134" y="3913118"/>
            <a:ext cx="1702733" cy="666636"/>
          </a:xfrm>
          <a:prstGeom prst="rect">
            <a:avLst/>
          </a:prstGeom>
          <a:noFill/>
          <a:ln>
            <a:noFill/>
          </a:ln>
        </p:spPr>
      </p:pic>
      <p:pic>
        <p:nvPicPr>
          <p:cNvPr id="83" name="Google Shape;83;gc1e240347f_0_25">
            <a:hlinkClick r:id="rId9"/>
          </p:cNvPr>
          <p:cNvPicPr preferRelativeResize="0"/>
          <p:nvPr/>
        </p:nvPicPr>
        <p:blipFill rotWithShape="1">
          <a:blip r:embed="rId10">
            <a:alphaModFix/>
          </a:blip>
          <a:srcRect/>
          <a:stretch/>
        </p:blipFill>
        <p:spPr>
          <a:xfrm>
            <a:off x="330057" y="4894009"/>
            <a:ext cx="1806166" cy="602055"/>
          </a:xfrm>
          <a:prstGeom prst="rect">
            <a:avLst/>
          </a:prstGeom>
          <a:noFill/>
          <a:ln>
            <a:noFill/>
          </a:ln>
        </p:spPr>
      </p:pic>
      <p:pic>
        <p:nvPicPr>
          <p:cNvPr id="84" name="Google Shape;84;gc1e240347f_0_25">
            <a:hlinkClick r:id="rId11"/>
          </p:cNvPr>
          <p:cNvPicPr preferRelativeResize="0"/>
          <p:nvPr/>
        </p:nvPicPr>
        <p:blipFill rotWithShape="1">
          <a:blip r:embed="rId12">
            <a:alphaModFix/>
          </a:blip>
          <a:srcRect/>
          <a:stretch/>
        </p:blipFill>
        <p:spPr>
          <a:xfrm>
            <a:off x="7265577" y="5636767"/>
            <a:ext cx="1545285" cy="791487"/>
          </a:xfrm>
          <a:prstGeom prst="rect">
            <a:avLst/>
          </a:prstGeom>
          <a:noFill/>
          <a:ln>
            <a:noFill/>
          </a:ln>
        </p:spPr>
      </p:pic>
      <p:sp>
        <p:nvSpPr>
          <p:cNvPr id="86" name="Google Shape;86;gc1e240347f_0_25"/>
          <p:cNvSpPr txBox="1"/>
          <p:nvPr/>
        </p:nvSpPr>
        <p:spPr>
          <a:xfrm>
            <a:off x="328857" y="1934979"/>
            <a:ext cx="6233826" cy="5231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dirty="0">
                <a:solidFill>
                  <a:schemeClr val="dk1"/>
                </a:solidFill>
                <a:latin typeface="Arial" panose="020B0604020202020204" pitchFamily="34" charset="0"/>
                <a:cs typeface="Arial" panose="020B0604020202020204" pitchFamily="34" charset="0"/>
              </a:rPr>
              <a:t>Greencore Construction </a:t>
            </a:r>
            <a:r>
              <a:rPr lang="en-GB" sz="1400" dirty="0">
                <a:solidFill>
                  <a:schemeClr val="dk1"/>
                </a:solidFill>
                <a:latin typeface="Arial" panose="020B0604020202020204" pitchFamily="34" charset="0"/>
                <a:cs typeface="Arial" panose="020B0604020202020204" pitchFamily="34" charset="0"/>
              </a:rPr>
              <a:t>helps people build modern, dream homes with low impact on the environment. </a:t>
            </a:r>
            <a:endParaRPr sz="1400" dirty="0">
              <a:latin typeface="Arial" panose="020B0604020202020204" pitchFamily="34" charset="0"/>
              <a:cs typeface="Arial" panose="020B0604020202020204" pitchFamily="34" charset="0"/>
            </a:endParaRPr>
          </a:p>
        </p:txBody>
      </p:sp>
      <p:sp>
        <p:nvSpPr>
          <p:cNvPr id="88" name="Google Shape;88;gc1e240347f_0_25"/>
          <p:cNvSpPr txBox="1"/>
          <p:nvPr/>
        </p:nvSpPr>
        <p:spPr>
          <a:xfrm>
            <a:off x="0" y="6640248"/>
            <a:ext cx="26985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chemeClr val="dk1"/>
                </a:solidFill>
                <a:latin typeface="Arial"/>
                <a:ea typeface="Arial"/>
                <a:cs typeface="Arial"/>
                <a:sym typeface="Arial"/>
              </a:rPr>
              <a:t>©VotesforSchools The WOW Show</a:t>
            </a:r>
            <a:endParaRPr/>
          </a:p>
        </p:txBody>
      </p:sp>
      <p:sp>
        <p:nvSpPr>
          <p:cNvPr id="19" name="Google Shape;67;gc1e240347f_0_0">
            <a:extLst>
              <a:ext uri="{FF2B5EF4-FFF2-40B4-BE49-F238E27FC236}">
                <a16:creationId xmlns:a16="http://schemas.microsoft.com/office/drawing/2014/main" id="{1194B512-343E-43FA-95BD-4C2EAEB330DF}"/>
              </a:ext>
            </a:extLst>
          </p:cNvPr>
          <p:cNvSpPr/>
          <p:nvPr/>
        </p:nvSpPr>
        <p:spPr>
          <a:xfrm>
            <a:off x="330368" y="885140"/>
            <a:ext cx="8564700" cy="597300"/>
          </a:xfrm>
          <a:prstGeom prst="roundRect">
            <a:avLst>
              <a:gd name="adj" fmla="val 16667"/>
            </a:avLst>
          </a:prstGeom>
          <a:solidFill>
            <a:srgbClr val="262262"/>
          </a:solidFill>
          <a:ln w="28575" cap="flat" cmpd="sng">
            <a:solidFill>
              <a:srgbClr val="C2D2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dirty="0">
                <a:solidFill>
                  <a:schemeClr val="lt1"/>
                </a:solidFill>
                <a:latin typeface="Arial"/>
                <a:ea typeface="Arial"/>
                <a:cs typeface="Arial"/>
                <a:sym typeface="Arial"/>
              </a:rPr>
              <a:t>Want to find out more?</a:t>
            </a:r>
            <a:endParaRPr dirty="0"/>
          </a:p>
          <a:p>
            <a:pPr marL="0" marR="0" lvl="0" indent="0" algn="ctr" rtl="0">
              <a:spcBef>
                <a:spcPts val="0"/>
              </a:spcBef>
              <a:spcAft>
                <a:spcPts val="0"/>
              </a:spcAft>
              <a:buNone/>
            </a:pPr>
            <a:r>
              <a:rPr lang="en-GB" sz="1400">
                <a:solidFill>
                  <a:schemeClr val="lt1"/>
                </a:solidFill>
                <a:latin typeface="Arial"/>
                <a:ea typeface="Arial"/>
                <a:cs typeface="Arial"/>
                <a:sym typeface="Arial"/>
              </a:rPr>
              <a:t>Click on the </a:t>
            </a:r>
            <a:r>
              <a:rPr lang="en-GB" sz="1400" dirty="0">
                <a:solidFill>
                  <a:schemeClr val="lt1"/>
                </a:solidFill>
                <a:latin typeface="Arial"/>
                <a:ea typeface="Arial"/>
                <a:cs typeface="Arial"/>
                <a:sym typeface="Arial"/>
              </a:rPr>
              <a:t>logos to visit the websites of each employer featured below!</a:t>
            </a:r>
            <a:endParaRPr dirty="0"/>
          </a:p>
        </p:txBody>
      </p:sp>
      <p:pic>
        <p:nvPicPr>
          <p:cNvPr id="3" name="Picture 2">
            <a:hlinkClick r:id="rId13"/>
            <a:extLst>
              <a:ext uri="{FF2B5EF4-FFF2-40B4-BE49-F238E27FC236}">
                <a16:creationId xmlns:a16="http://schemas.microsoft.com/office/drawing/2014/main" id="{AC303136-4ED2-48F2-AD0D-EDAFC9862D60}"/>
              </a:ext>
            </a:extLst>
          </p:cNvPr>
          <p:cNvPicPr>
            <a:picLocks noChangeAspect="1"/>
          </p:cNvPicPr>
          <p:nvPr/>
        </p:nvPicPr>
        <p:blipFill>
          <a:blip r:embed="rId14"/>
          <a:stretch>
            <a:fillRect/>
          </a:stretch>
        </p:blipFill>
        <p:spPr>
          <a:xfrm>
            <a:off x="6860960" y="1892209"/>
            <a:ext cx="2032907" cy="613898"/>
          </a:xfrm>
          <a:prstGeom prst="rect">
            <a:avLst/>
          </a:prstGeom>
        </p:spPr>
      </p:pic>
      <p:sp>
        <p:nvSpPr>
          <p:cNvPr id="17" name="Shape 114">
            <a:extLst>
              <a:ext uri="{FF2B5EF4-FFF2-40B4-BE49-F238E27FC236}">
                <a16:creationId xmlns:a16="http://schemas.microsoft.com/office/drawing/2014/main" id="{AF8E0060-A397-428A-94EF-89BA784A8C64}"/>
              </a:ext>
            </a:extLst>
          </p:cNvPr>
          <p:cNvSpPr/>
          <p:nvPr/>
        </p:nvSpPr>
        <p:spPr>
          <a:xfrm>
            <a:off x="287088"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Arial" panose="020B0604020202020204" pitchFamily="34" charset="0"/>
                <a:ea typeface="Helvetica Neue" panose="02000503000000020004" pitchFamily="2" charset="0"/>
                <a:cs typeface="Arial" panose="020B0604020202020204" pitchFamily="34" charset="0"/>
                <a:sym typeface="Lato"/>
              </a:rPr>
              <a:t>Get to know the employers!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cxnSp>
        <p:nvCxnSpPr>
          <p:cNvPr id="10" name="Straight Connector 9">
            <a:extLst>
              <a:ext uri="{FF2B5EF4-FFF2-40B4-BE49-F238E27FC236}">
                <a16:creationId xmlns:a16="http://schemas.microsoft.com/office/drawing/2014/main" id="{103A1B66-E214-4025-A334-04A2C33557E3}"/>
              </a:ext>
            </a:extLst>
          </p:cNvPr>
          <p:cNvCxnSpPr/>
          <p:nvPr/>
        </p:nvCxnSpPr>
        <p:spPr>
          <a:xfrm>
            <a:off x="53751" y="3804311"/>
            <a:ext cx="9036496"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Shape 114">
            <a:extLst>
              <a:ext uri="{FF2B5EF4-FFF2-40B4-BE49-F238E27FC236}">
                <a16:creationId xmlns:a16="http://schemas.microsoft.com/office/drawing/2014/main" id="{728CB498-3206-47E9-8743-15E2064629EB}"/>
              </a:ext>
            </a:extLst>
          </p:cNvPr>
          <p:cNvSpPr/>
          <p:nvPr/>
        </p:nvSpPr>
        <p:spPr>
          <a:xfrm>
            <a:off x="540001" y="540000"/>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Learning objectives for today</a:t>
            </a:r>
          </a:p>
        </p:txBody>
      </p:sp>
      <p:sp>
        <p:nvSpPr>
          <p:cNvPr id="12" name="Shape 114">
            <a:extLst>
              <a:ext uri="{FF2B5EF4-FFF2-40B4-BE49-F238E27FC236}">
                <a16:creationId xmlns:a16="http://schemas.microsoft.com/office/drawing/2014/main" id="{A4BFCEE8-99F2-4A07-A04C-B2B9D7684983}"/>
              </a:ext>
            </a:extLst>
          </p:cNvPr>
          <p:cNvSpPr/>
          <p:nvPr/>
        </p:nvSpPr>
        <p:spPr>
          <a:xfrm>
            <a:off x="472484" y="4047269"/>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Keywords</a:t>
            </a:r>
          </a:p>
        </p:txBody>
      </p:sp>
      <p:sp>
        <p:nvSpPr>
          <p:cNvPr id="13" name="Shape 113">
            <a:extLst>
              <a:ext uri="{FF2B5EF4-FFF2-40B4-BE49-F238E27FC236}">
                <a16:creationId xmlns:a16="http://schemas.microsoft.com/office/drawing/2014/main" id="{AC6C43A3-9085-4CD2-B213-628BCC49D7C3}"/>
              </a:ext>
            </a:extLst>
          </p:cNvPr>
          <p:cNvSpPr/>
          <p:nvPr/>
        </p:nvSpPr>
        <p:spPr>
          <a:xfrm>
            <a:off x="472484" y="4742063"/>
            <a:ext cx="8199031" cy="1944922"/>
          </a:xfrm>
          <a:prstGeom prst="rect">
            <a:avLst/>
          </a:prstGeom>
          <a:noFill/>
          <a:ln>
            <a:noFill/>
          </a:ln>
        </p:spPr>
        <p:txBody>
          <a:bodyPr lIns="91425" tIns="45700" rIns="91425" bIns="45700" anchor="t" anchorCtr="0">
            <a:noAutofit/>
          </a:bodyPr>
          <a:lstStyle/>
          <a:p>
            <a:pPr marL="285750" indent="-285750">
              <a:buClr>
                <a:schemeClr val="bg1"/>
              </a:buClr>
              <a:buFont typeface="Arial" panose="020B0604020202020204" pitchFamily="34" charset="0"/>
              <a:buChar char="•"/>
            </a:pPr>
            <a:r>
              <a:rPr lang="en-US" sz="1600" b="1" dirty="0" err="1">
                <a:latin typeface="Century Gothic" panose="020B0502020202020204" pitchFamily="34" charset="0"/>
                <a:ea typeface="Helvetica Neue" panose="02000503000000020004" pitchFamily="2" charset="0"/>
                <a:cs typeface="Arial" panose="020B0604020202020204" pitchFamily="34" charset="0"/>
              </a:rPr>
              <a:t>Labour</a:t>
            </a:r>
            <a:r>
              <a:rPr lang="en-US" sz="1600" b="1" dirty="0">
                <a:latin typeface="Century Gothic" panose="020B0502020202020204" pitchFamily="34" charset="0"/>
                <a:ea typeface="Helvetica Neue" panose="02000503000000020004" pitchFamily="2" charset="0"/>
                <a:cs typeface="Arial" panose="020B0604020202020204" pitchFamily="34" charset="0"/>
              </a:rPr>
              <a:t> Market Information (LMI): </a:t>
            </a:r>
            <a:r>
              <a:rPr lang="en-US" sz="1600" dirty="0">
                <a:latin typeface="Century Gothic" panose="020B0502020202020204" pitchFamily="34" charset="0"/>
                <a:ea typeface="Helvetica Neue" panose="02000503000000020004" pitchFamily="2" charset="0"/>
                <a:cs typeface="Arial" panose="020B0604020202020204" pitchFamily="34" charset="0"/>
              </a:rPr>
              <a:t>Information about the jobs and careers available in a geographical area.  </a:t>
            </a:r>
          </a:p>
          <a:p>
            <a:pPr marL="285750" indent="-285750">
              <a:buClr>
                <a:schemeClr val="bg1"/>
              </a:buClr>
              <a:buFont typeface="Arial" panose="020B0604020202020204" pitchFamily="34" charset="0"/>
              <a:buChar char="•"/>
            </a:pPr>
            <a:endParaRPr lang="en-US" sz="1600" dirty="0">
              <a:latin typeface="Century Gothic" panose="020B0502020202020204" pitchFamily="34" charset="0"/>
              <a:ea typeface="Helvetica Neue" panose="02000503000000020004" pitchFamily="2" charset="0"/>
              <a:cs typeface="Arial" panose="020B0604020202020204" pitchFamily="34" charset="0"/>
            </a:endParaRPr>
          </a:p>
          <a:p>
            <a:pPr marL="285750" indent="-285750">
              <a:buClr>
                <a:schemeClr val="bg1"/>
              </a:buClr>
              <a:buSzPct val="10000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Employability: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Having skills and abilities that allow you to be employed.  </a:t>
            </a:r>
          </a:p>
          <a:p>
            <a:pPr marL="285750" indent="-285750">
              <a:buClr>
                <a:schemeClr val="bg1"/>
              </a:buClr>
              <a:buSzPct val="100000"/>
              <a:buFont typeface="Arial" panose="020B0604020202020204" pitchFamily="34" charset="0"/>
              <a:buChar char="•"/>
            </a:pPr>
            <a:endParaRPr lang="en-GB" sz="1600" b="1"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Clr>
                <a:schemeClr val="bg1"/>
              </a:buClr>
              <a:buSzPct val="10000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Curriculum Vitae: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A written description of your skills, qualifications and experience.  </a:t>
            </a:r>
          </a:p>
          <a:p>
            <a:endParaRPr lang="en-US" sz="1600" dirty="0">
              <a:latin typeface="Century Gothic" panose="020B0502020202020204" pitchFamily="34" charset="0"/>
              <a:ea typeface="Helvetica Neue" panose="02000503000000020004" pitchFamily="2" charset="0"/>
              <a:cs typeface="Arial" panose="020B0604020202020204" pitchFamily="34" charset="0"/>
            </a:endParaRPr>
          </a:p>
          <a:p>
            <a:pPr>
              <a:buClr>
                <a:srgbClr val="BA1A1A"/>
              </a:buClr>
              <a:buSzPct val="100000"/>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a:buClr>
                <a:srgbClr val="BA1A1A"/>
              </a:buClr>
              <a:buSzPct val="100000"/>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p:txBody>
      </p:sp>
      <p:sp>
        <p:nvSpPr>
          <p:cNvPr id="14" name="TextBox 13">
            <a:extLst>
              <a:ext uri="{FF2B5EF4-FFF2-40B4-BE49-F238E27FC236}">
                <a16:creationId xmlns:a16="http://schemas.microsoft.com/office/drawing/2014/main" id="{C1C70528-9DF4-4CAA-9C85-755738D4F6FC}"/>
              </a:ext>
            </a:extLst>
          </p:cNvPr>
          <p:cNvSpPr txBox="1"/>
          <p:nvPr/>
        </p:nvSpPr>
        <p:spPr>
          <a:xfrm>
            <a:off x="472484" y="1205257"/>
            <a:ext cx="7676346" cy="2554545"/>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Century Gothic" panose="020B0502020202020204" pitchFamily="34" charset="0"/>
                <a:cs typeface="Arial" panose="020B0604020202020204" pitchFamily="34" charset="0"/>
              </a:rPr>
              <a:t>To </a:t>
            </a:r>
            <a:r>
              <a:rPr lang="en-GB" sz="1600" b="0" i="0" u="none" strike="noStrike" baseline="0" dirty="0">
                <a:latin typeface="Century Gothic" panose="020B0502020202020204" pitchFamily="34" charset="0"/>
                <a:cs typeface="Arial" panose="020B0604020202020204" pitchFamily="34" charset="0"/>
              </a:rPr>
              <a:t>be aware of what job and labour market information (LMI) is and what it can do for you.</a:t>
            </a:r>
          </a:p>
          <a:p>
            <a:endParaRPr lang="en-GB" sz="1600" dirty="0">
              <a:latin typeface="Century Gothic" panose="020B0502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Century Gothic" panose="020B0502020202020204" pitchFamily="34" charset="0"/>
                <a:cs typeface="Arial" panose="020B0604020202020204" pitchFamily="34" charset="0"/>
              </a:rPr>
              <a:t>To </a:t>
            </a:r>
            <a:r>
              <a:rPr lang="en-GB" sz="1600" b="0" i="0" u="none" strike="noStrike" baseline="0" dirty="0">
                <a:latin typeface="Century Gothic" panose="020B0502020202020204" pitchFamily="34" charset="0"/>
                <a:cs typeface="Arial" panose="020B0604020202020204" pitchFamily="34" charset="0"/>
              </a:rPr>
              <a:t>know your rights and responsibilities in a selection process and the strategies to use to improve your chances of being chosen. 	</a:t>
            </a:r>
          </a:p>
          <a:p>
            <a:endParaRPr lang="en-GB" sz="1600" b="0" i="0" u="none" strike="noStrike" baseline="0" dirty="0">
              <a:latin typeface="Century Gothic" panose="020B0502020202020204" pitchFamily="34" charset="0"/>
              <a:cs typeface="Arial" panose="020B0604020202020204" pitchFamily="34" charset="0"/>
            </a:endParaRPr>
          </a:p>
          <a:p>
            <a:pPr marL="285750" indent="-285750">
              <a:buFont typeface="Arial" panose="020B0604020202020204" pitchFamily="34" charset="0"/>
              <a:buChar char="•"/>
            </a:pPr>
            <a:r>
              <a:rPr lang="en-GB" sz="1600" b="0" i="0" u="none" strike="noStrike" baseline="0" dirty="0">
                <a:latin typeface="Century Gothic" panose="020B0502020202020204" pitchFamily="34" charset="0"/>
                <a:cs typeface="Arial" panose="020B0604020202020204" pitchFamily="34" charset="0"/>
              </a:rPr>
              <a:t>To research your education, training, </a:t>
            </a:r>
            <a:r>
              <a:rPr lang="en-GB" sz="1600" dirty="0">
                <a:latin typeface="Century Gothic" panose="020B0502020202020204" pitchFamily="34" charset="0"/>
                <a:cs typeface="Arial" panose="020B0604020202020204" pitchFamily="34" charset="0"/>
              </a:rPr>
              <a:t>T Levels, </a:t>
            </a:r>
            <a:r>
              <a:rPr lang="en-GB" sz="1600" b="0" i="0" u="none" strike="noStrike" baseline="0" dirty="0">
                <a:latin typeface="Century Gothic" panose="020B0502020202020204" pitchFamily="34" charset="0"/>
                <a:cs typeface="Arial" panose="020B0604020202020204" pitchFamily="34" charset="0"/>
              </a:rPr>
              <a:t>apprenticeship, employment and volunteering options including information about the best progression pathways through to specific goals. 	</a:t>
            </a:r>
          </a:p>
          <a:p>
            <a:endParaRPr lang="en-GB" sz="1600" dirty="0">
              <a:latin typeface="Century Gothic" panose="020B0502020202020204" pitchFamily="34" charset="0"/>
              <a:cs typeface="Arial" panose="020B0604020202020204" pitchFamily="34" charset="0"/>
            </a:endParaRPr>
          </a:p>
        </p:txBody>
      </p:sp>
      <p:sp>
        <p:nvSpPr>
          <p:cNvPr id="8" name="TextBox 13">
            <a:extLst>
              <a:ext uri="{FF2B5EF4-FFF2-40B4-BE49-F238E27FC236}">
                <a16:creationId xmlns:a16="http://schemas.microsoft.com/office/drawing/2014/main" id="{AA944DFC-2CA3-47B8-BC94-C6B97F1A4498}"/>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Arial" panose="020B0604020202020204" pitchFamily="34" charset="0"/>
                <a:ea typeface="Calibri" panose="020F0502020204030204" pitchFamily="34" charset="0"/>
                <a:cs typeface="Arial" panose="020B0604020202020204" pitchFamily="34" charset="0"/>
              </a:rPr>
              <a:t>©VotesforSchools The WOW Show 2021</a:t>
            </a:r>
          </a:p>
        </p:txBody>
      </p:sp>
    </p:spTree>
    <p:extLst>
      <p:ext uri="{BB962C8B-B14F-4D97-AF65-F5344CB8AC3E}">
        <p14:creationId xmlns:p14="http://schemas.microsoft.com/office/powerpoint/2010/main" val="2067021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phic 21" descr="Briefcase outline">
            <a:extLst>
              <a:ext uri="{FF2B5EF4-FFF2-40B4-BE49-F238E27FC236}">
                <a16:creationId xmlns:a16="http://schemas.microsoft.com/office/drawing/2014/main" id="{34A091A0-D7F9-4CF8-AA25-FA085C20CE89}"/>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b="31041"/>
          <a:stretch/>
        </p:blipFill>
        <p:spPr>
          <a:xfrm>
            <a:off x="3652956" y="4409353"/>
            <a:ext cx="3550895" cy="2448647"/>
          </a:xfrm>
          <a:prstGeom prst="rect">
            <a:avLst/>
          </a:prstGeom>
        </p:spPr>
      </p:pic>
      <p:sp>
        <p:nvSpPr>
          <p:cNvPr id="21" name="Rectangle: Rounded Corners 20">
            <a:extLst>
              <a:ext uri="{FF2B5EF4-FFF2-40B4-BE49-F238E27FC236}">
                <a16:creationId xmlns:a16="http://schemas.microsoft.com/office/drawing/2014/main" id="{143CCEE1-4997-4C10-A40A-074406066928}"/>
              </a:ext>
            </a:extLst>
          </p:cNvPr>
          <p:cNvSpPr/>
          <p:nvPr/>
        </p:nvSpPr>
        <p:spPr>
          <a:xfrm>
            <a:off x="5423736" y="5329966"/>
            <a:ext cx="3523015" cy="1152525"/>
          </a:xfrm>
          <a:prstGeom prst="roundRect">
            <a:avLst/>
          </a:prstGeom>
          <a:solidFill>
            <a:srgbClr val="262262"/>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Challenge: </a:t>
            </a:r>
          </a:p>
          <a:p>
            <a:pPr algn="ctr"/>
            <a:r>
              <a:rPr lang="en-GB" sz="14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Have you searched the </a:t>
            </a:r>
            <a:r>
              <a:rPr lang="en-GB" sz="1400" dirty="0" err="1">
                <a:solidFill>
                  <a:schemeClr val="bg1"/>
                </a:solidFill>
                <a:latin typeface="Century Gothic" panose="020B0502020202020204" pitchFamily="34" charset="0"/>
                <a:ea typeface="Helvetica Neue" panose="02000503000000020004" pitchFamily="2" charset="0"/>
                <a:cs typeface="Arial" panose="020B0604020202020204" pitchFamily="34" charset="0"/>
              </a:rPr>
              <a:t>oxme</a:t>
            </a:r>
            <a:r>
              <a:rPr lang="en-GB" sz="14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 website for training and opportunities? If not, give it a go!</a:t>
            </a:r>
          </a:p>
        </p:txBody>
      </p:sp>
      <p:pic>
        <p:nvPicPr>
          <p:cNvPr id="16" name="Graphic 15" descr="Work from home desk outline">
            <a:extLst>
              <a:ext uri="{FF2B5EF4-FFF2-40B4-BE49-F238E27FC236}">
                <a16:creationId xmlns:a16="http://schemas.microsoft.com/office/drawing/2014/main" id="{7495F20C-5402-475D-8D72-686A8C8942D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6043" y="3928754"/>
            <a:ext cx="3550895" cy="3550895"/>
          </a:xfrm>
          <a:prstGeom prst="rect">
            <a:avLst/>
          </a:prstGeom>
        </p:spPr>
      </p:pic>
      <p:pic>
        <p:nvPicPr>
          <p:cNvPr id="18" name="Graphic 17" descr="Text outline">
            <a:extLst>
              <a:ext uri="{FF2B5EF4-FFF2-40B4-BE49-F238E27FC236}">
                <a16:creationId xmlns:a16="http://schemas.microsoft.com/office/drawing/2014/main" id="{FB6B7BC3-EF9E-4B3A-ACF9-B9AC2115645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36195" y="1345567"/>
            <a:ext cx="3550895" cy="3550895"/>
          </a:xfrm>
          <a:prstGeom prst="rect">
            <a:avLst/>
          </a:prstGeom>
        </p:spPr>
      </p:pic>
      <p:pic>
        <p:nvPicPr>
          <p:cNvPr id="20" name="Graphic 19" descr="Remote work outline">
            <a:extLst>
              <a:ext uri="{FF2B5EF4-FFF2-40B4-BE49-F238E27FC236}">
                <a16:creationId xmlns:a16="http://schemas.microsoft.com/office/drawing/2014/main" id="{D3B9DD36-A6C2-4BD2-A910-11A068D4409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62046" y="559792"/>
            <a:ext cx="3550895" cy="3550895"/>
          </a:xfrm>
          <a:prstGeom prst="rect">
            <a:avLst/>
          </a:prstGeom>
        </p:spPr>
      </p:pic>
      <p:pic>
        <p:nvPicPr>
          <p:cNvPr id="24" name="Graphic 23" descr="Map with pin outline">
            <a:extLst>
              <a:ext uri="{FF2B5EF4-FFF2-40B4-BE49-F238E27FC236}">
                <a16:creationId xmlns:a16="http://schemas.microsoft.com/office/drawing/2014/main" id="{5C221E4C-5799-4500-BDE7-8DD9774592C6}"/>
              </a:ext>
            </a:extLst>
          </p:cNvPr>
          <p:cNvPicPr>
            <a:picLocks noChangeAspect="1"/>
          </p:cNvPicPr>
          <p:nvPr/>
        </p:nvPicPr>
        <p:blipFill rotWithShape="1">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rcRect l="31054"/>
          <a:stretch/>
        </p:blipFill>
        <p:spPr>
          <a:xfrm flipH="1">
            <a:off x="6695818" y="1821190"/>
            <a:ext cx="2448181" cy="3550895"/>
          </a:xfrm>
          <a:prstGeom prst="rect">
            <a:avLst/>
          </a:prstGeom>
        </p:spPr>
      </p:pic>
      <p:sp>
        <p:nvSpPr>
          <p:cNvPr id="5" name="Rectangle: Rounded Corners 4">
            <a:extLst>
              <a:ext uri="{FF2B5EF4-FFF2-40B4-BE49-F238E27FC236}">
                <a16:creationId xmlns:a16="http://schemas.microsoft.com/office/drawing/2014/main" id="{88BC2CC9-5AB2-4D9F-8A9C-CD5A4D94852C}"/>
              </a:ext>
            </a:extLst>
          </p:cNvPr>
          <p:cNvSpPr/>
          <p:nvPr/>
        </p:nvSpPr>
        <p:spPr>
          <a:xfrm>
            <a:off x="2384176" y="3780634"/>
            <a:ext cx="2891525" cy="1549332"/>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Labour Market Information (LMI) </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is a useful tool to help research future jobs in the local area, understand the skills needed for certain roles and the demand for future employment.  </a:t>
            </a:r>
          </a:p>
        </p:txBody>
      </p:sp>
      <p:sp>
        <p:nvSpPr>
          <p:cNvPr id="6" name="Rectangle: Rounded Corners 5">
            <a:extLst>
              <a:ext uri="{FF2B5EF4-FFF2-40B4-BE49-F238E27FC236}">
                <a16:creationId xmlns:a16="http://schemas.microsoft.com/office/drawing/2014/main" id="{88ABA0BE-0ED5-448A-935A-DA4507A20403}"/>
              </a:ext>
            </a:extLst>
          </p:cNvPr>
          <p:cNvSpPr/>
          <p:nvPr/>
        </p:nvSpPr>
        <p:spPr>
          <a:xfrm>
            <a:off x="197249" y="5386123"/>
            <a:ext cx="3982495" cy="1082331"/>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If you are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aware of what is available in your local </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area, it can help you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decide</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what you could do as a career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when you leave school</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p>
        </p:txBody>
      </p:sp>
      <p:sp>
        <p:nvSpPr>
          <p:cNvPr id="7" name="Rectangle: Rounded Corners 6">
            <a:extLst>
              <a:ext uri="{FF2B5EF4-FFF2-40B4-BE49-F238E27FC236}">
                <a16:creationId xmlns:a16="http://schemas.microsoft.com/office/drawing/2014/main" id="{8EEC4A44-AF48-4A5A-8354-BE201D4B9912}"/>
              </a:ext>
            </a:extLst>
          </p:cNvPr>
          <p:cNvSpPr/>
          <p:nvPr/>
        </p:nvSpPr>
        <p:spPr>
          <a:xfrm>
            <a:off x="166821" y="2455011"/>
            <a:ext cx="5092119" cy="1151521"/>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latin typeface="Century Gothic" panose="020B0502020202020204" pitchFamily="34" charset="0"/>
                <a:cs typeface="Arial" panose="020B0604020202020204" pitchFamily="34" charset="0"/>
              </a:rPr>
              <a:t>Pair discussion (2-3 mins)</a:t>
            </a:r>
          </a:p>
          <a:p>
            <a:pPr algn="ctr"/>
            <a:r>
              <a:rPr lang="en-GB" sz="1400" dirty="0">
                <a:solidFill>
                  <a:schemeClr val="tx1">
                    <a:lumMod val="95000"/>
                    <a:lumOff val="5000"/>
                  </a:schemeClr>
                </a:solidFill>
                <a:latin typeface="Century Gothic" panose="020B0502020202020204" pitchFamily="34" charset="0"/>
                <a:cs typeface="Arial" panose="020B0604020202020204" pitchFamily="34" charset="0"/>
              </a:rPr>
              <a:t>How does Labour Market Information help you find a job here in Oxfordshire?</a:t>
            </a:r>
          </a:p>
          <a:p>
            <a:pPr algn="ctr"/>
            <a:r>
              <a:rPr lang="en-GB" sz="1400" dirty="0">
                <a:solidFill>
                  <a:schemeClr val="tx1">
                    <a:lumMod val="95000"/>
                    <a:lumOff val="5000"/>
                  </a:schemeClr>
                </a:solidFill>
                <a:latin typeface="Century Gothic" panose="020B0502020202020204" pitchFamily="34" charset="0"/>
                <a:cs typeface="Arial" panose="020B0604020202020204" pitchFamily="34" charset="0"/>
              </a:rPr>
              <a:t>Where can you find all of the information you need?</a:t>
            </a:r>
          </a:p>
        </p:txBody>
      </p:sp>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sp>
        <p:nvSpPr>
          <p:cNvPr id="10" name="Shape 114">
            <a:extLst>
              <a:ext uri="{FF2B5EF4-FFF2-40B4-BE49-F238E27FC236}">
                <a16:creationId xmlns:a16="http://schemas.microsoft.com/office/drawing/2014/main" id="{54BBB897-6600-408F-9155-9E3B94A6DBF8}"/>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What is Labour Market Information (LMI)?</a:t>
            </a:r>
          </a:p>
        </p:txBody>
      </p:sp>
      <p:sp>
        <p:nvSpPr>
          <p:cNvPr id="11" name="Pentagon 20">
            <a:extLst>
              <a:ext uri="{FF2B5EF4-FFF2-40B4-BE49-F238E27FC236}">
                <a16:creationId xmlns:a16="http://schemas.microsoft.com/office/drawing/2014/main" id="{C7C5AA0A-FB78-487A-AF15-FAE6B7730817}"/>
              </a:ext>
            </a:extLst>
          </p:cNvPr>
          <p:cNvSpPr/>
          <p:nvPr/>
        </p:nvSpPr>
        <p:spPr>
          <a:xfrm>
            <a:off x="-17285"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1</a:t>
            </a:r>
          </a:p>
        </p:txBody>
      </p:sp>
      <p:pic>
        <p:nvPicPr>
          <p:cNvPr id="12" name="Picture 11">
            <a:extLst>
              <a:ext uri="{FF2B5EF4-FFF2-40B4-BE49-F238E27FC236}">
                <a16:creationId xmlns:a16="http://schemas.microsoft.com/office/drawing/2014/main" id="{40839BCB-5EFC-44A0-B772-7DB1220FD84E}"/>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5423736" y="990771"/>
            <a:ext cx="3523014" cy="4145109"/>
          </a:xfrm>
          <a:prstGeom prst="rect">
            <a:avLst/>
          </a:prstGeom>
        </p:spPr>
      </p:pic>
      <p:sp>
        <p:nvSpPr>
          <p:cNvPr id="13" name="Rectangle: Rounded Corners 12">
            <a:extLst>
              <a:ext uri="{FF2B5EF4-FFF2-40B4-BE49-F238E27FC236}">
                <a16:creationId xmlns:a16="http://schemas.microsoft.com/office/drawing/2014/main" id="{2F76EA5B-0631-4CAA-ADFC-E8C136871B3F}"/>
              </a:ext>
            </a:extLst>
          </p:cNvPr>
          <p:cNvSpPr/>
          <p:nvPr/>
        </p:nvSpPr>
        <p:spPr>
          <a:xfrm>
            <a:off x="2425806" y="1033822"/>
            <a:ext cx="2849895" cy="1232961"/>
          </a:xfrm>
          <a:prstGeom prst="roundRect">
            <a:avLst/>
          </a:prstGeom>
          <a:solidFill>
            <a:srgbClr val="38BEAB"/>
          </a:solidFill>
          <a:ln w="28575">
            <a:solidFill>
              <a:srgbClr val="B6D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Definition: Labour Market Information (LMI)</a:t>
            </a:r>
          </a:p>
          <a:p>
            <a:pPr algn="ct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Information about the jobs and careers available.  </a:t>
            </a:r>
          </a:p>
        </p:txBody>
      </p:sp>
      <p:pic>
        <p:nvPicPr>
          <p:cNvPr id="2054" name="Picture 6" descr="Learning icon">
            <a:extLst>
              <a:ext uri="{FF2B5EF4-FFF2-40B4-BE49-F238E27FC236}">
                <a16:creationId xmlns:a16="http://schemas.microsoft.com/office/drawing/2014/main" id="{847B75B2-C133-449C-8B5C-2219FDB3268E}"/>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4344540" y="549651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3">
            <a:extLst>
              <a:ext uri="{FF2B5EF4-FFF2-40B4-BE49-F238E27FC236}">
                <a16:creationId xmlns:a16="http://schemas.microsoft.com/office/drawing/2014/main" id="{7474791E-47D1-4A8A-976C-3D1173A8E1E4}"/>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Arial" panose="020B0604020202020204" pitchFamily="34" charset="0"/>
                <a:ea typeface="Calibri" panose="020F0502020204030204" pitchFamily="34" charset="0"/>
                <a:cs typeface="Arial" panose="020B0604020202020204" pitchFamily="34" charset="0"/>
              </a:rPr>
              <a:t>©VotesforSchools The WOW Show 2021</a:t>
            </a:r>
          </a:p>
        </p:txBody>
      </p:sp>
      <p:pic>
        <p:nvPicPr>
          <p:cNvPr id="8" name="Picture 7">
            <a:extLst>
              <a:ext uri="{FF2B5EF4-FFF2-40B4-BE49-F238E27FC236}">
                <a16:creationId xmlns:a16="http://schemas.microsoft.com/office/drawing/2014/main" id="{80EFC08E-567C-4216-92A3-9909F2E94B73}"/>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172381" y="1046227"/>
            <a:ext cx="2063760" cy="1202097"/>
          </a:xfrm>
          <a:prstGeom prst="rect">
            <a:avLst/>
          </a:prstGeom>
        </p:spPr>
      </p:pic>
      <p:pic>
        <p:nvPicPr>
          <p:cNvPr id="15" name="Picture 14">
            <a:extLst>
              <a:ext uri="{FF2B5EF4-FFF2-40B4-BE49-F238E27FC236}">
                <a16:creationId xmlns:a16="http://schemas.microsoft.com/office/drawing/2014/main" id="{D40C25DC-E13E-4131-A2B3-F964E16B1D51}"/>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197250" y="3857984"/>
            <a:ext cx="2038891" cy="1231893"/>
          </a:xfrm>
          <a:prstGeom prst="rect">
            <a:avLst/>
          </a:prstGeom>
        </p:spPr>
      </p:pic>
    </p:spTree>
    <p:extLst>
      <p:ext uri="{BB962C8B-B14F-4D97-AF65-F5344CB8AC3E}">
        <p14:creationId xmlns:p14="http://schemas.microsoft.com/office/powerpoint/2010/main" val="26167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2054"/>
                                        </p:tgtEl>
                                        <p:attrNameLst>
                                          <p:attrName>style.visibility</p:attrName>
                                        </p:attrNameLst>
                                      </p:cBhvr>
                                      <p:to>
                                        <p:strVal val="visible"/>
                                      </p:to>
                                    </p:set>
                                    <p:animEffect transition="in" filter="fade">
                                      <p:cBhvr>
                                        <p:cTn id="18" dur="500"/>
                                        <p:tgtEl>
                                          <p:spTgt spid="205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Graphic 58" descr="Film reel outline">
            <a:extLst>
              <a:ext uri="{FF2B5EF4-FFF2-40B4-BE49-F238E27FC236}">
                <a16:creationId xmlns:a16="http://schemas.microsoft.com/office/drawing/2014/main" id="{B0B7034E-1385-4EDA-BFCE-5415253E6F0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19835"/>
          <a:stretch/>
        </p:blipFill>
        <p:spPr>
          <a:xfrm>
            <a:off x="6290294" y="654474"/>
            <a:ext cx="2846591" cy="3550895"/>
          </a:xfrm>
          <a:prstGeom prst="rect">
            <a:avLst/>
          </a:prstGeom>
        </p:spPr>
      </p:pic>
      <p:pic>
        <p:nvPicPr>
          <p:cNvPr id="60" name="Graphic 59" descr="Blackboard outline">
            <a:extLst>
              <a:ext uri="{FF2B5EF4-FFF2-40B4-BE49-F238E27FC236}">
                <a16:creationId xmlns:a16="http://schemas.microsoft.com/office/drawing/2014/main" id="{AF579E0A-D1BC-43D8-9DFE-DB6E808666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94639" y="4003598"/>
            <a:ext cx="3550895" cy="3550895"/>
          </a:xfrm>
          <a:prstGeom prst="rect">
            <a:avLst/>
          </a:prstGeom>
        </p:spPr>
      </p:pic>
      <p:pic>
        <p:nvPicPr>
          <p:cNvPr id="61" name="Graphic 60" descr="Tools outline">
            <a:extLst>
              <a:ext uri="{FF2B5EF4-FFF2-40B4-BE49-F238E27FC236}">
                <a16:creationId xmlns:a16="http://schemas.microsoft.com/office/drawing/2014/main" id="{DC55357E-607F-4056-AE94-5A1FC40C45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06111" y="1138901"/>
            <a:ext cx="3550895" cy="3550895"/>
          </a:xfrm>
          <a:prstGeom prst="rect">
            <a:avLst/>
          </a:prstGeom>
        </p:spPr>
      </p:pic>
      <p:pic>
        <p:nvPicPr>
          <p:cNvPr id="62" name="Graphic 61" descr="Renewable Energy outline">
            <a:extLst>
              <a:ext uri="{FF2B5EF4-FFF2-40B4-BE49-F238E27FC236}">
                <a16:creationId xmlns:a16="http://schemas.microsoft.com/office/drawing/2014/main" id="{DF0CCD99-23DF-4577-A7FE-1D610BBA86C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991" y="3637110"/>
            <a:ext cx="3550895" cy="3550895"/>
          </a:xfrm>
          <a:prstGeom prst="rect">
            <a:avLst/>
          </a:prstGeom>
        </p:spPr>
      </p:pic>
      <p:pic>
        <p:nvPicPr>
          <p:cNvPr id="63" name="Graphic 62" descr="Bug under magnifying glass outline">
            <a:extLst>
              <a:ext uri="{FF2B5EF4-FFF2-40B4-BE49-F238E27FC236}">
                <a16:creationId xmlns:a16="http://schemas.microsoft.com/office/drawing/2014/main" id="{F1EB78BF-28B2-40AF-BE4C-B3CD736189F9}"/>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814"/>
          <a:stretch/>
        </p:blipFill>
        <p:spPr>
          <a:xfrm>
            <a:off x="-37279" y="954215"/>
            <a:ext cx="2350179" cy="3550895"/>
          </a:xfrm>
          <a:prstGeom prst="rect">
            <a:avLst/>
          </a:prstGeom>
        </p:spPr>
      </p:pic>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sp>
        <p:nvSpPr>
          <p:cNvPr id="31" name="Shape 114">
            <a:extLst>
              <a:ext uri="{FF2B5EF4-FFF2-40B4-BE49-F238E27FC236}">
                <a16:creationId xmlns:a16="http://schemas.microsoft.com/office/drawing/2014/main" id="{DC2E6153-3DBD-41BA-8C18-7A075A29E076}"/>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What is the LMI in Oxfordshire?</a:t>
            </a:r>
          </a:p>
        </p:txBody>
      </p:sp>
      <p:sp>
        <p:nvSpPr>
          <p:cNvPr id="32" name="Pentagon 20">
            <a:extLst>
              <a:ext uri="{FF2B5EF4-FFF2-40B4-BE49-F238E27FC236}">
                <a16:creationId xmlns:a16="http://schemas.microsoft.com/office/drawing/2014/main" id="{828AD4F5-2978-4D5D-9A54-59DEF0F17CEC}"/>
              </a:ext>
            </a:extLst>
          </p:cNvPr>
          <p:cNvSpPr/>
          <p:nvPr/>
        </p:nvSpPr>
        <p:spPr>
          <a:xfrm>
            <a:off x="-17285"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2</a:t>
            </a:r>
          </a:p>
        </p:txBody>
      </p:sp>
      <p:pic>
        <p:nvPicPr>
          <p:cNvPr id="23" name="Graphic 22" descr="Tools outline">
            <a:extLst>
              <a:ext uri="{FF2B5EF4-FFF2-40B4-BE49-F238E27FC236}">
                <a16:creationId xmlns:a16="http://schemas.microsoft.com/office/drawing/2014/main" id="{4C3C0649-229B-4303-8BBB-61BDD85AD2C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06111" y="1138901"/>
            <a:ext cx="3550895" cy="3550895"/>
          </a:xfrm>
          <a:prstGeom prst="rect">
            <a:avLst/>
          </a:prstGeom>
        </p:spPr>
      </p:pic>
      <p:pic>
        <p:nvPicPr>
          <p:cNvPr id="24" name="Graphic 23" descr="Renewable Energy outline">
            <a:extLst>
              <a:ext uri="{FF2B5EF4-FFF2-40B4-BE49-F238E27FC236}">
                <a16:creationId xmlns:a16="http://schemas.microsoft.com/office/drawing/2014/main" id="{586CEF22-2575-4971-949E-B14C2ABB77B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991" y="3637110"/>
            <a:ext cx="3550895" cy="3550895"/>
          </a:xfrm>
          <a:prstGeom prst="rect">
            <a:avLst/>
          </a:prstGeom>
        </p:spPr>
      </p:pic>
      <p:pic>
        <p:nvPicPr>
          <p:cNvPr id="25" name="Graphic 24" descr="Bug under magnifying glass outline">
            <a:extLst>
              <a:ext uri="{FF2B5EF4-FFF2-40B4-BE49-F238E27FC236}">
                <a16:creationId xmlns:a16="http://schemas.microsoft.com/office/drawing/2014/main" id="{93FA602D-AF13-454D-AA78-7F5C8406A500}"/>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814"/>
          <a:stretch/>
        </p:blipFill>
        <p:spPr>
          <a:xfrm>
            <a:off x="-37279" y="954215"/>
            <a:ext cx="2350179" cy="3550895"/>
          </a:xfrm>
          <a:prstGeom prst="rect">
            <a:avLst/>
          </a:prstGeom>
        </p:spPr>
      </p:pic>
      <p:sp>
        <p:nvSpPr>
          <p:cNvPr id="28" name="Rectangle: Rounded Corners 27">
            <a:extLst>
              <a:ext uri="{FF2B5EF4-FFF2-40B4-BE49-F238E27FC236}">
                <a16:creationId xmlns:a16="http://schemas.microsoft.com/office/drawing/2014/main" id="{6C7ABD90-8357-4F96-A6D0-113040B25896}"/>
              </a:ext>
            </a:extLst>
          </p:cNvPr>
          <p:cNvSpPr/>
          <p:nvPr/>
        </p:nvSpPr>
        <p:spPr>
          <a:xfrm>
            <a:off x="3143439" y="3564142"/>
            <a:ext cx="2071357" cy="1089522"/>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Health &amp; Social Care</a:t>
            </a:r>
            <a:endPar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 variety of different roles are available</a:t>
            </a:r>
          </a:p>
        </p:txBody>
      </p:sp>
      <p:sp>
        <p:nvSpPr>
          <p:cNvPr id="29" name="Rectangle: Rounded Corners 28">
            <a:extLst>
              <a:ext uri="{FF2B5EF4-FFF2-40B4-BE49-F238E27FC236}">
                <a16:creationId xmlns:a16="http://schemas.microsoft.com/office/drawing/2014/main" id="{CFB73F14-893B-4435-85B8-7DC73DF7C9B7}"/>
              </a:ext>
            </a:extLst>
          </p:cNvPr>
          <p:cNvSpPr/>
          <p:nvPr/>
        </p:nvSpPr>
        <p:spPr>
          <a:xfrm>
            <a:off x="3850569" y="4761673"/>
            <a:ext cx="2084496" cy="955072"/>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Creative Industries</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Including film &amp; game design and creation</a:t>
            </a:r>
          </a:p>
        </p:txBody>
      </p:sp>
      <p:sp>
        <p:nvSpPr>
          <p:cNvPr id="30" name="Rectangle: Rounded Corners 29">
            <a:extLst>
              <a:ext uri="{FF2B5EF4-FFF2-40B4-BE49-F238E27FC236}">
                <a16:creationId xmlns:a16="http://schemas.microsoft.com/office/drawing/2014/main" id="{145CBC8B-D9CD-4C08-9B7A-A4A537E34F6F}"/>
              </a:ext>
            </a:extLst>
          </p:cNvPr>
          <p:cNvSpPr/>
          <p:nvPr/>
        </p:nvSpPr>
        <p:spPr>
          <a:xfrm>
            <a:off x="3852650" y="2344416"/>
            <a:ext cx="2084496" cy="1085194"/>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Advanced Engineering</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Oxfordshire has a zero carbon target for 2030</a:t>
            </a:r>
          </a:p>
        </p:txBody>
      </p:sp>
      <p:sp>
        <p:nvSpPr>
          <p:cNvPr id="37" name="Rectangle: Rounded Corners 36">
            <a:extLst>
              <a:ext uri="{FF2B5EF4-FFF2-40B4-BE49-F238E27FC236}">
                <a16:creationId xmlns:a16="http://schemas.microsoft.com/office/drawing/2014/main" id="{74A13109-CFE7-47AC-AD8E-1C2A7004FF58}"/>
              </a:ext>
            </a:extLst>
          </p:cNvPr>
          <p:cNvSpPr/>
          <p:nvPr/>
        </p:nvSpPr>
        <p:spPr>
          <a:xfrm>
            <a:off x="5995524" y="3564661"/>
            <a:ext cx="2117035" cy="1085194"/>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Autonomous Vehicles </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Constant development of cutting-edge tech</a:t>
            </a:r>
          </a:p>
        </p:txBody>
      </p:sp>
      <p:sp>
        <p:nvSpPr>
          <p:cNvPr id="45" name="Rectangle: Rounded Corners 44">
            <a:extLst>
              <a:ext uri="{FF2B5EF4-FFF2-40B4-BE49-F238E27FC236}">
                <a16:creationId xmlns:a16="http://schemas.microsoft.com/office/drawing/2014/main" id="{3271DA9F-8E0B-4EDD-9441-6000BA826CCC}"/>
              </a:ext>
            </a:extLst>
          </p:cNvPr>
          <p:cNvSpPr/>
          <p:nvPr/>
        </p:nvSpPr>
        <p:spPr>
          <a:xfrm>
            <a:off x="973258" y="4761673"/>
            <a:ext cx="2084710" cy="955072"/>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Education</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 universities have over 14,000 staff</a:t>
            </a:r>
          </a:p>
        </p:txBody>
      </p:sp>
      <p:sp>
        <p:nvSpPr>
          <p:cNvPr id="46" name="Rectangle: Rounded Corners 45">
            <a:extLst>
              <a:ext uri="{FF2B5EF4-FFF2-40B4-BE49-F238E27FC236}">
                <a16:creationId xmlns:a16="http://schemas.microsoft.com/office/drawing/2014/main" id="{377E292D-FEA0-457B-B98E-74D626F747DF}"/>
              </a:ext>
            </a:extLst>
          </p:cNvPr>
          <p:cNvSpPr/>
          <p:nvPr/>
        </p:nvSpPr>
        <p:spPr>
          <a:xfrm>
            <a:off x="291358" y="3564661"/>
            <a:ext cx="2071355" cy="1085194"/>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Construction</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Ongoing development of green technologies</a:t>
            </a:r>
          </a:p>
        </p:txBody>
      </p:sp>
      <p:sp>
        <p:nvSpPr>
          <p:cNvPr id="47" name="Rectangle: Rounded Corners 46">
            <a:extLst>
              <a:ext uri="{FF2B5EF4-FFF2-40B4-BE49-F238E27FC236}">
                <a16:creationId xmlns:a16="http://schemas.microsoft.com/office/drawing/2014/main" id="{A1475F2B-BF36-48F5-BF5B-0B5208F255A4}"/>
              </a:ext>
            </a:extLst>
          </p:cNvPr>
          <p:cNvSpPr/>
          <p:nvPr/>
        </p:nvSpPr>
        <p:spPr>
          <a:xfrm>
            <a:off x="977847" y="2344416"/>
            <a:ext cx="2084496" cy="1085194"/>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Space &amp; Satellite</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Oxfordshire has state-of-the art technology</a:t>
            </a:r>
          </a:p>
        </p:txBody>
      </p:sp>
      <p:sp>
        <p:nvSpPr>
          <p:cNvPr id="48" name="Rectangle: Rounded Corners 47">
            <a:extLst>
              <a:ext uri="{FF2B5EF4-FFF2-40B4-BE49-F238E27FC236}">
                <a16:creationId xmlns:a16="http://schemas.microsoft.com/office/drawing/2014/main" id="{27B10F05-6FB9-42B2-97A9-46F6FBDECB4E}"/>
              </a:ext>
            </a:extLst>
          </p:cNvPr>
          <p:cNvSpPr/>
          <p:nvPr/>
        </p:nvSpPr>
        <p:spPr>
          <a:xfrm>
            <a:off x="6727451" y="2344416"/>
            <a:ext cx="2121581" cy="1085194"/>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Life Sciences</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Including vaccinations, cryogenics &amp; more</a:t>
            </a:r>
          </a:p>
        </p:txBody>
      </p:sp>
      <p:sp>
        <p:nvSpPr>
          <p:cNvPr id="49" name="Rectangle: Rounded Corners 48">
            <a:extLst>
              <a:ext uri="{FF2B5EF4-FFF2-40B4-BE49-F238E27FC236}">
                <a16:creationId xmlns:a16="http://schemas.microsoft.com/office/drawing/2014/main" id="{B07858C8-62EB-49CE-84EC-085097D1D491}"/>
              </a:ext>
            </a:extLst>
          </p:cNvPr>
          <p:cNvSpPr/>
          <p:nvPr/>
        </p:nvSpPr>
        <p:spPr>
          <a:xfrm>
            <a:off x="297276" y="979046"/>
            <a:ext cx="5500854" cy="1205515"/>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latin typeface="Century Gothic" panose="020B0502020202020204" pitchFamily="34" charset="0"/>
                <a:cs typeface="Arial" panose="020B0604020202020204" pitchFamily="34" charset="0"/>
              </a:rPr>
              <a:t>Pair discussion (2-3 mins)</a:t>
            </a:r>
          </a:p>
          <a:p>
            <a:pPr algn="ctr"/>
            <a:r>
              <a:rPr lang="en-GB" sz="1400" dirty="0">
                <a:solidFill>
                  <a:schemeClr val="tx1">
                    <a:lumMod val="95000"/>
                    <a:lumOff val="5000"/>
                  </a:schemeClr>
                </a:solidFill>
                <a:latin typeface="Century Gothic" panose="020B0502020202020204" pitchFamily="34" charset="0"/>
                <a:cs typeface="Arial" panose="020B0604020202020204" pitchFamily="34" charset="0"/>
              </a:rPr>
              <a:t>Talk to a partner about what opportunities you know about in your local area. What do people you know do as their career? Then, click to find out more about which sectors have roles on offer in Oxfordshire.</a:t>
            </a:r>
          </a:p>
        </p:txBody>
      </p:sp>
      <p:sp>
        <p:nvSpPr>
          <p:cNvPr id="50" name="Rectangle: Rounded Corners 49">
            <a:extLst>
              <a:ext uri="{FF2B5EF4-FFF2-40B4-BE49-F238E27FC236}">
                <a16:creationId xmlns:a16="http://schemas.microsoft.com/office/drawing/2014/main" id="{B7592296-8485-4557-B925-A688E324B003}"/>
              </a:ext>
            </a:extLst>
          </p:cNvPr>
          <p:cNvSpPr/>
          <p:nvPr/>
        </p:nvSpPr>
        <p:spPr>
          <a:xfrm>
            <a:off x="6067211" y="1022378"/>
            <a:ext cx="2777489" cy="1162183"/>
          </a:xfrm>
          <a:prstGeom prst="roundRect">
            <a:avLst/>
          </a:prstGeom>
          <a:solidFill>
            <a:srgbClr val="38BEAB"/>
          </a:solidFill>
          <a:ln w="28575">
            <a:solidFill>
              <a:srgbClr val="B6D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Definition: Sector</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An area of work and production that makes money for an area or country. </a:t>
            </a:r>
          </a:p>
        </p:txBody>
      </p:sp>
      <p:sp>
        <p:nvSpPr>
          <p:cNvPr id="51" name="Rectangle: Rounded Corners 50">
            <a:extLst>
              <a:ext uri="{FF2B5EF4-FFF2-40B4-BE49-F238E27FC236}">
                <a16:creationId xmlns:a16="http://schemas.microsoft.com/office/drawing/2014/main" id="{9FFCD984-F32B-4225-9FF5-5F299F6203C5}"/>
              </a:ext>
            </a:extLst>
          </p:cNvPr>
          <p:cNvSpPr/>
          <p:nvPr/>
        </p:nvSpPr>
        <p:spPr>
          <a:xfrm>
            <a:off x="6727667" y="4761673"/>
            <a:ext cx="2117034" cy="955072"/>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Manufacturing &amp; Logistics</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 thriving distribution industry</a:t>
            </a:r>
          </a:p>
        </p:txBody>
      </p:sp>
      <p:sp>
        <p:nvSpPr>
          <p:cNvPr id="52" name="Rectangle: Rounded Corners 51">
            <a:extLst>
              <a:ext uri="{FF2B5EF4-FFF2-40B4-BE49-F238E27FC236}">
                <a16:creationId xmlns:a16="http://schemas.microsoft.com/office/drawing/2014/main" id="{B921EC9E-23D5-4473-9EF2-3666468F51A4}"/>
              </a:ext>
            </a:extLst>
          </p:cNvPr>
          <p:cNvSpPr/>
          <p:nvPr/>
        </p:nvSpPr>
        <p:spPr>
          <a:xfrm>
            <a:off x="397798" y="5901431"/>
            <a:ext cx="8346884" cy="681568"/>
          </a:xfrm>
          <a:prstGeom prst="roundRect">
            <a:avLst/>
          </a:prstGeom>
          <a:solidFill>
            <a:srgbClr val="262262"/>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Challenge: </a:t>
            </a:r>
          </a:p>
          <a:p>
            <a:pPr algn="ctr"/>
            <a:r>
              <a:rPr lang="en-GB" sz="14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Did you know there were career opportunities in these sectors in Oxfordshire?</a:t>
            </a:r>
          </a:p>
        </p:txBody>
      </p:sp>
      <p:sp>
        <p:nvSpPr>
          <p:cNvPr id="53" name="TextBox 13">
            <a:extLst>
              <a:ext uri="{FF2B5EF4-FFF2-40B4-BE49-F238E27FC236}">
                <a16:creationId xmlns:a16="http://schemas.microsoft.com/office/drawing/2014/main" id="{098092F3-39E6-4F2F-92FC-36FC9550C685}"/>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pic>
        <p:nvPicPr>
          <p:cNvPr id="54" name="Picture 2" descr="Stethoscope icon">
            <a:extLst>
              <a:ext uri="{FF2B5EF4-FFF2-40B4-BE49-F238E27FC236}">
                <a16:creationId xmlns:a16="http://schemas.microsoft.com/office/drawing/2014/main" id="{939341B5-A1A1-4602-8CFF-6BA85D371675}"/>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5244071" y="3673500"/>
            <a:ext cx="710811" cy="71081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School Building icon">
            <a:extLst>
              <a:ext uri="{FF2B5EF4-FFF2-40B4-BE49-F238E27FC236}">
                <a16:creationId xmlns:a16="http://schemas.microsoft.com/office/drawing/2014/main" id="{B3071499-01C9-41FD-A79D-175F7C92B3DE}"/>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221552" y="4817068"/>
            <a:ext cx="710811" cy="71081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Biomass icon">
            <a:extLst>
              <a:ext uri="{FF2B5EF4-FFF2-40B4-BE49-F238E27FC236}">
                <a16:creationId xmlns:a16="http://schemas.microsoft.com/office/drawing/2014/main" id="{FF769857-3333-43E7-9B4A-159C8A540E6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76894" y="2529933"/>
            <a:ext cx="710811" cy="71081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Eco Fuel icon">
            <a:extLst>
              <a:ext uri="{FF2B5EF4-FFF2-40B4-BE49-F238E27FC236}">
                <a16:creationId xmlns:a16="http://schemas.microsoft.com/office/drawing/2014/main" id="{D7C94F2F-7CB2-468F-9EC9-EF63EE3E8FA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02090" y="2529933"/>
            <a:ext cx="710811" cy="71081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Car Production icon">
            <a:extLst>
              <a:ext uri="{FF2B5EF4-FFF2-40B4-BE49-F238E27FC236}">
                <a16:creationId xmlns:a16="http://schemas.microsoft.com/office/drawing/2014/main" id="{9D341D2C-CD78-430B-A084-E88610085B3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flipH="1">
            <a:off x="8141831" y="3673500"/>
            <a:ext cx="710811" cy="71081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8" descr="Space Shuttle icon">
            <a:extLst>
              <a:ext uri="{FF2B5EF4-FFF2-40B4-BE49-F238E27FC236}">
                <a16:creationId xmlns:a16="http://schemas.microsoft.com/office/drawing/2014/main" id="{90741BA7-925C-4002-A24D-E7F13293FF5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7288" y="2529933"/>
            <a:ext cx="710811" cy="710811"/>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2" descr="Structural icon">
            <a:extLst>
              <a:ext uri="{FF2B5EF4-FFF2-40B4-BE49-F238E27FC236}">
                <a16:creationId xmlns:a16="http://schemas.microsoft.com/office/drawing/2014/main" id="{6FEB60D3-1C56-48F1-9FDA-20ECC34C141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91987" y="3673500"/>
            <a:ext cx="710811" cy="710811"/>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6" descr="Game Controller icon">
            <a:extLst>
              <a:ext uri="{FF2B5EF4-FFF2-40B4-BE49-F238E27FC236}">
                <a16:creationId xmlns:a16="http://schemas.microsoft.com/office/drawing/2014/main" id="{D752BBCA-F3BA-41E2-A212-E7BAEA00ABF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98862" y="4817068"/>
            <a:ext cx="710811" cy="710811"/>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8" descr="Documentary icon">
            <a:extLst>
              <a:ext uri="{FF2B5EF4-FFF2-40B4-BE49-F238E27FC236}">
                <a16:creationId xmlns:a16="http://schemas.microsoft.com/office/drawing/2014/main" id="{F21BC7B6-3D23-4F26-B937-B734FDE5DE4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975960" y="4817068"/>
            <a:ext cx="710811" cy="710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84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0-#ppt_w/2"/>
                                          </p:val>
                                        </p:tav>
                                        <p:tav tm="100000">
                                          <p:val>
                                            <p:strVal val="#ppt_x"/>
                                          </p:val>
                                        </p:tav>
                                      </p:tavLst>
                                    </p:anim>
                                    <p:anim calcmode="lin" valueType="num">
                                      <p:cBhvr additive="base">
                                        <p:cTn id="8" dur="5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500"/>
                                        <p:tgtEl>
                                          <p:spTgt spid="5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childTnLst>
                          </p:cTn>
                        </p:par>
                        <p:par>
                          <p:cTn id="27" fill="hold">
                            <p:stCondLst>
                              <p:cond delay="2000"/>
                            </p:stCondLst>
                            <p:childTnLst>
                              <p:par>
                                <p:cTn id="28" presetID="2" presetClass="entr" presetSubtype="2" fill="hold" nodeType="after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additive="base">
                                        <p:cTn id="30" dur="500" fill="hold"/>
                                        <p:tgtEl>
                                          <p:spTgt spid="58"/>
                                        </p:tgtEl>
                                        <p:attrNameLst>
                                          <p:attrName>ppt_x</p:attrName>
                                        </p:attrNameLst>
                                      </p:cBhvr>
                                      <p:tavLst>
                                        <p:tav tm="0">
                                          <p:val>
                                            <p:strVal val="1+#ppt_w/2"/>
                                          </p:val>
                                        </p:tav>
                                        <p:tav tm="100000">
                                          <p:val>
                                            <p:strVal val="#ppt_x"/>
                                          </p:val>
                                        </p:tav>
                                      </p:tavLst>
                                    </p:anim>
                                    <p:anim calcmode="lin" valueType="num">
                                      <p:cBhvr additive="base">
                                        <p:cTn id="31" dur="500" fill="hold"/>
                                        <p:tgtEl>
                                          <p:spTgt spid="58"/>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par>
                          <p:cTn id="36" fill="hold">
                            <p:stCondLst>
                              <p:cond delay="3000"/>
                            </p:stCondLst>
                            <p:childTnLst>
                              <p:par>
                                <p:cTn id="37" presetID="10" presetClass="entr" presetSubtype="0" fill="hold"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par>
                          <p:cTn id="44" fill="hold">
                            <p:stCondLst>
                              <p:cond delay="4000"/>
                            </p:stCondLst>
                            <p:childTnLst>
                              <p:par>
                                <p:cTn id="45" presetID="10" presetClass="entr" presetSubtype="0" fill="hold" nodeType="after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childTnLst>
                          </p:cTn>
                        </p:par>
                        <p:par>
                          <p:cTn id="52" fill="hold">
                            <p:stCondLst>
                              <p:cond delay="5000"/>
                            </p:stCondLst>
                            <p:childTnLst>
                              <p:par>
                                <p:cTn id="53" presetID="2" presetClass="entr" presetSubtype="8"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additive="base">
                                        <p:cTn id="55" dur="500" fill="hold"/>
                                        <p:tgtEl>
                                          <p:spTgt spid="55"/>
                                        </p:tgtEl>
                                        <p:attrNameLst>
                                          <p:attrName>ppt_x</p:attrName>
                                        </p:attrNameLst>
                                      </p:cBhvr>
                                      <p:tavLst>
                                        <p:tav tm="0">
                                          <p:val>
                                            <p:strVal val="0-#ppt_w/2"/>
                                          </p:val>
                                        </p:tav>
                                        <p:tav tm="100000">
                                          <p:val>
                                            <p:strVal val="#ppt_x"/>
                                          </p:val>
                                        </p:tav>
                                      </p:tavLst>
                                    </p:anim>
                                    <p:anim calcmode="lin" valueType="num">
                                      <p:cBhvr additive="base">
                                        <p:cTn id="56" dur="500" fill="hold"/>
                                        <p:tgtEl>
                                          <p:spTgt spid="55"/>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childTnLst>
                          </p:cTn>
                        </p:par>
                        <p:par>
                          <p:cTn id="61" fill="hold">
                            <p:stCondLst>
                              <p:cond delay="6000"/>
                            </p:stCondLst>
                            <p:childTnLst>
                              <p:par>
                                <p:cTn id="62" presetID="10" presetClass="entr" presetSubtype="0" fill="hold" nodeType="after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fade">
                                      <p:cBhvr>
                                        <p:cTn id="64" dur="500"/>
                                        <p:tgtEl>
                                          <p:spTgt spid="6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par>
                          <p:cTn id="68" fill="hold">
                            <p:stCondLst>
                              <p:cond delay="6500"/>
                            </p:stCondLst>
                            <p:childTnLst>
                              <p:par>
                                <p:cTn id="69" presetID="10"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500"/>
                                        <p:tgtEl>
                                          <p:spTgt spid="6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childTnLst>
                                </p:cTn>
                              </p:par>
                            </p:childTnLst>
                          </p:cTn>
                        </p:par>
                        <p:par>
                          <p:cTn id="75" fill="hold">
                            <p:stCondLst>
                              <p:cond delay="7000"/>
                            </p:stCondLst>
                            <p:childTnLst>
                              <p:par>
                                <p:cTn id="76" presetID="10" presetClass="entr" presetSubtype="0"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fade">
                                      <p:cBhvr>
                                        <p:cTn id="7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7" grpId="0" animBg="1"/>
      <p:bldP spid="45" grpId="0" animBg="1"/>
      <p:bldP spid="46" grpId="0" animBg="1"/>
      <p:bldP spid="47" grpId="0" animBg="1"/>
      <p:bldP spid="48" grpId="0" animBg="1"/>
      <p:bldP spid="51" grpId="0" animBg="1"/>
      <p:bldP spid="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Graphic 58" descr="Film reel outline">
            <a:extLst>
              <a:ext uri="{FF2B5EF4-FFF2-40B4-BE49-F238E27FC236}">
                <a16:creationId xmlns:a16="http://schemas.microsoft.com/office/drawing/2014/main" id="{B0B7034E-1385-4EDA-BFCE-5415253E6F0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19835"/>
          <a:stretch/>
        </p:blipFill>
        <p:spPr>
          <a:xfrm>
            <a:off x="6290294" y="654474"/>
            <a:ext cx="2846591" cy="3550895"/>
          </a:xfrm>
          <a:prstGeom prst="rect">
            <a:avLst/>
          </a:prstGeom>
        </p:spPr>
      </p:pic>
      <p:pic>
        <p:nvPicPr>
          <p:cNvPr id="60" name="Graphic 59" descr="Blackboard outline">
            <a:extLst>
              <a:ext uri="{FF2B5EF4-FFF2-40B4-BE49-F238E27FC236}">
                <a16:creationId xmlns:a16="http://schemas.microsoft.com/office/drawing/2014/main" id="{AF579E0A-D1BC-43D8-9DFE-DB6E808666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94639" y="4003598"/>
            <a:ext cx="3550895" cy="3550895"/>
          </a:xfrm>
          <a:prstGeom prst="rect">
            <a:avLst/>
          </a:prstGeom>
        </p:spPr>
      </p:pic>
      <p:pic>
        <p:nvPicPr>
          <p:cNvPr id="62" name="Graphic 61" descr="Renewable Energy outline">
            <a:extLst>
              <a:ext uri="{FF2B5EF4-FFF2-40B4-BE49-F238E27FC236}">
                <a16:creationId xmlns:a16="http://schemas.microsoft.com/office/drawing/2014/main" id="{DF0CCD99-23DF-4577-A7FE-1D610BBA86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991" y="3637110"/>
            <a:ext cx="3550895" cy="3550895"/>
          </a:xfrm>
          <a:prstGeom prst="rect">
            <a:avLst/>
          </a:prstGeom>
        </p:spPr>
      </p:pic>
      <p:pic>
        <p:nvPicPr>
          <p:cNvPr id="63" name="Graphic 62" descr="Bug under magnifying glass outline">
            <a:extLst>
              <a:ext uri="{FF2B5EF4-FFF2-40B4-BE49-F238E27FC236}">
                <a16:creationId xmlns:a16="http://schemas.microsoft.com/office/drawing/2014/main" id="{F1EB78BF-28B2-40AF-BE4C-B3CD736189F9}"/>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814"/>
          <a:stretch/>
        </p:blipFill>
        <p:spPr>
          <a:xfrm>
            <a:off x="-37279" y="954215"/>
            <a:ext cx="2350179" cy="3550895"/>
          </a:xfrm>
          <a:prstGeom prst="rect">
            <a:avLst/>
          </a:prstGeom>
        </p:spPr>
      </p:pic>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sp>
        <p:nvSpPr>
          <p:cNvPr id="31" name="Shape 114">
            <a:extLst>
              <a:ext uri="{FF2B5EF4-FFF2-40B4-BE49-F238E27FC236}">
                <a16:creationId xmlns:a16="http://schemas.microsoft.com/office/drawing/2014/main" id="{DC2E6153-3DBD-41BA-8C18-7A075A29E076}"/>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What is the LMI in Oxfordshire?</a:t>
            </a:r>
          </a:p>
        </p:txBody>
      </p:sp>
      <p:sp>
        <p:nvSpPr>
          <p:cNvPr id="32" name="Pentagon 20">
            <a:extLst>
              <a:ext uri="{FF2B5EF4-FFF2-40B4-BE49-F238E27FC236}">
                <a16:creationId xmlns:a16="http://schemas.microsoft.com/office/drawing/2014/main" id="{828AD4F5-2978-4D5D-9A54-59DEF0F17CEC}"/>
              </a:ext>
            </a:extLst>
          </p:cNvPr>
          <p:cNvSpPr/>
          <p:nvPr/>
        </p:nvSpPr>
        <p:spPr>
          <a:xfrm>
            <a:off x="-17285"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2</a:t>
            </a:r>
          </a:p>
        </p:txBody>
      </p:sp>
      <p:pic>
        <p:nvPicPr>
          <p:cNvPr id="23" name="Graphic 22" descr="Tools outline">
            <a:extLst>
              <a:ext uri="{FF2B5EF4-FFF2-40B4-BE49-F238E27FC236}">
                <a16:creationId xmlns:a16="http://schemas.microsoft.com/office/drawing/2014/main" id="{4C3C0649-229B-4303-8BBB-61BDD85AD2C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894122" y="1019981"/>
            <a:ext cx="3550895" cy="3550895"/>
          </a:xfrm>
          <a:prstGeom prst="rect">
            <a:avLst/>
          </a:prstGeom>
        </p:spPr>
      </p:pic>
      <p:pic>
        <p:nvPicPr>
          <p:cNvPr id="24" name="Graphic 23" descr="Renewable Energy outline">
            <a:extLst>
              <a:ext uri="{FF2B5EF4-FFF2-40B4-BE49-F238E27FC236}">
                <a16:creationId xmlns:a16="http://schemas.microsoft.com/office/drawing/2014/main" id="{586CEF22-2575-4971-949E-B14C2ABB77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991" y="3637110"/>
            <a:ext cx="3550895" cy="3550895"/>
          </a:xfrm>
          <a:prstGeom prst="rect">
            <a:avLst/>
          </a:prstGeom>
        </p:spPr>
      </p:pic>
      <p:sp>
        <p:nvSpPr>
          <p:cNvPr id="28" name="Rectangle: Rounded Corners 27">
            <a:extLst>
              <a:ext uri="{FF2B5EF4-FFF2-40B4-BE49-F238E27FC236}">
                <a16:creationId xmlns:a16="http://schemas.microsoft.com/office/drawing/2014/main" id="{6C7ABD90-8357-4F96-A6D0-113040B25896}"/>
              </a:ext>
            </a:extLst>
          </p:cNvPr>
          <p:cNvSpPr/>
          <p:nvPr/>
        </p:nvSpPr>
        <p:spPr>
          <a:xfrm>
            <a:off x="3402000" y="4074422"/>
            <a:ext cx="2340000" cy="1440000"/>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Hospitality, Leisure &amp; Tourism </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Oxfordshire has thousands of visitors from all over the world</a:t>
            </a:r>
          </a:p>
        </p:txBody>
      </p:sp>
      <p:sp>
        <p:nvSpPr>
          <p:cNvPr id="30" name="Rectangle: Rounded Corners 29">
            <a:extLst>
              <a:ext uri="{FF2B5EF4-FFF2-40B4-BE49-F238E27FC236}">
                <a16:creationId xmlns:a16="http://schemas.microsoft.com/office/drawing/2014/main" id="{145CBC8B-D9CD-4C08-9B7A-A4A537E34F6F}"/>
              </a:ext>
            </a:extLst>
          </p:cNvPr>
          <p:cNvSpPr/>
          <p:nvPr/>
        </p:nvSpPr>
        <p:spPr>
          <a:xfrm>
            <a:off x="3359753" y="1040319"/>
            <a:ext cx="2340000" cy="1440000"/>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Wholesale &amp; Retail</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There are thousands of retail roles with large &amp; small retailers</a:t>
            </a:r>
          </a:p>
        </p:txBody>
      </p:sp>
      <p:sp>
        <p:nvSpPr>
          <p:cNvPr id="37" name="Rectangle: Rounded Corners 36">
            <a:extLst>
              <a:ext uri="{FF2B5EF4-FFF2-40B4-BE49-F238E27FC236}">
                <a16:creationId xmlns:a16="http://schemas.microsoft.com/office/drawing/2014/main" id="{74A13109-CFE7-47AC-AD8E-1C2A7004FF58}"/>
              </a:ext>
            </a:extLst>
          </p:cNvPr>
          <p:cNvSpPr/>
          <p:nvPr/>
        </p:nvSpPr>
        <p:spPr>
          <a:xfrm>
            <a:off x="6462528" y="4073903"/>
            <a:ext cx="2340000" cy="1440000"/>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Charity Sector</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There are many sectors that have opportunities for experience</a:t>
            </a:r>
          </a:p>
        </p:txBody>
      </p:sp>
      <p:sp>
        <p:nvSpPr>
          <p:cNvPr id="46" name="Rectangle: Rounded Corners 45">
            <a:extLst>
              <a:ext uri="{FF2B5EF4-FFF2-40B4-BE49-F238E27FC236}">
                <a16:creationId xmlns:a16="http://schemas.microsoft.com/office/drawing/2014/main" id="{377E292D-FEA0-457B-B98E-74D626F747DF}"/>
              </a:ext>
            </a:extLst>
          </p:cNvPr>
          <p:cNvSpPr/>
          <p:nvPr/>
        </p:nvSpPr>
        <p:spPr>
          <a:xfrm>
            <a:off x="341472" y="4073903"/>
            <a:ext cx="2340000" cy="1440000"/>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 Public Sector</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Oxfordshire County Council have 1,300 staff in a variety of roles</a:t>
            </a:r>
          </a:p>
        </p:txBody>
      </p:sp>
      <p:sp>
        <p:nvSpPr>
          <p:cNvPr id="47" name="Rectangle: Rounded Corners 46">
            <a:extLst>
              <a:ext uri="{FF2B5EF4-FFF2-40B4-BE49-F238E27FC236}">
                <a16:creationId xmlns:a16="http://schemas.microsoft.com/office/drawing/2014/main" id="{A1475F2B-BF36-48F5-BF5B-0B5208F255A4}"/>
              </a:ext>
            </a:extLst>
          </p:cNvPr>
          <p:cNvSpPr/>
          <p:nvPr/>
        </p:nvSpPr>
        <p:spPr>
          <a:xfrm>
            <a:off x="341472" y="1060626"/>
            <a:ext cx="2340000" cy="1440000"/>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Digital Technology</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With almost everyone using technology, this sector is always growing</a:t>
            </a:r>
          </a:p>
        </p:txBody>
      </p:sp>
      <p:sp>
        <p:nvSpPr>
          <p:cNvPr id="48" name="Rectangle: Rounded Corners 47">
            <a:extLst>
              <a:ext uri="{FF2B5EF4-FFF2-40B4-BE49-F238E27FC236}">
                <a16:creationId xmlns:a16="http://schemas.microsoft.com/office/drawing/2014/main" id="{27B10F05-6FB9-42B2-97A9-46F6FBDECB4E}"/>
              </a:ext>
            </a:extLst>
          </p:cNvPr>
          <p:cNvSpPr/>
          <p:nvPr/>
        </p:nvSpPr>
        <p:spPr>
          <a:xfrm>
            <a:off x="6462528" y="1040319"/>
            <a:ext cx="2340000" cy="1440000"/>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Financial &amp; Professional Services</a:t>
            </a:r>
          </a:p>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All businesses need financial advice &amp; support and legal advice</a:t>
            </a:r>
          </a:p>
        </p:txBody>
      </p:sp>
      <p:sp>
        <p:nvSpPr>
          <p:cNvPr id="53" name="TextBox 13">
            <a:extLst>
              <a:ext uri="{FF2B5EF4-FFF2-40B4-BE49-F238E27FC236}">
                <a16:creationId xmlns:a16="http://schemas.microsoft.com/office/drawing/2014/main" id="{098092F3-39E6-4F2F-92FC-36FC9550C685}"/>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Arial" panose="020B0604020202020204" pitchFamily="34" charset="0"/>
                <a:ea typeface="Calibri" panose="020F0502020204030204" pitchFamily="34" charset="0"/>
                <a:cs typeface="Arial" panose="020B0604020202020204" pitchFamily="34" charset="0"/>
              </a:rPr>
              <a:t>©VotesforSchools The WOW Show 2021</a:t>
            </a:r>
          </a:p>
        </p:txBody>
      </p:sp>
      <p:sp>
        <p:nvSpPr>
          <p:cNvPr id="35" name="Rectangle: Rounded Corners 34">
            <a:extLst>
              <a:ext uri="{FF2B5EF4-FFF2-40B4-BE49-F238E27FC236}">
                <a16:creationId xmlns:a16="http://schemas.microsoft.com/office/drawing/2014/main" id="{855BCB2E-538F-47FD-9E0E-D541A03781C6}"/>
              </a:ext>
            </a:extLst>
          </p:cNvPr>
          <p:cNvSpPr/>
          <p:nvPr/>
        </p:nvSpPr>
        <p:spPr>
          <a:xfrm>
            <a:off x="338055" y="5877548"/>
            <a:ext cx="8467711" cy="574861"/>
          </a:xfrm>
          <a:prstGeom prst="roundRect">
            <a:avLst/>
          </a:prstGeom>
          <a:solidFill>
            <a:srgbClr val="262262"/>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There are so many </a:t>
            </a:r>
            <a:r>
              <a:rPr lang="en-GB" sz="14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opportunities</a:t>
            </a:r>
            <a:r>
              <a:rPr lang="en-GB" sz="14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 </a:t>
            </a:r>
            <a:r>
              <a:rPr lang="en-GB" sz="14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in Oxfordshire</a:t>
            </a:r>
            <a:r>
              <a:rPr lang="en-GB" sz="14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 so why not </a:t>
            </a:r>
            <a:r>
              <a:rPr lang="en-GB" sz="14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take inspiration </a:t>
            </a:r>
            <a:r>
              <a:rPr lang="en-GB" sz="14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from</a:t>
            </a:r>
            <a:r>
              <a:rPr lang="en-GB" sz="14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 closer to home?</a:t>
            </a:r>
          </a:p>
        </p:txBody>
      </p:sp>
      <p:pic>
        <p:nvPicPr>
          <p:cNvPr id="1028" name="Picture 4" descr="Laptop icon">
            <a:extLst>
              <a:ext uri="{FF2B5EF4-FFF2-40B4-BE49-F238E27FC236}">
                <a16:creationId xmlns:a16="http://schemas.microsoft.com/office/drawing/2014/main" id="{7A6F3BF0-4088-4625-BA23-87697ADD33D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3734" y="279262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hopaholic icon">
            <a:extLst>
              <a:ext uri="{FF2B5EF4-FFF2-40B4-BE49-F238E27FC236}">
                <a16:creationId xmlns:a16="http://schemas.microsoft.com/office/drawing/2014/main" id="{DC90CB26-8318-48DC-9551-5D60B0C6B53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78317" y="279262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per Money icon">
            <a:extLst>
              <a:ext uri="{FF2B5EF4-FFF2-40B4-BE49-F238E27FC236}">
                <a16:creationId xmlns:a16="http://schemas.microsoft.com/office/drawing/2014/main" id="{A02224AF-6783-42D1-8895-5C9D3D0BE70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12901" y="279262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assport With Visa icon">
            <a:extLst>
              <a:ext uri="{FF2B5EF4-FFF2-40B4-BE49-F238E27FC236}">
                <a16:creationId xmlns:a16="http://schemas.microsoft.com/office/drawing/2014/main" id="{59F8A44C-00C2-432C-AE00-8D669688F7D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47485" y="279262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ining icon">
            <a:extLst>
              <a:ext uri="{FF2B5EF4-FFF2-40B4-BE49-F238E27FC236}">
                <a16:creationId xmlns:a16="http://schemas.microsoft.com/office/drawing/2014/main" id="{CA1DCA9F-73B2-466C-BB7E-23873732788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82068" y="2792626"/>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51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7" grpId="0" animBg="1"/>
      <p:bldP spid="46" grpId="0" animBg="1"/>
      <p:bldP spid="47" grpId="0" animBg="1"/>
      <p:bldP spid="48"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Race Flag outline">
            <a:extLst>
              <a:ext uri="{FF2B5EF4-FFF2-40B4-BE49-F238E27FC236}">
                <a16:creationId xmlns:a16="http://schemas.microsoft.com/office/drawing/2014/main" id="{19CE3BC0-7884-46FB-8A79-6DE64C30405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78499" y="3778899"/>
            <a:ext cx="3550895" cy="3550895"/>
          </a:xfrm>
          <a:prstGeom prst="rect">
            <a:avLst/>
          </a:prstGeom>
        </p:spPr>
      </p:pic>
      <p:pic>
        <p:nvPicPr>
          <p:cNvPr id="7" name="Graphic 6" descr="Steering Wheel outline">
            <a:extLst>
              <a:ext uri="{FF2B5EF4-FFF2-40B4-BE49-F238E27FC236}">
                <a16:creationId xmlns:a16="http://schemas.microsoft.com/office/drawing/2014/main" id="{78B88F69-0414-4FD8-A88E-80069589ADC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331" y="533090"/>
            <a:ext cx="3550895" cy="3550895"/>
          </a:xfrm>
          <a:prstGeom prst="rect">
            <a:avLst/>
          </a:prstGeom>
        </p:spPr>
      </p:pic>
      <p:pic>
        <p:nvPicPr>
          <p:cNvPr id="21" name="Graphic 20" descr="Car Mechanic outline">
            <a:extLst>
              <a:ext uri="{FF2B5EF4-FFF2-40B4-BE49-F238E27FC236}">
                <a16:creationId xmlns:a16="http://schemas.microsoft.com/office/drawing/2014/main" id="{08A133DF-6E80-4995-AFF7-1089F775FCB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969833" y="3569149"/>
            <a:ext cx="3550895" cy="3550895"/>
          </a:xfrm>
          <a:prstGeom prst="rect">
            <a:avLst/>
          </a:prstGeom>
        </p:spPr>
      </p:pic>
      <p:pic>
        <p:nvPicPr>
          <p:cNvPr id="23" name="Graphic 22" descr="Car Tree Air Freshener outline">
            <a:extLst>
              <a:ext uri="{FF2B5EF4-FFF2-40B4-BE49-F238E27FC236}">
                <a16:creationId xmlns:a16="http://schemas.microsoft.com/office/drawing/2014/main" id="{1D4E057A-CAD0-47B1-BAA6-6251252B5E77}"/>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212168" y="791866"/>
            <a:ext cx="3550895" cy="3550895"/>
          </a:xfrm>
          <a:prstGeom prst="rect">
            <a:avLst/>
          </a:prstGeom>
        </p:spPr>
      </p:pic>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sp>
        <p:nvSpPr>
          <p:cNvPr id="16" name="Rectangle: Rounded Corners 15">
            <a:extLst>
              <a:ext uri="{FF2B5EF4-FFF2-40B4-BE49-F238E27FC236}">
                <a16:creationId xmlns:a16="http://schemas.microsoft.com/office/drawing/2014/main" id="{D1DFB5EB-95A0-4A61-B600-2CA507C795C7}"/>
              </a:ext>
            </a:extLst>
          </p:cNvPr>
          <p:cNvSpPr/>
          <p:nvPr/>
        </p:nvSpPr>
        <p:spPr>
          <a:xfrm>
            <a:off x="3969833" y="1009881"/>
            <a:ext cx="4870241" cy="953314"/>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If the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prospect of working with autonomous vehicles (or cars in general) </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caught your eye, you’ll be pleased to know there are lots of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great opportunities</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in Oxfordshire!  </a:t>
            </a:r>
          </a:p>
        </p:txBody>
      </p:sp>
      <p:sp>
        <p:nvSpPr>
          <p:cNvPr id="17" name="Rectangle: Rounded Corners 16">
            <a:extLst>
              <a:ext uri="{FF2B5EF4-FFF2-40B4-BE49-F238E27FC236}">
                <a16:creationId xmlns:a16="http://schemas.microsoft.com/office/drawing/2014/main" id="{10BA375E-3337-430B-8A9C-E44B2E9726A8}"/>
              </a:ext>
            </a:extLst>
          </p:cNvPr>
          <p:cNvSpPr/>
          <p:nvPr/>
        </p:nvSpPr>
        <p:spPr>
          <a:xfrm>
            <a:off x="3969833" y="2166780"/>
            <a:ext cx="3705550" cy="977851"/>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cs typeface="Arial" panose="020B0604020202020204" pitchFamily="34" charset="0"/>
              </a:rPr>
              <a:t>From </a:t>
            </a:r>
            <a:r>
              <a:rPr lang="en-GB" sz="1400" b="1" dirty="0">
                <a:solidFill>
                  <a:schemeClr val="tx1"/>
                </a:solidFill>
                <a:latin typeface="Century Gothic" panose="020B0502020202020204" pitchFamily="34" charset="0"/>
                <a:cs typeface="Arial" panose="020B0604020202020204" pitchFamily="34" charset="0"/>
              </a:rPr>
              <a:t>Williams Racing,</a:t>
            </a:r>
            <a:r>
              <a:rPr lang="en-GB" sz="1400" dirty="0">
                <a:solidFill>
                  <a:schemeClr val="tx1"/>
                </a:solidFill>
                <a:latin typeface="Century Gothic" panose="020B0502020202020204" pitchFamily="34" charset="0"/>
                <a:cs typeface="Arial" panose="020B0604020202020204" pitchFamily="34" charset="0"/>
              </a:rPr>
              <a:t> to </a:t>
            </a:r>
            <a:r>
              <a:rPr lang="en-GB" sz="1400" b="1" dirty="0">
                <a:solidFill>
                  <a:schemeClr val="tx1"/>
                </a:solidFill>
                <a:latin typeface="Century Gothic" panose="020B0502020202020204" pitchFamily="34" charset="0"/>
                <a:cs typeface="Arial" panose="020B0604020202020204" pitchFamily="34" charset="0"/>
              </a:rPr>
              <a:t>BMW Mini,</a:t>
            </a:r>
            <a:r>
              <a:rPr lang="en-GB" sz="1400" dirty="0">
                <a:solidFill>
                  <a:schemeClr val="tx1"/>
                </a:solidFill>
                <a:latin typeface="Century Gothic" panose="020B0502020202020204" pitchFamily="34" charset="0"/>
                <a:cs typeface="Arial" panose="020B0604020202020204" pitchFamily="34" charset="0"/>
              </a:rPr>
              <a:t> to</a:t>
            </a:r>
            <a:r>
              <a:rPr lang="en-GB" sz="1400" b="1" dirty="0">
                <a:solidFill>
                  <a:schemeClr val="tx1"/>
                </a:solidFill>
                <a:latin typeface="Century Gothic" panose="020B0502020202020204" pitchFamily="34" charset="0"/>
                <a:cs typeface="Arial" panose="020B0604020202020204" pitchFamily="34" charset="0"/>
              </a:rPr>
              <a:t> automated vehicles</a:t>
            </a:r>
            <a:r>
              <a:rPr lang="en-GB" sz="1400" dirty="0">
                <a:solidFill>
                  <a:schemeClr val="tx1"/>
                </a:solidFill>
                <a:latin typeface="Century Gothic" panose="020B0502020202020204" pitchFamily="34" charset="0"/>
                <a:cs typeface="Arial" panose="020B0604020202020204" pitchFamily="34" charset="0"/>
              </a:rPr>
              <a:t>, there are</a:t>
            </a:r>
            <a:r>
              <a:rPr lang="en-GB" sz="1400" b="1" dirty="0">
                <a:solidFill>
                  <a:schemeClr val="tx1"/>
                </a:solidFill>
                <a:latin typeface="Century Gothic" panose="020B0502020202020204" pitchFamily="34" charset="0"/>
                <a:cs typeface="Arial" panose="020B0604020202020204" pitchFamily="34" charset="0"/>
              </a:rPr>
              <a:t> </a:t>
            </a:r>
            <a:r>
              <a:rPr lang="en-GB" sz="1400" dirty="0">
                <a:solidFill>
                  <a:schemeClr val="tx1"/>
                </a:solidFill>
                <a:latin typeface="Century Gothic" panose="020B0502020202020204" pitchFamily="34" charset="0"/>
                <a:cs typeface="Arial" panose="020B0604020202020204" pitchFamily="34" charset="0"/>
              </a:rPr>
              <a:t>hundreds of opportunities in a </a:t>
            </a:r>
            <a:r>
              <a:rPr lang="en-GB" sz="1400" b="1" dirty="0">
                <a:solidFill>
                  <a:schemeClr val="tx1"/>
                </a:solidFill>
                <a:latin typeface="Century Gothic" panose="020B0502020202020204" pitchFamily="34" charset="0"/>
                <a:cs typeface="Arial" panose="020B0604020202020204" pitchFamily="34" charset="0"/>
              </a:rPr>
              <a:t>variety of roles</a:t>
            </a:r>
            <a:r>
              <a:rPr lang="en-GB" sz="1400" dirty="0">
                <a:solidFill>
                  <a:schemeClr val="tx1"/>
                </a:solidFill>
                <a:latin typeface="Century Gothic" panose="020B0502020202020204" pitchFamily="34" charset="0"/>
                <a:cs typeface="Arial" panose="020B0604020202020204" pitchFamily="34" charset="0"/>
              </a:rPr>
              <a:t>.  </a:t>
            </a:r>
          </a:p>
        </p:txBody>
      </p:sp>
      <p:pic>
        <p:nvPicPr>
          <p:cNvPr id="2" name="Picture 1">
            <a:hlinkClick r:id="rId12"/>
            <a:extLst>
              <a:ext uri="{FF2B5EF4-FFF2-40B4-BE49-F238E27FC236}">
                <a16:creationId xmlns:a16="http://schemas.microsoft.com/office/drawing/2014/main" id="{BCFA7BDA-E045-4777-8A2E-EBEAFABF1B07}"/>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303925" y="1009880"/>
            <a:ext cx="3353675" cy="2279129"/>
          </a:xfrm>
          <a:prstGeom prst="rect">
            <a:avLst/>
          </a:prstGeom>
        </p:spPr>
      </p:pic>
      <p:sp>
        <p:nvSpPr>
          <p:cNvPr id="10" name="Rectangle: Rounded Corners 9">
            <a:hlinkClick r:id="rId12"/>
            <a:extLst>
              <a:ext uri="{FF2B5EF4-FFF2-40B4-BE49-F238E27FC236}">
                <a16:creationId xmlns:a16="http://schemas.microsoft.com/office/drawing/2014/main" id="{EB9BDDAF-86A0-47D9-B98A-9A671FE3D806}"/>
              </a:ext>
            </a:extLst>
          </p:cNvPr>
          <p:cNvSpPr/>
          <p:nvPr/>
        </p:nvSpPr>
        <p:spPr>
          <a:xfrm>
            <a:off x="3092255" y="916550"/>
            <a:ext cx="721461" cy="534417"/>
          </a:xfrm>
          <a:prstGeom prst="roundRect">
            <a:avLst/>
          </a:prstGeom>
          <a:solidFill>
            <a:srgbClr val="F2C704"/>
          </a:solidFill>
          <a:ln w="28575">
            <a:solidFill>
              <a:srgbClr val="47BE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0:00-1:00</a:t>
            </a: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11" name="Shape 114">
            <a:extLst>
              <a:ext uri="{FF2B5EF4-FFF2-40B4-BE49-F238E27FC236}">
                <a16:creationId xmlns:a16="http://schemas.microsoft.com/office/drawing/2014/main" id="{23298A42-7C70-4999-8A2B-5A132DAF7768}"/>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A fabulous future in Oxfordshire?</a:t>
            </a:r>
          </a:p>
        </p:txBody>
      </p:sp>
      <p:sp>
        <p:nvSpPr>
          <p:cNvPr id="12" name="Pentagon 20">
            <a:extLst>
              <a:ext uri="{FF2B5EF4-FFF2-40B4-BE49-F238E27FC236}">
                <a16:creationId xmlns:a16="http://schemas.microsoft.com/office/drawing/2014/main" id="{BE502B00-B2D1-4BA3-B4A2-B3E33F5665A6}"/>
              </a:ext>
            </a:extLst>
          </p:cNvPr>
          <p:cNvSpPr/>
          <p:nvPr/>
        </p:nvSpPr>
        <p:spPr>
          <a:xfrm>
            <a:off x="-17285"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3</a:t>
            </a:r>
          </a:p>
        </p:txBody>
      </p:sp>
      <p:sp>
        <p:nvSpPr>
          <p:cNvPr id="13" name="Rectangle: Rounded Corners 12">
            <a:extLst>
              <a:ext uri="{FF2B5EF4-FFF2-40B4-BE49-F238E27FC236}">
                <a16:creationId xmlns:a16="http://schemas.microsoft.com/office/drawing/2014/main" id="{FB201664-E9E5-4836-AD42-B945A113995E}"/>
              </a:ext>
            </a:extLst>
          </p:cNvPr>
          <p:cNvSpPr/>
          <p:nvPr/>
        </p:nvSpPr>
        <p:spPr>
          <a:xfrm>
            <a:off x="303925" y="3439618"/>
            <a:ext cx="8536149" cy="966473"/>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latin typeface="Century Gothic" panose="020B0502020202020204" pitchFamily="34" charset="0"/>
                <a:cs typeface="Arial" panose="020B0604020202020204" pitchFamily="34" charset="0"/>
              </a:rPr>
              <a:t>Pair activity (2-3 mins)</a:t>
            </a:r>
          </a:p>
          <a:p>
            <a:pPr algn="ctr"/>
            <a:r>
              <a:rPr lang="en-GB" sz="1400" dirty="0">
                <a:solidFill>
                  <a:schemeClr val="tx1">
                    <a:lumMod val="95000"/>
                    <a:lumOff val="5000"/>
                  </a:schemeClr>
                </a:solidFill>
                <a:latin typeface="Century Gothic" panose="020B0502020202020204" pitchFamily="34" charset="0"/>
                <a:cs typeface="Arial" panose="020B0604020202020204" pitchFamily="34" charset="0"/>
              </a:rPr>
              <a:t>Click the image above to watch a short video. Then, with a partner, can you list how many roles there could be in this industry? Don’t forget the number of extra staff who would support teams like this…</a:t>
            </a:r>
          </a:p>
        </p:txBody>
      </p:sp>
      <p:sp>
        <p:nvSpPr>
          <p:cNvPr id="14" name="TextBox 13">
            <a:extLst>
              <a:ext uri="{FF2B5EF4-FFF2-40B4-BE49-F238E27FC236}">
                <a16:creationId xmlns:a16="http://schemas.microsoft.com/office/drawing/2014/main" id="{6DE2FD61-4BF3-4C82-AA95-FA4678822BDE}"/>
              </a:ext>
            </a:extLst>
          </p:cNvPr>
          <p:cNvSpPr txBox="1"/>
          <p:nvPr/>
        </p:nvSpPr>
        <p:spPr>
          <a:xfrm>
            <a:off x="0" y="6653707"/>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pic>
        <p:nvPicPr>
          <p:cNvPr id="15" name="Picture 6" descr="Car Production icon">
            <a:extLst>
              <a:ext uri="{FF2B5EF4-FFF2-40B4-BE49-F238E27FC236}">
                <a16:creationId xmlns:a16="http://schemas.microsoft.com/office/drawing/2014/main" id="{0775163F-B38D-4A92-BC34-3CF2B57C00E8}"/>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flipH="1">
            <a:off x="7858263" y="2162138"/>
            <a:ext cx="987133" cy="98713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CC109C16-81B0-4330-908D-08FF76E299E3}"/>
              </a:ext>
            </a:extLst>
          </p:cNvPr>
          <p:cNvSpPr txBox="1"/>
          <p:nvPr/>
        </p:nvSpPr>
        <p:spPr>
          <a:xfrm>
            <a:off x="6855665" y="6632507"/>
            <a:ext cx="4792980" cy="215444"/>
          </a:xfrm>
          <a:prstGeom prst="rect">
            <a:avLst/>
          </a:prstGeom>
          <a:noFill/>
        </p:spPr>
        <p:txBody>
          <a:bodyPr wrap="square">
            <a:spAutoFit/>
          </a:bodyPr>
          <a:lstStyle/>
          <a:p>
            <a:r>
              <a:rPr lang="en-GB" sz="800" b="0" dirty="0">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https://safeshare.tv/x/7cRSABqBjkU</a:t>
            </a:r>
            <a:r>
              <a:rPr lang="en-GB" sz="800" b="0" dirty="0">
                <a:latin typeface="Arial" panose="020B0604020202020204" pitchFamily="34" charset="0"/>
                <a:cs typeface="Arial" panose="020B0604020202020204" pitchFamily="34" charset="0"/>
              </a:rPr>
              <a:t> </a:t>
            </a:r>
            <a:endParaRPr lang="en-GB" sz="800" dirty="0">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EC5CD93B-BF28-492A-A18F-BE787E186A04}"/>
              </a:ext>
            </a:extLst>
          </p:cNvPr>
          <p:cNvSpPr/>
          <p:nvPr/>
        </p:nvSpPr>
        <p:spPr>
          <a:xfrm>
            <a:off x="303925" y="4581041"/>
            <a:ext cx="4128226" cy="977851"/>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cs typeface="Arial" panose="020B0604020202020204" pitchFamily="34" charset="0"/>
              </a:rPr>
              <a:t>BMW Mini, GKN, </a:t>
            </a:r>
            <a:r>
              <a:rPr lang="en-GB" sz="1400" b="1" dirty="0" err="1">
                <a:solidFill>
                  <a:schemeClr val="tx1"/>
                </a:solidFill>
                <a:latin typeface="Century Gothic" panose="020B0502020202020204" pitchFamily="34" charset="0"/>
                <a:cs typeface="Arial" panose="020B0604020202020204" pitchFamily="34" charset="0"/>
              </a:rPr>
              <a:t>ProDrive</a:t>
            </a:r>
            <a:r>
              <a:rPr lang="en-GB" sz="1400" b="1" dirty="0">
                <a:solidFill>
                  <a:schemeClr val="tx1"/>
                </a:solidFill>
                <a:latin typeface="Century Gothic" panose="020B0502020202020204" pitchFamily="34" charset="0"/>
                <a:cs typeface="Arial" panose="020B0604020202020204" pitchFamily="34" charset="0"/>
              </a:rPr>
              <a:t>, </a:t>
            </a:r>
            <a:r>
              <a:rPr lang="en-GB" sz="1400" b="1" dirty="0" err="1">
                <a:solidFill>
                  <a:schemeClr val="tx1"/>
                </a:solidFill>
                <a:latin typeface="Century Gothic" panose="020B0502020202020204" pitchFamily="34" charset="0"/>
                <a:cs typeface="Arial" panose="020B0604020202020204" pitchFamily="34" charset="0"/>
              </a:rPr>
              <a:t>Oxbotica</a:t>
            </a:r>
            <a:r>
              <a:rPr lang="en-GB" sz="1400" b="1" dirty="0">
                <a:solidFill>
                  <a:schemeClr val="tx1"/>
                </a:solidFill>
                <a:latin typeface="Century Gothic" panose="020B0502020202020204" pitchFamily="34" charset="0"/>
                <a:cs typeface="Arial" panose="020B0604020202020204" pitchFamily="34" charset="0"/>
              </a:rPr>
              <a:t> </a:t>
            </a:r>
            <a:r>
              <a:rPr lang="en-GB" sz="1400" dirty="0">
                <a:solidFill>
                  <a:schemeClr val="tx1"/>
                </a:solidFill>
                <a:latin typeface="Century Gothic" panose="020B0502020202020204" pitchFamily="34" charset="0"/>
                <a:cs typeface="Arial" panose="020B0604020202020204" pitchFamily="34" charset="0"/>
              </a:rPr>
              <a:t>and others are at the forefront of </a:t>
            </a:r>
            <a:r>
              <a:rPr lang="en-GB" sz="1400" b="1" dirty="0">
                <a:solidFill>
                  <a:schemeClr val="tx1"/>
                </a:solidFill>
                <a:latin typeface="Century Gothic" panose="020B0502020202020204" pitchFamily="34" charset="0"/>
                <a:cs typeface="Arial" panose="020B0604020202020204" pitchFamily="34" charset="0"/>
              </a:rPr>
              <a:t>vehicle</a:t>
            </a:r>
            <a:r>
              <a:rPr lang="en-GB" sz="1400" dirty="0">
                <a:solidFill>
                  <a:schemeClr val="tx1"/>
                </a:solidFill>
                <a:latin typeface="Century Gothic" panose="020B0502020202020204" pitchFamily="34" charset="0"/>
                <a:cs typeface="Arial" panose="020B0604020202020204" pitchFamily="34" charset="0"/>
              </a:rPr>
              <a:t> </a:t>
            </a:r>
            <a:r>
              <a:rPr lang="en-GB" sz="1400" b="1" dirty="0">
                <a:solidFill>
                  <a:schemeClr val="tx1"/>
                </a:solidFill>
                <a:latin typeface="Century Gothic" panose="020B0502020202020204" pitchFamily="34" charset="0"/>
                <a:cs typeface="Arial" panose="020B0604020202020204" pitchFamily="34" charset="0"/>
              </a:rPr>
              <a:t>electrification </a:t>
            </a:r>
            <a:r>
              <a:rPr lang="en-GB" sz="1400" dirty="0">
                <a:solidFill>
                  <a:schemeClr val="tx1"/>
                </a:solidFill>
                <a:latin typeface="Century Gothic" panose="020B0502020202020204" pitchFamily="34" charset="0"/>
                <a:cs typeface="Arial" panose="020B0604020202020204" pitchFamily="34" charset="0"/>
              </a:rPr>
              <a:t>in the UK.</a:t>
            </a:r>
          </a:p>
        </p:txBody>
      </p:sp>
      <p:pic>
        <p:nvPicPr>
          <p:cNvPr id="22" name="Picture 21">
            <a:extLst>
              <a:ext uri="{FF2B5EF4-FFF2-40B4-BE49-F238E27FC236}">
                <a16:creationId xmlns:a16="http://schemas.microsoft.com/office/drawing/2014/main" id="{84DB8EBC-0154-4B9A-81C8-3EBA50E313F1}"/>
              </a:ext>
            </a:extLst>
          </p:cNvPr>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78299" y="5807520"/>
            <a:ext cx="1874498" cy="710146"/>
          </a:xfrm>
          <a:prstGeom prst="rect">
            <a:avLst/>
          </a:prstGeom>
        </p:spPr>
      </p:pic>
      <p:sp>
        <p:nvSpPr>
          <p:cNvPr id="24" name="Rectangle: Rounded Corners 23">
            <a:extLst>
              <a:ext uri="{FF2B5EF4-FFF2-40B4-BE49-F238E27FC236}">
                <a16:creationId xmlns:a16="http://schemas.microsoft.com/office/drawing/2014/main" id="{6655DD5A-6988-4436-B00B-0D89BA745A91}"/>
              </a:ext>
            </a:extLst>
          </p:cNvPr>
          <p:cNvSpPr/>
          <p:nvPr/>
        </p:nvSpPr>
        <p:spPr>
          <a:xfrm>
            <a:off x="4711848" y="4581041"/>
            <a:ext cx="4128226" cy="977851"/>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There are roles in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customer support, design, build, testing, innovation and much more</a:t>
            </a: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p>
        </p:txBody>
      </p:sp>
      <p:pic>
        <p:nvPicPr>
          <p:cNvPr id="1032" name="Picture 8">
            <a:extLst>
              <a:ext uri="{FF2B5EF4-FFF2-40B4-BE49-F238E27FC236}">
                <a16:creationId xmlns:a16="http://schemas.microsoft.com/office/drawing/2014/main" id="{319EE790-49DC-4318-9590-5717CF4C2AE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05622" y="5857816"/>
            <a:ext cx="2130692" cy="49696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GKN logo - EqualEngineers">
            <a:extLst>
              <a:ext uri="{FF2B5EF4-FFF2-40B4-BE49-F238E27FC236}">
                <a16:creationId xmlns:a16="http://schemas.microsoft.com/office/drawing/2014/main" id="{656B40F6-8F19-452B-993D-92AE55C9EC6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76415" y="5848119"/>
            <a:ext cx="2087221" cy="571578"/>
          </a:xfrm>
          <a:prstGeom prst="rect">
            <a:avLst/>
          </a:prstGeom>
          <a:noFill/>
          <a:extLst>
            <a:ext uri="{909E8E84-426E-40DD-AFC4-6F175D3DCCD1}">
              <a14:hiddenFill xmlns:a14="http://schemas.microsoft.com/office/drawing/2010/main">
                <a:solidFill>
                  <a:srgbClr val="FFFFFF"/>
                </a:solidFill>
              </a14:hiddenFill>
            </a:ext>
          </a:extLst>
        </p:spPr>
      </p:pic>
      <p:pic>
        <p:nvPicPr>
          <p:cNvPr id="25" name="Google Shape;62;gc1e240347f_0_0">
            <a:hlinkClick r:id="rId18"/>
            <a:extLst>
              <a:ext uri="{FF2B5EF4-FFF2-40B4-BE49-F238E27FC236}">
                <a16:creationId xmlns:a16="http://schemas.microsoft.com/office/drawing/2014/main" id="{36242786-78AF-4199-ABFE-B4530357FF34}"/>
              </a:ext>
            </a:extLst>
          </p:cNvPr>
          <p:cNvPicPr preferRelativeResize="0"/>
          <p:nvPr/>
        </p:nvPicPr>
        <p:blipFill rotWithShape="1">
          <a:blip r:embed="rId19">
            <a:alphaModFix/>
          </a:blip>
          <a:srcRect/>
          <a:stretch/>
        </p:blipFill>
        <p:spPr>
          <a:xfrm>
            <a:off x="57331" y="5807520"/>
            <a:ext cx="1877098" cy="652776"/>
          </a:xfrm>
          <a:prstGeom prst="rect">
            <a:avLst/>
          </a:prstGeom>
          <a:noFill/>
          <a:ln>
            <a:noFill/>
          </a:ln>
        </p:spPr>
      </p:pic>
    </p:spTree>
    <p:extLst>
      <p:ext uri="{BB962C8B-B14F-4D97-AF65-F5344CB8AC3E}">
        <p14:creationId xmlns:p14="http://schemas.microsoft.com/office/powerpoint/2010/main" val="174696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nodeType="withEffect">
                                  <p:stCondLst>
                                    <p:cond delay="0"/>
                                  </p:stCondLst>
                                  <p:childTnLst>
                                    <p:set>
                                      <p:cBhvr>
                                        <p:cTn id="29" dur="1" fill="hold">
                                          <p:stCondLst>
                                            <p:cond delay="0"/>
                                          </p:stCondLst>
                                        </p:cTn>
                                        <p:tgtEl>
                                          <p:spTgt spid="1032"/>
                                        </p:tgtEl>
                                        <p:attrNameLst>
                                          <p:attrName>style.visibility</p:attrName>
                                        </p:attrNameLst>
                                      </p:cBhvr>
                                      <p:to>
                                        <p:strVal val="visible"/>
                                      </p:to>
                                    </p:set>
                                    <p:animEffect transition="in" filter="fade">
                                      <p:cBhvr>
                                        <p:cTn id="30" dur="500"/>
                                        <p:tgtEl>
                                          <p:spTgt spid="1032"/>
                                        </p:tgtEl>
                                      </p:cBhvr>
                                    </p:animEffect>
                                  </p:childTnLst>
                                </p:cTn>
                              </p:par>
                              <p:par>
                                <p:cTn id="31" presetID="10"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P spid="13" grpId="0" animBg="1"/>
      <p:bldP spid="20"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erm outline">
            <a:extLst>
              <a:ext uri="{FF2B5EF4-FFF2-40B4-BE49-F238E27FC236}">
                <a16:creationId xmlns:a16="http://schemas.microsoft.com/office/drawing/2014/main" id="{709FFA2E-4C5C-427B-9C12-F22F7DA21C0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7828" y="1134169"/>
            <a:ext cx="3550895" cy="3550895"/>
          </a:xfrm>
          <a:prstGeom prst="rect">
            <a:avLst/>
          </a:prstGeom>
        </p:spPr>
      </p:pic>
      <p:pic>
        <p:nvPicPr>
          <p:cNvPr id="8" name="Graphic 7" descr="Film strip outline">
            <a:extLst>
              <a:ext uri="{FF2B5EF4-FFF2-40B4-BE49-F238E27FC236}">
                <a16:creationId xmlns:a16="http://schemas.microsoft.com/office/drawing/2014/main" id="{7A4D67F6-CADB-410D-97BF-18D065E6273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284" y="812300"/>
            <a:ext cx="3550895" cy="3550895"/>
          </a:xfrm>
          <a:prstGeom prst="rect">
            <a:avLst/>
          </a:prstGeom>
        </p:spPr>
      </p:pic>
      <p:pic>
        <p:nvPicPr>
          <p:cNvPr id="25" name="Graphic 24" descr="Building Brick Wall outline">
            <a:extLst>
              <a:ext uri="{FF2B5EF4-FFF2-40B4-BE49-F238E27FC236}">
                <a16:creationId xmlns:a16="http://schemas.microsoft.com/office/drawing/2014/main" id="{B24A4A0E-64B1-4D22-8A97-FDB2FA60979B}"/>
              </a:ext>
            </a:extLst>
          </p:cNvPr>
          <p:cNvPicPr>
            <a:picLocks noChangeAspect="1"/>
          </p:cNvPicPr>
          <p:nvPr/>
        </p:nvPicPr>
        <p:blipFill rotWithShape="1">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b="25347"/>
          <a:stretch/>
        </p:blipFill>
        <p:spPr>
          <a:xfrm>
            <a:off x="5460327" y="4207177"/>
            <a:ext cx="3550895" cy="2650824"/>
          </a:xfrm>
          <a:prstGeom prst="rect">
            <a:avLst/>
          </a:prstGeom>
        </p:spPr>
      </p:pic>
      <p:pic>
        <p:nvPicPr>
          <p:cNvPr id="27" name="Graphic 26" descr="Immunity outline">
            <a:extLst>
              <a:ext uri="{FF2B5EF4-FFF2-40B4-BE49-F238E27FC236}">
                <a16:creationId xmlns:a16="http://schemas.microsoft.com/office/drawing/2014/main" id="{7483EEF6-3DD2-42CA-991C-1FAC28ACAC61}"/>
              </a:ext>
            </a:extLst>
          </p:cNvPr>
          <p:cNvPicPr>
            <a:picLocks noChangeAspect="1"/>
          </p:cNvPicPr>
          <p:nvPr/>
        </p:nvPicPr>
        <p:blipFill rotWithShape="1">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rcRect r="39804"/>
          <a:stretch/>
        </p:blipFill>
        <p:spPr>
          <a:xfrm>
            <a:off x="7006505" y="790994"/>
            <a:ext cx="2137496" cy="3550895"/>
          </a:xfrm>
          <a:prstGeom prst="rect">
            <a:avLst/>
          </a:prstGeom>
        </p:spPr>
      </p:pic>
      <p:pic>
        <p:nvPicPr>
          <p:cNvPr id="29" name="Graphic 28" descr="Needle outline">
            <a:extLst>
              <a:ext uri="{FF2B5EF4-FFF2-40B4-BE49-F238E27FC236}">
                <a16:creationId xmlns:a16="http://schemas.microsoft.com/office/drawing/2014/main" id="{A7D7A544-917E-47E3-AB1A-46D82946BB2A}"/>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10800000">
            <a:off x="-304213" y="3535270"/>
            <a:ext cx="3550895" cy="3550895"/>
          </a:xfrm>
          <a:prstGeom prst="rect">
            <a:avLst/>
          </a:prstGeom>
        </p:spPr>
      </p:pic>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sp>
        <p:nvSpPr>
          <p:cNvPr id="16" name="Rectangle: Rounded Corners 15">
            <a:extLst>
              <a:ext uri="{FF2B5EF4-FFF2-40B4-BE49-F238E27FC236}">
                <a16:creationId xmlns:a16="http://schemas.microsoft.com/office/drawing/2014/main" id="{D1DFB5EB-95A0-4A61-B600-2CA507C795C7}"/>
              </a:ext>
            </a:extLst>
          </p:cNvPr>
          <p:cNvSpPr/>
          <p:nvPr/>
        </p:nvSpPr>
        <p:spPr>
          <a:xfrm>
            <a:off x="223024" y="1035872"/>
            <a:ext cx="8558929" cy="426549"/>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Time to find out more about the </a:t>
            </a:r>
            <a:r>
              <a:rPr lang="en-GB"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fabulous future waiting for you in Oxfordshire!</a:t>
            </a:r>
          </a:p>
        </p:txBody>
      </p:sp>
      <p:sp>
        <p:nvSpPr>
          <p:cNvPr id="12" name="Shape 114">
            <a:extLst>
              <a:ext uri="{FF2B5EF4-FFF2-40B4-BE49-F238E27FC236}">
                <a16:creationId xmlns:a16="http://schemas.microsoft.com/office/drawing/2014/main" id="{B1635D7A-CD0E-4586-ACA0-F3DAAAE29569}"/>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A fabulous future in Oxfordshire?</a:t>
            </a:r>
          </a:p>
        </p:txBody>
      </p:sp>
      <p:sp>
        <p:nvSpPr>
          <p:cNvPr id="13" name="Pentagon 20">
            <a:extLst>
              <a:ext uri="{FF2B5EF4-FFF2-40B4-BE49-F238E27FC236}">
                <a16:creationId xmlns:a16="http://schemas.microsoft.com/office/drawing/2014/main" id="{90A5DF72-FEC1-49EB-86F1-7AE1FD1F8D11}"/>
              </a:ext>
            </a:extLst>
          </p:cNvPr>
          <p:cNvSpPr/>
          <p:nvPr/>
        </p:nvSpPr>
        <p:spPr>
          <a:xfrm>
            <a:off x="-17285"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3</a:t>
            </a:r>
          </a:p>
        </p:txBody>
      </p:sp>
      <p:sp>
        <p:nvSpPr>
          <p:cNvPr id="14" name="Rectangle: Rounded Corners 13">
            <a:extLst>
              <a:ext uri="{FF2B5EF4-FFF2-40B4-BE49-F238E27FC236}">
                <a16:creationId xmlns:a16="http://schemas.microsoft.com/office/drawing/2014/main" id="{D5E50AA4-D6C6-4506-939C-5ABFE9AFD47F}"/>
              </a:ext>
            </a:extLst>
          </p:cNvPr>
          <p:cNvSpPr/>
          <p:nvPr/>
        </p:nvSpPr>
        <p:spPr>
          <a:xfrm>
            <a:off x="4832795" y="1992188"/>
            <a:ext cx="3949158" cy="2186973"/>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latin typeface="Century Gothic" panose="020B0502020202020204" pitchFamily="34" charset="0"/>
                <a:cs typeface="Arial" panose="020B0604020202020204" pitchFamily="34" charset="0"/>
              </a:rPr>
              <a:t>Pair activity (2-3 mins)</a:t>
            </a:r>
          </a:p>
          <a:p>
            <a:pPr algn="ctr"/>
            <a:r>
              <a:rPr lang="en-GB" sz="1400" dirty="0">
                <a:solidFill>
                  <a:schemeClr val="tx1">
                    <a:lumMod val="95000"/>
                    <a:lumOff val="5000"/>
                  </a:schemeClr>
                </a:solidFill>
                <a:latin typeface="Century Gothic" panose="020B0502020202020204" pitchFamily="34" charset="0"/>
                <a:cs typeface="Arial" panose="020B0604020202020204" pitchFamily="34" charset="0"/>
              </a:rPr>
              <a:t>After you have watched The WOW Show film, </a:t>
            </a:r>
            <a:r>
              <a:rPr lang="en-GB" sz="1400" dirty="0">
                <a:solidFill>
                  <a:schemeClr val="tx1"/>
                </a:solidFill>
                <a:latin typeface="Century Gothic" panose="020B0502020202020204" pitchFamily="34" charset="0"/>
                <a:cs typeface="Arial" panose="020B0604020202020204" pitchFamily="34" charset="0"/>
              </a:rPr>
              <a:t>work with a partner and think about the advantages and disadvantages of working in a company in Oxfordshire with several hundred people compared to say just 10 or 20 - or working for yourself.  Which do you feel would be of most interest to you? </a:t>
            </a:r>
            <a:endParaRPr lang="en-GB" sz="1400" dirty="0">
              <a:solidFill>
                <a:schemeClr val="tx1">
                  <a:lumMod val="95000"/>
                  <a:lumOff val="5000"/>
                </a:schemeClr>
              </a:solidFill>
              <a:latin typeface="Century Gothic" panose="020B0502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E0BCFD8-D718-425F-B9D4-EB3DDDE6E9F1}"/>
              </a:ext>
            </a:extLst>
          </p:cNvPr>
          <p:cNvSpPr txBox="1"/>
          <p:nvPr/>
        </p:nvSpPr>
        <p:spPr>
          <a:xfrm>
            <a:off x="0" y="6640248"/>
            <a:ext cx="2698596" cy="215444"/>
          </a:xfrm>
          <a:prstGeom prst="rect">
            <a:avLst/>
          </a:prstGeom>
          <a:noFill/>
        </p:spPr>
        <p:txBody>
          <a:bodyPr wrap="square" rtlCol="0">
            <a:spAutoFit/>
          </a:body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a:t>
            </a:r>
          </a:p>
        </p:txBody>
      </p:sp>
      <p:sp>
        <p:nvSpPr>
          <p:cNvPr id="15" name="Rectangle: Rounded Corners 14">
            <a:extLst>
              <a:ext uri="{FF2B5EF4-FFF2-40B4-BE49-F238E27FC236}">
                <a16:creationId xmlns:a16="http://schemas.microsoft.com/office/drawing/2014/main" id="{DB4C22CE-5B46-475C-ADDB-9DEB8E5E43FC}"/>
              </a:ext>
            </a:extLst>
          </p:cNvPr>
          <p:cNvSpPr/>
          <p:nvPr/>
        </p:nvSpPr>
        <p:spPr>
          <a:xfrm>
            <a:off x="189935" y="4651370"/>
            <a:ext cx="3991771" cy="1733727"/>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cs typeface="Arial" panose="020B0604020202020204" pitchFamily="34" charset="0"/>
              </a:rPr>
              <a:t>Do you know that right here on our doorstep we have</a:t>
            </a:r>
            <a:r>
              <a:rPr lang="en-GB" sz="1400" b="1" dirty="0">
                <a:solidFill>
                  <a:schemeClr val="tx1"/>
                </a:solidFill>
                <a:latin typeface="Century Gothic" panose="020B0502020202020204" pitchFamily="34" charset="0"/>
                <a:cs typeface="Arial" panose="020B0604020202020204" pitchFamily="34" charset="0"/>
              </a:rPr>
              <a:t> a fantastic mix of employers who represent some of the most important and exciting areas of employment </a:t>
            </a:r>
            <a:r>
              <a:rPr lang="en-GB" sz="1400" dirty="0">
                <a:solidFill>
                  <a:schemeClr val="tx1"/>
                </a:solidFill>
                <a:latin typeface="Century Gothic" panose="020B0502020202020204" pitchFamily="34" charset="0"/>
                <a:cs typeface="Arial" panose="020B0604020202020204" pitchFamily="34" charset="0"/>
              </a:rPr>
              <a:t>for this country in the future. In this film we can take a look at some of them.</a:t>
            </a:r>
          </a:p>
        </p:txBody>
      </p:sp>
      <p:sp>
        <p:nvSpPr>
          <p:cNvPr id="18" name="Rectangle: Rounded Corners 17">
            <a:extLst>
              <a:ext uri="{FF2B5EF4-FFF2-40B4-BE49-F238E27FC236}">
                <a16:creationId xmlns:a16="http://schemas.microsoft.com/office/drawing/2014/main" id="{7CE680D8-9D6A-4698-80B0-29043A95127C}"/>
              </a:ext>
            </a:extLst>
          </p:cNvPr>
          <p:cNvSpPr/>
          <p:nvPr/>
        </p:nvSpPr>
        <p:spPr>
          <a:xfrm>
            <a:off x="4832795" y="4685063"/>
            <a:ext cx="3991771" cy="1700033"/>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cs typeface="Arial" panose="020B0604020202020204" pitchFamily="34" charset="0"/>
              </a:rPr>
              <a:t>In the employment areas we have just seen, Oxfordshire has a huge variety of employers of different sizes </a:t>
            </a:r>
            <a:r>
              <a:rPr lang="en-GB" sz="1400" b="1" dirty="0">
                <a:solidFill>
                  <a:schemeClr val="tx1"/>
                </a:solidFill>
                <a:latin typeface="Century Gothic" panose="020B0502020202020204" pitchFamily="34" charset="0"/>
                <a:cs typeface="Arial" panose="020B0604020202020204" pitchFamily="34" charset="0"/>
              </a:rPr>
              <a:t>from very large companies to lots of small and medium enterprises. </a:t>
            </a:r>
            <a:endParaRPr lang="en-GB" sz="1400" dirty="0">
              <a:solidFill>
                <a:schemeClr val="tx1"/>
              </a:solidFill>
              <a:latin typeface="Century Gothic" panose="020B0502020202020204" pitchFamily="34" charset="0"/>
              <a:cs typeface="Arial" panose="020B0604020202020204" pitchFamily="34" charset="0"/>
            </a:endParaRPr>
          </a:p>
        </p:txBody>
      </p:sp>
      <p:pic>
        <p:nvPicPr>
          <p:cNvPr id="3" name="Picture 2">
            <a:hlinkClick r:id="rId14"/>
            <a:extLst>
              <a:ext uri="{FF2B5EF4-FFF2-40B4-BE49-F238E27FC236}">
                <a16:creationId xmlns:a16="http://schemas.microsoft.com/office/drawing/2014/main" id="{89A9DBB3-CA09-48E6-97DF-0CAD811BAF2E}"/>
              </a:ext>
            </a:extLst>
          </p:cNvPr>
          <p:cNvPicPr>
            <a:picLocks noChangeAspect="1"/>
          </p:cNvPicPr>
          <p:nvPr/>
        </p:nvPicPr>
        <p:blipFill>
          <a:blip r:embed="rId15"/>
          <a:stretch>
            <a:fillRect/>
          </a:stretch>
        </p:blipFill>
        <p:spPr>
          <a:xfrm>
            <a:off x="221568" y="1814032"/>
            <a:ext cx="4087418" cy="2605999"/>
          </a:xfrm>
          <a:prstGeom prst="rect">
            <a:avLst/>
          </a:prstGeom>
        </p:spPr>
      </p:pic>
      <p:sp>
        <p:nvSpPr>
          <p:cNvPr id="17" name="Rectangle: Rounded Corners 16">
            <a:hlinkClick r:id="rId14"/>
            <a:extLst>
              <a:ext uri="{FF2B5EF4-FFF2-40B4-BE49-F238E27FC236}">
                <a16:creationId xmlns:a16="http://schemas.microsoft.com/office/drawing/2014/main" id="{E5F531E3-A13A-44A9-963B-96EFDC2131A6}"/>
              </a:ext>
            </a:extLst>
          </p:cNvPr>
          <p:cNvSpPr/>
          <p:nvPr/>
        </p:nvSpPr>
        <p:spPr>
          <a:xfrm>
            <a:off x="3792708" y="1582693"/>
            <a:ext cx="758283" cy="538608"/>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0:00-3:54</a:t>
            </a: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55580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Viral outline">
            <a:extLst>
              <a:ext uri="{FF2B5EF4-FFF2-40B4-BE49-F238E27FC236}">
                <a16:creationId xmlns:a16="http://schemas.microsoft.com/office/drawing/2014/main" id="{B94A5CCF-7F4C-42F9-BD79-71DCED1E2E1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95970" y="3705437"/>
            <a:ext cx="3550895" cy="3550895"/>
          </a:xfrm>
          <a:prstGeom prst="rect">
            <a:avLst/>
          </a:prstGeom>
        </p:spPr>
      </p:pic>
      <p:pic>
        <p:nvPicPr>
          <p:cNvPr id="11" name="Graphic 10" descr="Hashtag outline">
            <a:extLst>
              <a:ext uri="{FF2B5EF4-FFF2-40B4-BE49-F238E27FC236}">
                <a16:creationId xmlns:a16="http://schemas.microsoft.com/office/drawing/2014/main" id="{0FFBB3F6-D676-4982-8D63-16D1849B29A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31343" y="474603"/>
            <a:ext cx="3550895" cy="3550895"/>
          </a:xfrm>
          <a:prstGeom prst="rect">
            <a:avLst/>
          </a:prstGeom>
        </p:spPr>
      </p:pic>
      <p:pic>
        <p:nvPicPr>
          <p:cNvPr id="13" name="Graphic 12" descr="Thumbs up sign outline">
            <a:extLst>
              <a:ext uri="{FF2B5EF4-FFF2-40B4-BE49-F238E27FC236}">
                <a16:creationId xmlns:a16="http://schemas.microsoft.com/office/drawing/2014/main" id="{11275314-8911-4EC6-AE68-64FCF1E1076A}"/>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6752" y="3705437"/>
            <a:ext cx="3550895" cy="3550895"/>
          </a:xfrm>
          <a:prstGeom prst="rect">
            <a:avLst/>
          </a:prstGeom>
        </p:spPr>
      </p:pic>
      <p:pic>
        <p:nvPicPr>
          <p:cNvPr id="15" name="Graphic 14" descr="Thumbs Down outline">
            <a:extLst>
              <a:ext uri="{FF2B5EF4-FFF2-40B4-BE49-F238E27FC236}">
                <a16:creationId xmlns:a16="http://schemas.microsoft.com/office/drawing/2014/main" id="{4DAB49A2-2FA5-47DC-9358-89DCBE335DF7}"/>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flipH="1">
            <a:off x="5914317" y="548029"/>
            <a:ext cx="3550895" cy="3550895"/>
          </a:xfrm>
          <a:prstGeom prst="rect">
            <a:avLst/>
          </a:prstGeom>
        </p:spPr>
      </p:pic>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sp>
        <p:nvSpPr>
          <p:cNvPr id="27" name="Shape 114">
            <a:extLst>
              <a:ext uri="{FF2B5EF4-FFF2-40B4-BE49-F238E27FC236}">
                <a16:creationId xmlns:a16="http://schemas.microsoft.com/office/drawing/2014/main" id="{FCD46810-3ED8-42B2-83B0-EEB7183003D9}"/>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Are you visible online?</a:t>
            </a:r>
          </a:p>
        </p:txBody>
      </p:sp>
      <p:sp>
        <p:nvSpPr>
          <p:cNvPr id="28" name="Pentagon 20">
            <a:extLst>
              <a:ext uri="{FF2B5EF4-FFF2-40B4-BE49-F238E27FC236}">
                <a16:creationId xmlns:a16="http://schemas.microsoft.com/office/drawing/2014/main" id="{26746E8E-7FE4-46BF-9C1C-F48CCF730B71}"/>
              </a:ext>
            </a:extLst>
          </p:cNvPr>
          <p:cNvSpPr/>
          <p:nvPr/>
        </p:nvSpPr>
        <p:spPr>
          <a:xfrm>
            <a:off x="-17285"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4</a:t>
            </a:r>
          </a:p>
        </p:txBody>
      </p:sp>
      <p:sp>
        <p:nvSpPr>
          <p:cNvPr id="29" name="Rectangle: Rounded Corners 28">
            <a:extLst>
              <a:ext uri="{FF2B5EF4-FFF2-40B4-BE49-F238E27FC236}">
                <a16:creationId xmlns:a16="http://schemas.microsoft.com/office/drawing/2014/main" id="{58ED751E-4068-4262-81FB-BED2A6852D4C}"/>
              </a:ext>
            </a:extLst>
          </p:cNvPr>
          <p:cNvSpPr/>
          <p:nvPr/>
        </p:nvSpPr>
        <p:spPr>
          <a:xfrm>
            <a:off x="4754880" y="2430248"/>
            <a:ext cx="3849286" cy="2235585"/>
          </a:xfrm>
          <a:prstGeom prst="roundRect">
            <a:avLst/>
          </a:prstGeom>
          <a:solidFill>
            <a:srgbClr val="F2C704"/>
          </a:solidFill>
          <a:ln w="28575">
            <a:solidFill>
              <a:srgbClr val="38BEA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latin typeface="Century Gothic" panose="020B0502020202020204" pitchFamily="34" charset="0"/>
                <a:cs typeface="Arial" panose="020B0604020202020204" pitchFamily="34" charset="0"/>
              </a:rPr>
              <a:t>Pair/Small group activity (2-3 mins)</a:t>
            </a:r>
          </a:p>
          <a:p>
            <a:pPr algn="ctr"/>
            <a:r>
              <a:rPr lang="en-GB" sz="1400" dirty="0">
                <a:solidFill>
                  <a:schemeClr val="tx1">
                    <a:lumMod val="95000"/>
                    <a:lumOff val="5000"/>
                  </a:schemeClr>
                </a:solidFill>
                <a:latin typeface="Century Gothic" panose="020B0502020202020204" pitchFamily="34" charset="0"/>
                <a:cs typeface="Arial" panose="020B0604020202020204" pitchFamily="34" charset="0"/>
              </a:rPr>
              <a:t>Click the image on the left to watch a video, and then discuss with a partner or in a small group which social media platforms you are on and how you think they represent you, using the questions on the next slide to help you. </a:t>
            </a:r>
          </a:p>
        </p:txBody>
      </p:sp>
      <p:sp>
        <p:nvSpPr>
          <p:cNvPr id="31" name="TextBox 13">
            <a:extLst>
              <a:ext uri="{FF2B5EF4-FFF2-40B4-BE49-F238E27FC236}">
                <a16:creationId xmlns:a16="http://schemas.microsoft.com/office/drawing/2014/main" id="{2F03334D-7993-4883-AE65-27E01DA5EB8F}"/>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pic>
        <p:nvPicPr>
          <p:cNvPr id="1028" name="Picture 4" descr="Instagram icon">
            <a:extLst>
              <a:ext uri="{FF2B5EF4-FFF2-40B4-BE49-F238E27FC236}">
                <a16:creationId xmlns:a16="http://schemas.microsoft.com/office/drawing/2014/main" id="{EFE1A328-676C-4544-835B-DB5DC71CE37D}"/>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2159788" y="5106954"/>
            <a:ext cx="1233087" cy="12330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ikTok icon">
            <a:extLst>
              <a:ext uri="{FF2B5EF4-FFF2-40B4-BE49-F238E27FC236}">
                <a16:creationId xmlns:a16="http://schemas.microsoft.com/office/drawing/2014/main" id="{9540958C-EE22-4A27-A780-9CFDB4A2692C}"/>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5633982" y="5106955"/>
            <a:ext cx="1233087" cy="1233087"/>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2" descr="Twitter icon">
            <a:extLst>
              <a:ext uri="{FF2B5EF4-FFF2-40B4-BE49-F238E27FC236}">
                <a16:creationId xmlns:a16="http://schemas.microsoft.com/office/drawing/2014/main" id="{961886B9-0F39-49A6-9157-5B03D2193CA6}"/>
              </a:ext>
            </a:extLst>
          </p:cNvPr>
          <p:cNvSpPr>
            <a:spLocks noChangeAspect="1" noChangeArrowheads="1"/>
          </p:cNvSpPr>
          <p:nvPr/>
        </p:nvSpPr>
        <p:spPr bwMode="auto">
          <a:xfrm>
            <a:off x="4450080" y="482919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Century Gothic" panose="020B0502020202020204" pitchFamily="34" charset="0"/>
            </a:endParaRPr>
          </a:p>
        </p:txBody>
      </p:sp>
      <p:pic>
        <p:nvPicPr>
          <p:cNvPr id="1038" name="Picture 14" descr="Twitter Squared icon">
            <a:extLst>
              <a:ext uri="{FF2B5EF4-FFF2-40B4-BE49-F238E27FC236}">
                <a16:creationId xmlns:a16="http://schemas.microsoft.com/office/drawing/2014/main" id="{77D4BE66-9ADC-4A65-9F39-1BCBC5DCDE88}"/>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408055" y="5106954"/>
            <a:ext cx="1233087" cy="1233087"/>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Rounded Corners 31">
            <a:extLst>
              <a:ext uri="{FF2B5EF4-FFF2-40B4-BE49-F238E27FC236}">
                <a16:creationId xmlns:a16="http://schemas.microsoft.com/office/drawing/2014/main" id="{8977018B-875A-49F3-92CB-20D2FB55DABF}"/>
              </a:ext>
            </a:extLst>
          </p:cNvPr>
          <p:cNvSpPr/>
          <p:nvPr/>
        </p:nvSpPr>
        <p:spPr>
          <a:xfrm>
            <a:off x="222671" y="1071482"/>
            <a:ext cx="8381495" cy="994027"/>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cs typeface="Arial" panose="020B0604020202020204" pitchFamily="34" charset="0"/>
              </a:rPr>
              <a:t>No matter which sector </a:t>
            </a:r>
            <a:r>
              <a:rPr lang="en-GB" sz="1400" dirty="0">
                <a:solidFill>
                  <a:schemeClr val="tx1"/>
                </a:solidFill>
                <a:latin typeface="Century Gothic" panose="020B0502020202020204" pitchFamily="34" charset="0"/>
                <a:cs typeface="Arial" panose="020B0604020202020204" pitchFamily="34" charset="0"/>
              </a:rPr>
              <a:t>your dream career is in and how far away it may seem, there are </a:t>
            </a:r>
            <a:r>
              <a:rPr lang="en-GB" sz="1400" b="1" dirty="0">
                <a:solidFill>
                  <a:schemeClr val="tx1"/>
                </a:solidFill>
                <a:latin typeface="Century Gothic" panose="020B0502020202020204" pitchFamily="34" charset="0"/>
                <a:cs typeface="Arial" panose="020B0604020202020204" pitchFamily="34" charset="0"/>
              </a:rPr>
              <a:t>steps that you can take now to give yourself the best possible chance of being noticed by employers </a:t>
            </a:r>
            <a:r>
              <a:rPr lang="en-GB" sz="1400" dirty="0">
                <a:solidFill>
                  <a:schemeClr val="tx1"/>
                </a:solidFill>
                <a:latin typeface="Century Gothic" panose="020B0502020202020204" pitchFamily="34" charset="0"/>
                <a:cs typeface="Arial" panose="020B0604020202020204" pitchFamily="34" charset="0"/>
              </a:rPr>
              <a:t>for all the right reasons! That’s where </a:t>
            </a:r>
            <a:r>
              <a:rPr lang="en-GB" sz="1400" b="1" dirty="0">
                <a:solidFill>
                  <a:schemeClr val="tx1"/>
                </a:solidFill>
                <a:latin typeface="Century Gothic" panose="020B0502020202020204" pitchFamily="34" charset="0"/>
                <a:cs typeface="Arial" panose="020B0604020202020204" pitchFamily="34" charset="0"/>
              </a:rPr>
              <a:t>social media </a:t>
            </a:r>
            <a:r>
              <a:rPr lang="en-GB" sz="1400" dirty="0">
                <a:solidFill>
                  <a:schemeClr val="tx1"/>
                </a:solidFill>
                <a:latin typeface="Century Gothic" panose="020B0502020202020204" pitchFamily="34" charset="0"/>
                <a:cs typeface="Arial" panose="020B0604020202020204" pitchFamily="34" charset="0"/>
              </a:rPr>
              <a:t>comes in…</a:t>
            </a:r>
          </a:p>
        </p:txBody>
      </p:sp>
      <p:pic>
        <p:nvPicPr>
          <p:cNvPr id="30" name="Picture 2" descr="Facebook icon">
            <a:extLst>
              <a:ext uri="{FF2B5EF4-FFF2-40B4-BE49-F238E27FC236}">
                <a16:creationId xmlns:a16="http://schemas.microsoft.com/office/drawing/2014/main" id="{DDDF9EC5-6BC6-41AE-A409-4E0343800708}"/>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7371079" y="5106955"/>
            <a:ext cx="1233087" cy="123308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8" descr="YouTube icon">
            <a:extLst>
              <a:ext uri="{FF2B5EF4-FFF2-40B4-BE49-F238E27FC236}">
                <a16:creationId xmlns:a16="http://schemas.microsoft.com/office/drawing/2014/main" id="{BE1667DB-0268-42CE-B87D-B03CE6486725}"/>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3896885" y="5106955"/>
            <a:ext cx="1233087" cy="12330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Job Search Tips (Part 20): Do's and Don'ts of Social Media - YouTube">
            <a:hlinkClick r:id="rId17"/>
            <a:extLst>
              <a:ext uri="{FF2B5EF4-FFF2-40B4-BE49-F238E27FC236}">
                <a16:creationId xmlns:a16="http://schemas.microsoft.com/office/drawing/2014/main" id="{15075070-9B66-4E18-87FE-0CCF39E65D1D}"/>
              </a:ext>
            </a:extLst>
          </p:cNvPr>
          <p:cNvPicPr>
            <a:picLocks noChangeAspect="1" noChangeArrowheads="1"/>
          </p:cNvPicPr>
          <p:nvPr/>
        </p:nvPicPr>
        <p:blipFill rotWithShape="1">
          <a:blip r:embed="rId18" cstate="print">
            <a:extLst>
              <a:ext uri="{28A0092B-C50C-407E-A947-70E740481C1C}">
                <a14:useLocalDpi xmlns:a14="http://schemas.microsoft.com/office/drawing/2010/main"/>
              </a:ext>
            </a:extLst>
          </a:blip>
          <a:srcRect/>
          <a:stretch/>
        </p:blipFill>
        <p:spPr bwMode="auto">
          <a:xfrm>
            <a:off x="272766" y="2463842"/>
            <a:ext cx="4023092" cy="218104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Rounded Corners 18">
            <a:hlinkClick r:id="rId17"/>
            <a:extLst>
              <a:ext uri="{FF2B5EF4-FFF2-40B4-BE49-F238E27FC236}">
                <a16:creationId xmlns:a16="http://schemas.microsoft.com/office/drawing/2014/main" id="{73AC84BE-6E6A-4CA3-A417-DC328FEDD3D1}"/>
              </a:ext>
            </a:extLst>
          </p:cNvPr>
          <p:cNvSpPr/>
          <p:nvPr/>
        </p:nvSpPr>
        <p:spPr>
          <a:xfrm>
            <a:off x="3850333" y="2308268"/>
            <a:ext cx="721461" cy="534417"/>
          </a:xfrm>
          <a:prstGeom prst="roundRect">
            <a:avLst/>
          </a:prstGeom>
          <a:solidFill>
            <a:srgbClr val="F2C704"/>
          </a:solidFill>
          <a:ln w="28575">
            <a:solidFill>
              <a:srgbClr val="47BE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ea typeface="Lato" panose="020F0502020204030203" pitchFamily="34" charset="0"/>
                <a:cs typeface="Lato" panose="020F0502020204030203" pitchFamily="34" charset="0"/>
              </a:rPr>
              <a:t>0:00-0:14</a:t>
            </a:r>
            <a:endParaRPr lang="en-GB" sz="14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36" name="TextBox 35">
            <a:extLst>
              <a:ext uri="{FF2B5EF4-FFF2-40B4-BE49-F238E27FC236}">
                <a16:creationId xmlns:a16="http://schemas.microsoft.com/office/drawing/2014/main" id="{2023A9CD-70ED-4089-8CEE-630C3EDE3565}"/>
              </a:ext>
            </a:extLst>
          </p:cNvPr>
          <p:cNvSpPr txBox="1"/>
          <p:nvPr/>
        </p:nvSpPr>
        <p:spPr>
          <a:xfrm>
            <a:off x="6954254" y="6658302"/>
            <a:ext cx="4894728" cy="215444"/>
          </a:xfrm>
          <a:prstGeom prst="rect">
            <a:avLst/>
          </a:prstGeom>
          <a:noFill/>
        </p:spPr>
        <p:txBody>
          <a:bodyPr wrap="square">
            <a:spAutoFit/>
          </a:bodyPr>
          <a:lstStyle/>
          <a:p>
            <a:r>
              <a:rPr lang="en-GB" sz="800" dirty="0">
                <a:latin typeface="Arial" panose="020B0604020202020204" pitchFamily="34" charset="0"/>
                <a:cs typeface="Arial" panose="020B0604020202020204" pitchFamily="34" charset="0"/>
              </a:rPr>
              <a:t>https://safeshare.tv/x/ss604f2e42c3540</a:t>
            </a:r>
          </a:p>
        </p:txBody>
      </p:sp>
    </p:spTree>
    <p:extLst>
      <p:ext uri="{BB962C8B-B14F-4D97-AF65-F5344CB8AC3E}">
        <p14:creationId xmlns:p14="http://schemas.microsoft.com/office/powerpoint/2010/main" val="370055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500"/>
                                        <p:tgtEl>
                                          <p:spTgt spid="1028"/>
                                        </p:tgtEl>
                                      </p:cBhvr>
                                    </p:animEffect>
                                  </p:childTnLst>
                                </p:cTn>
                              </p:par>
                              <p:par>
                                <p:cTn id="17" presetID="10" presetClass="entr" presetSubtype="0" fill="hold" nodeType="withEffect">
                                  <p:stCondLst>
                                    <p:cond delay="0"/>
                                  </p:stCondLst>
                                  <p:childTnLst>
                                    <p:set>
                                      <p:cBhvr>
                                        <p:cTn id="18" dur="1" fill="hold">
                                          <p:stCondLst>
                                            <p:cond delay="0"/>
                                          </p:stCondLst>
                                        </p:cTn>
                                        <p:tgtEl>
                                          <p:spTgt spid="1034"/>
                                        </p:tgtEl>
                                        <p:attrNameLst>
                                          <p:attrName>style.visibility</p:attrName>
                                        </p:attrNameLst>
                                      </p:cBhvr>
                                      <p:to>
                                        <p:strVal val="visible"/>
                                      </p:to>
                                    </p:set>
                                    <p:animEffect transition="in" filter="fade">
                                      <p:cBhvr>
                                        <p:cTn id="19" dur="500"/>
                                        <p:tgtEl>
                                          <p:spTgt spid="1034"/>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nodeType="withEffect">
                                  <p:stCondLst>
                                    <p:cond delay="0"/>
                                  </p:stCondLst>
                                  <p:childTnLst>
                                    <p:set>
                                      <p:cBhvr>
                                        <p:cTn id="27" dur="1" fill="hold">
                                          <p:stCondLst>
                                            <p:cond delay="0"/>
                                          </p:stCondLst>
                                        </p:cTn>
                                        <p:tgtEl>
                                          <p:spTgt spid="1038"/>
                                        </p:tgtEl>
                                        <p:attrNameLst>
                                          <p:attrName>style.visibility</p:attrName>
                                        </p:attrNameLst>
                                      </p:cBhvr>
                                      <p:to>
                                        <p:strVal val="visible"/>
                                      </p:to>
                                    </p:set>
                                    <p:animEffect transition="in" filter="fade">
                                      <p:cBhvr>
                                        <p:cTn id="28" dur="5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Viral outline">
            <a:extLst>
              <a:ext uri="{FF2B5EF4-FFF2-40B4-BE49-F238E27FC236}">
                <a16:creationId xmlns:a16="http://schemas.microsoft.com/office/drawing/2014/main" id="{B94A5CCF-7F4C-42F9-BD79-71DCED1E2E1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95970" y="3705437"/>
            <a:ext cx="3550895" cy="3550895"/>
          </a:xfrm>
          <a:prstGeom prst="rect">
            <a:avLst/>
          </a:prstGeom>
        </p:spPr>
      </p:pic>
      <p:pic>
        <p:nvPicPr>
          <p:cNvPr id="11" name="Graphic 10" descr="Hashtag outline">
            <a:extLst>
              <a:ext uri="{FF2B5EF4-FFF2-40B4-BE49-F238E27FC236}">
                <a16:creationId xmlns:a16="http://schemas.microsoft.com/office/drawing/2014/main" id="{0FFBB3F6-D676-4982-8D63-16D1849B29A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31343" y="474603"/>
            <a:ext cx="3550895" cy="3550895"/>
          </a:xfrm>
          <a:prstGeom prst="rect">
            <a:avLst/>
          </a:prstGeom>
        </p:spPr>
      </p:pic>
      <p:pic>
        <p:nvPicPr>
          <p:cNvPr id="13" name="Graphic 12" descr="Thumbs up sign outline">
            <a:extLst>
              <a:ext uri="{FF2B5EF4-FFF2-40B4-BE49-F238E27FC236}">
                <a16:creationId xmlns:a16="http://schemas.microsoft.com/office/drawing/2014/main" id="{11275314-8911-4EC6-AE68-64FCF1E1076A}"/>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8616" y="3276600"/>
            <a:ext cx="3550895" cy="3550895"/>
          </a:xfrm>
          <a:prstGeom prst="rect">
            <a:avLst/>
          </a:prstGeom>
        </p:spPr>
      </p:pic>
      <p:pic>
        <p:nvPicPr>
          <p:cNvPr id="15" name="Graphic 14" descr="Thumbs Down outline">
            <a:extLst>
              <a:ext uri="{FF2B5EF4-FFF2-40B4-BE49-F238E27FC236}">
                <a16:creationId xmlns:a16="http://schemas.microsoft.com/office/drawing/2014/main" id="{4DAB49A2-2FA5-47DC-9358-89DCBE335DF7}"/>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flipH="1">
            <a:off x="5914317" y="548029"/>
            <a:ext cx="3550895" cy="3550895"/>
          </a:xfrm>
          <a:prstGeom prst="rect">
            <a:avLst/>
          </a:prstGeom>
        </p:spPr>
      </p:pic>
      <p:pic>
        <p:nvPicPr>
          <p:cNvPr id="9" name="Picture 8" descr="Logo&#10;&#10;Description automatically generated">
            <a:extLst>
              <a:ext uri="{FF2B5EF4-FFF2-40B4-BE49-F238E27FC236}">
                <a16:creationId xmlns:a16="http://schemas.microsoft.com/office/drawing/2014/main" id="{4212A622-598F-45CE-AE34-9621CE97E969}"/>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695819" y="-138689"/>
            <a:ext cx="2556336" cy="1202097"/>
          </a:xfrm>
          <a:prstGeom prst="rect">
            <a:avLst/>
          </a:prstGeom>
        </p:spPr>
      </p:pic>
      <p:sp>
        <p:nvSpPr>
          <p:cNvPr id="21" name="Rectangle: Rounded Corners 20">
            <a:extLst>
              <a:ext uri="{FF2B5EF4-FFF2-40B4-BE49-F238E27FC236}">
                <a16:creationId xmlns:a16="http://schemas.microsoft.com/office/drawing/2014/main" id="{D77A0161-7690-44EA-90BC-8C87D8E0A786}"/>
              </a:ext>
            </a:extLst>
          </p:cNvPr>
          <p:cNvSpPr/>
          <p:nvPr/>
        </p:nvSpPr>
        <p:spPr>
          <a:xfrm>
            <a:off x="290444" y="2996569"/>
            <a:ext cx="8653457" cy="720802"/>
          </a:xfrm>
          <a:prstGeom prst="roundRect">
            <a:avLst/>
          </a:prstGeom>
          <a:solidFill>
            <a:srgbClr val="262262"/>
          </a:solidFill>
          <a:ln w="28575">
            <a:solidFill>
              <a:srgbClr val="B6D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Challenge:</a:t>
            </a:r>
          </a:p>
          <a:p>
            <a:pPr algn="ctr"/>
            <a:r>
              <a:rPr lang="en-GB" sz="14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Clean up your act online by removing anything you thought might hold you back!</a:t>
            </a:r>
          </a:p>
        </p:txBody>
      </p:sp>
      <p:sp>
        <p:nvSpPr>
          <p:cNvPr id="23" name="Rectangle: Rounded Corners 22">
            <a:extLst>
              <a:ext uri="{FF2B5EF4-FFF2-40B4-BE49-F238E27FC236}">
                <a16:creationId xmlns:a16="http://schemas.microsoft.com/office/drawing/2014/main" id="{C81003C1-9632-4AF5-999C-9F77939B4283}"/>
              </a:ext>
            </a:extLst>
          </p:cNvPr>
          <p:cNvSpPr/>
          <p:nvPr/>
        </p:nvSpPr>
        <p:spPr>
          <a:xfrm>
            <a:off x="3618593" y="966330"/>
            <a:ext cx="1906813" cy="828000"/>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Do you look </a:t>
            </a:r>
            <a:r>
              <a:rPr lang="en-US"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reliable and responsible</a:t>
            </a: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24" name="Rectangle: Rounded Corners 23">
            <a:extLst>
              <a:ext uri="{FF2B5EF4-FFF2-40B4-BE49-F238E27FC236}">
                <a16:creationId xmlns:a16="http://schemas.microsoft.com/office/drawing/2014/main" id="{77B25A04-5A34-4DB1-AF6C-AEFEDF32EC8D}"/>
              </a:ext>
            </a:extLst>
          </p:cNvPr>
          <p:cNvSpPr/>
          <p:nvPr/>
        </p:nvSpPr>
        <p:spPr>
          <a:xfrm>
            <a:off x="1931049" y="2005718"/>
            <a:ext cx="1906813" cy="828000"/>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Have you </a:t>
            </a:r>
            <a:r>
              <a:rPr lang="en-US"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shared anything offensive</a:t>
            </a: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25" name="Rectangle: Rounded Corners 24">
            <a:extLst>
              <a:ext uri="{FF2B5EF4-FFF2-40B4-BE49-F238E27FC236}">
                <a16:creationId xmlns:a16="http://schemas.microsoft.com/office/drawing/2014/main" id="{6300E46D-CCE2-4294-AF56-8116AE3E64C7}"/>
              </a:ext>
            </a:extLst>
          </p:cNvPr>
          <p:cNvSpPr/>
          <p:nvPr/>
        </p:nvSpPr>
        <p:spPr>
          <a:xfrm>
            <a:off x="252802" y="966330"/>
            <a:ext cx="1906813" cy="828000"/>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Is it a </a:t>
            </a:r>
            <a:r>
              <a:rPr lang="en-US"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true representation </a:t>
            </a: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of you?</a:t>
            </a:r>
          </a:p>
        </p:txBody>
      </p:sp>
      <p:sp>
        <p:nvSpPr>
          <p:cNvPr id="26" name="Rectangle: Rounded Corners 25">
            <a:extLst>
              <a:ext uri="{FF2B5EF4-FFF2-40B4-BE49-F238E27FC236}">
                <a16:creationId xmlns:a16="http://schemas.microsoft.com/office/drawing/2014/main" id="{7F150045-4447-4150-A50B-2188E588AD16}"/>
              </a:ext>
            </a:extLst>
          </p:cNvPr>
          <p:cNvSpPr/>
          <p:nvPr/>
        </p:nvSpPr>
        <p:spPr>
          <a:xfrm>
            <a:off x="5299940" y="2005718"/>
            <a:ext cx="1906813" cy="828000"/>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Century Gothic" panose="020B0502020202020204" pitchFamily="34" charset="0"/>
                <a:ea typeface="Helvetica Neue" panose="02000503000000020004" pitchFamily="2" charset="0"/>
                <a:cs typeface="Arial" panose="020B0604020202020204" pitchFamily="34" charset="0"/>
              </a:rPr>
              <a:t>Have you been </a:t>
            </a:r>
            <a:r>
              <a:rPr lang="en-GB" sz="1400" b="1">
                <a:solidFill>
                  <a:schemeClr val="tx1"/>
                </a:solidFill>
                <a:latin typeface="Century Gothic" panose="020B0502020202020204" pitchFamily="34" charset="0"/>
                <a:ea typeface="Helvetica Neue" panose="02000503000000020004" pitchFamily="2" charset="0"/>
                <a:cs typeface="Arial" panose="020B0604020202020204" pitchFamily="34" charset="0"/>
              </a:rPr>
              <a:t>tagged in anything</a:t>
            </a:r>
            <a:r>
              <a:rPr lang="en-GB" sz="1400">
                <a:solidFill>
                  <a:schemeClr val="tx1"/>
                </a:solidFill>
                <a:latin typeface="Century Gothic" panose="020B0502020202020204" pitchFamily="34" charset="0"/>
                <a:ea typeface="Helvetica Neue" panose="02000503000000020004" pitchFamily="2" charset="0"/>
                <a:cs typeface="Arial" panose="020B0604020202020204" pitchFamily="34" charset="0"/>
              </a:rPr>
              <a:t>?</a:t>
            </a:r>
            <a:endPar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27" name="Shape 114">
            <a:extLst>
              <a:ext uri="{FF2B5EF4-FFF2-40B4-BE49-F238E27FC236}">
                <a16:creationId xmlns:a16="http://schemas.microsoft.com/office/drawing/2014/main" id="{FCD46810-3ED8-42B2-83B0-EEB7183003D9}"/>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Helvetica Neue" panose="02000503000000020004" pitchFamily="2" charset="0"/>
                <a:cs typeface="Arial" panose="020B0604020202020204" pitchFamily="34" charset="0"/>
                <a:sym typeface="Lato"/>
              </a:rPr>
              <a:t>Are you visible online?</a:t>
            </a:r>
          </a:p>
        </p:txBody>
      </p:sp>
      <p:sp>
        <p:nvSpPr>
          <p:cNvPr id="28" name="Pentagon 20">
            <a:extLst>
              <a:ext uri="{FF2B5EF4-FFF2-40B4-BE49-F238E27FC236}">
                <a16:creationId xmlns:a16="http://schemas.microsoft.com/office/drawing/2014/main" id="{26746E8E-7FE4-46BF-9C1C-F48CCF730B71}"/>
              </a:ext>
            </a:extLst>
          </p:cNvPr>
          <p:cNvSpPr/>
          <p:nvPr/>
        </p:nvSpPr>
        <p:spPr>
          <a:xfrm>
            <a:off x="-17285" y="199516"/>
            <a:ext cx="758663" cy="538608"/>
          </a:xfrm>
          <a:prstGeom prst="homePlate">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4</a:t>
            </a:r>
          </a:p>
        </p:txBody>
      </p:sp>
      <p:sp>
        <p:nvSpPr>
          <p:cNvPr id="31" name="TextBox 13">
            <a:extLst>
              <a:ext uri="{FF2B5EF4-FFF2-40B4-BE49-F238E27FC236}">
                <a16:creationId xmlns:a16="http://schemas.microsoft.com/office/drawing/2014/main" id="{2F03334D-7993-4883-AE65-27E01DA5EB8F}"/>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pic>
        <p:nvPicPr>
          <p:cNvPr id="1028" name="Picture 4" descr="Instagram icon">
            <a:extLst>
              <a:ext uri="{FF2B5EF4-FFF2-40B4-BE49-F238E27FC236}">
                <a16:creationId xmlns:a16="http://schemas.microsoft.com/office/drawing/2014/main" id="{EFE1A328-676C-4544-835B-DB5DC71CE37D}"/>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2431904" y="92313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ikTok icon">
            <a:extLst>
              <a:ext uri="{FF2B5EF4-FFF2-40B4-BE49-F238E27FC236}">
                <a16:creationId xmlns:a16="http://schemas.microsoft.com/office/drawing/2014/main" id="{9540958C-EE22-4A27-A780-9CFDB4A2692C}"/>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5797695" y="92313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2" descr="Twitter icon">
            <a:extLst>
              <a:ext uri="{FF2B5EF4-FFF2-40B4-BE49-F238E27FC236}">
                <a16:creationId xmlns:a16="http://schemas.microsoft.com/office/drawing/2014/main" id="{961886B9-0F39-49A6-9157-5B03D2193CA6}"/>
              </a:ext>
            </a:extLst>
          </p:cNvPr>
          <p:cNvSpPr>
            <a:spLocks noChangeAspect="1" noChangeArrowheads="1"/>
          </p:cNvSpPr>
          <p:nvPr/>
        </p:nvSpPr>
        <p:spPr bwMode="auto">
          <a:xfrm>
            <a:off x="4450080" y="482919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Century Gothic" panose="020B0502020202020204" pitchFamily="34" charset="0"/>
            </a:endParaRPr>
          </a:p>
        </p:txBody>
      </p:sp>
      <p:pic>
        <p:nvPicPr>
          <p:cNvPr id="1038" name="Picture 14" descr="Twitter Squared icon">
            <a:extLst>
              <a:ext uri="{FF2B5EF4-FFF2-40B4-BE49-F238E27FC236}">
                <a16:creationId xmlns:a16="http://schemas.microsoft.com/office/drawing/2014/main" id="{77D4BE66-9ADC-4A65-9F39-1BCBC5DCDE88}"/>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742810" y="1958702"/>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Rounded Corners 31">
            <a:extLst>
              <a:ext uri="{FF2B5EF4-FFF2-40B4-BE49-F238E27FC236}">
                <a16:creationId xmlns:a16="http://schemas.microsoft.com/office/drawing/2014/main" id="{8977018B-875A-49F3-92CB-20D2FB55DABF}"/>
              </a:ext>
            </a:extLst>
          </p:cNvPr>
          <p:cNvSpPr/>
          <p:nvPr/>
        </p:nvSpPr>
        <p:spPr>
          <a:xfrm>
            <a:off x="4816236" y="4077038"/>
            <a:ext cx="4099148" cy="2365928"/>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err="1">
                <a:solidFill>
                  <a:schemeClr val="tx1"/>
                </a:solidFill>
                <a:latin typeface="Century Gothic" panose="020B0502020202020204" pitchFamily="34" charset="0"/>
                <a:cs typeface="Arial" panose="020B0604020202020204" pitchFamily="34" charset="0"/>
              </a:rPr>
              <a:t>Linkedin</a:t>
            </a:r>
            <a:r>
              <a:rPr lang="en-GB" sz="1400" b="1" dirty="0">
                <a:solidFill>
                  <a:schemeClr val="tx1"/>
                </a:solidFill>
                <a:latin typeface="Century Gothic" panose="020B0502020202020204" pitchFamily="34" charset="0"/>
                <a:cs typeface="Arial" panose="020B0604020202020204" pitchFamily="34" charset="0"/>
              </a:rPr>
              <a:t> is an online network focussing on career development.  </a:t>
            </a:r>
            <a:r>
              <a:rPr lang="en-GB" sz="1400" dirty="0">
                <a:solidFill>
                  <a:schemeClr val="tx1"/>
                </a:solidFill>
                <a:latin typeface="Century Gothic" panose="020B0502020202020204" pitchFamily="34" charset="0"/>
                <a:cs typeface="Arial" panose="020B0604020202020204" pitchFamily="34" charset="0"/>
              </a:rPr>
              <a:t>You can add your details, </a:t>
            </a:r>
            <a:r>
              <a:rPr lang="en-GB" sz="1400" b="1" dirty="0">
                <a:solidFill>
                  <a:schemeClr val="tx1"/>
                </a:solidFill>
                <a:latin typeface="Century Gothic" panose="020B0502020202020204" pitchFamily="34" charset="0"/>
                <a:cs typeface="Arial" panose="020B0604020202020204" pitchFamily="34" charset="0"/>
              </a:rPr>
              <a:t>upload a CV and look for opportunities in the career you are interested in</a:t>
            </a:r>
            <a:r>
              <a:rPr lang="en-GB" sz="1400" dirty="0">
                <a:solidFill>
                  <a:schemeClr val="tx1"/>
                </a:solidFill>
                <a:latin typeface="Century Gothic" panose="020B0502020202020204" pitchFamily="34" charset="0"/>
                <a:cs typeface="Arial" panose="020B0604020202020204" pitchFamily="34" charset="0"/>
              </a:rPr>
              <a:t>.  There are also </a:t>
            </a:r>
            <a:r>
              <a:rPr lang="en-GB" sz="1400" b="1" dirty="0">
                <a:solidFill>
                  <a:schemeClr val="tx1"/>
                </a:solidFill>
                <a:latin typeface="Century Gothic" panose="020B0502020202020204" pitchFamily="34" charset="0"/>
                <a:cs typeface="Arial" panose="020B0604020202020204" pitchFamily="34" charset="0"/>
              </a:rPr>
              <a:t>training, classes and seminars </a:t>
            </a:r>
            <a:r>
              <a:rPr lang="en-GB" sz="1400" dirty="0">
                <a:solidFill>
                  <a:schemeClr val="tx1"/>
                </a:solidFill>
                <a:latin typeface="Century Gothic" panose="020B0502020202020204" pitchFamily="34" charset="0"/>
                <a:cs typeface="Arial" panose="020B0604020202020204" pitchFamily="34" charset="0"/>
              </a:rPr>
              <a:t>for you to watch and take part in.  </a:t>
            </a:r>
          </a:p>
          <a:p>
            <a:pPr algn="ctr"/>
            <a:r>
              <a:rPr lang="en-GB" sz="1400" b="1" dirty="0">
                <a:solidFill>
                  <a:schemeClr val="tx1"/>
                </a:solidFill>
                <a:latin typeface="Century Gothic" panose="020B0502020202020204" pitchFamily="34" charset="0"/>
                <a:cs typeface="Arial" panose="020B0604020202020204" pitchFamily="34" charset="0"/>
              </a:rPr>
              <a:t>Have you added your profile?</a:t>
            </a:r>
          </a:p>
        </p:txBody>
      </p:sp>
      <p:sp>
        <p:nvSpPr>
          <p:cNvPr id="33" name="Rectangle: Rounded Corners 32">
            <a:extLst>
              <a:ext uri="{FF2B5EF4-FFF2-40B4-BE49-F238E27FC236}">
                <a16:creationId xmlns:a16="http://schemas.microsoft.com/office/drawing/2014/main" id="{B96F3972-D777-462C-99DE-EF6443FDDB94}"/>
              </a:ext>
            </a:extLst>
          </p:cNvPr>
          <p:cNvSpPr/>
          <p:nvPr/>
        </p:nvSpPr>
        <p:spPr>
          <a:xfrm>
            <a:off x="6984385" y="966330"/>
            <a:ext cx="1906813" cy="828000"/>
          </a:xfrm>
          <a:prstGeom prst="roundRect">
            <a:avLst/>
          </a:prstGeom>
          <a:solidFill>
            <a:srgbClr val="B9DBF5"/>
          </a:solidFill>
          <a:ln w="28575">
            <a:solidFill>
              <a:srgbClr val="38B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What does it say </a:t>
            </a:r>
            <a:r>
              <a:rPr lang="en-US" sz="14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about your interests</a:t>
            </a: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30" name="Picture 2" descr="Facebook icon">
            <a:extLst>
              <a:ext uri="{FF2B5EF4-FFF2-40B4-BE49-F238E27FC236}">
                <a16:creationId xmlns:a16="http://schemas.microsoft.com/office/drawing/2014/main" id="{DDDF9EC5-6BC6-41AE-A409-4E0343800708}"/>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7480591" y="195870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8" descr="YouTube icon">
            <a:extLst>
              <a:ext uri="{FF2B5EF4-FFF2-40B4-BE49-F238E27FC236}">
                <a16:creationId xmlns:a16="http://schemas.microsoft.com/office/drawing/2014/main" id="{BE1667DB-0268-42CE-B87D-B03CE6486725}"/>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4111701" y="196688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2023A9CD-70ED-4089-8CEE-630C3EDE3565}"/>
              </a:ext>
            </a:extLst>
          </p:cNvPr>
          <p:cNvSpPr txBox="1"/>
          <p:nvPr/>
        </p:nvSpPr>
        <p:spPr>
          <a:xfrm>
            <a:off x="6954254" y="6658302"/>
            <a:ext cx="4894728" cy="215444"/>
          </a:xfrm>
          <a:prstGeom prst="rect">
            <a:avLst/>
          </a:prstGeom>
          <a:noFill/>
        </p:spPr>
        <p:txBody>
          <a:bodyPr wrap="square">
            <a:spAutoFit/>
          </a:bodyPr>
          <a:lstStyle/>
          <a:p>
            <a:r>
              <a:rPr lang="en-GB" sz="800" dirty="0">
                <a:latin typeface="Arial" panose="020B0604020202020204" pitchFamily="34" charset="0"/>
                <a:cs typeface="Arial" panose="020B0604020202020204" pitchFamily="34" charset="0"/>
              </a:rPr>
              <a:t>https://safeshare.tv/x/ss604f2e42c3540</a:t>
            </a:r>
          </a:p>
        </p:txBody>
      </p:sp>
      <p:sp>
        <p:nvSpPr>
          <p:cNvPr id="35" name="Rectangle: Rounded Corners 34">
            <a:extLst>
              <a:ext uri="{FF2B5EF4-FFF2-40B4-BE49-F238E27FC236}">
                <a16:creationId xmlns:a16="http://schemas.microsoft.com/office/drawing/2014/main" id="{EA4A961F-883E-4FB6-82C9-FF800D7F3CDC}"/>
              </a:ext>
            </a:extLst>
          </p:cNvPr>
          <p:cNvSpPr/>
          <p:nvPr/>
        </p:nvSpPr>
        <p:spPr>
          <a:xfrm>
            <a:off x="290444" y="5296060"/>
            <a:ext cx="4155697" cy="1168792"/>
          </a:xfrm>
          <a:prstGeom prst="roundRect">
            <a:avLst/>
          </a:prstGeom>
          <a:solidFill>
            <a:srgbClr val="B9DBF5"/>
          </a:solidFill>
          <a:ln w="28575">
            <a:solidFill>
              <a:srgbClr val="262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cs typeface="Arial" panose="020B0604020202020204" pitchFamily="34" charset="0"/>
              </a:rPr>
              <a:t>LinkedIn is a great place to present yourself in a professional manner </a:t>
            </a:r>
            <a:r>
              <a:rPr lang="en-GB" sz="1400" dirty="0">
                <a:solidFill>
                  <a:schemeClr val="tx1"/>
                </a:solidFill>
                <a:latin typeface="Century Gothic" panose="020B0502020202020204" pitchFamily="34" charset="0"/>
                <a:cs typeface="Arial" panose="020B0604020202020204" pitchFamily="34" charset="0"/>
              </a:rPr>
              <a:t>and to connect with people in careers and companies that you are interested in.  </a:t>
            </a:r>
          </a:p>
        </p:txBody>
      </p:sp>
      <p:sp>
        <p:nvSpPr>
          <p:cNvPr id="7" name="AutoShape 2" descr="Linkedin Logo | The most famous brands and company logos in the world">
            <a:extLst>
              <a:ext uri="{FF2B5EF4-FFF2-40B4-BE49-F238E27FC236}">
                <a16:creationId xmlns:a16="http://schemas.microsoft.com/office/drawing/2014/main" id="{852B1888-E63E-40FF-A1A0-BC5775AE51CF}"/>
              </a:ext>
            </a:extLst>
          </p:cNvPr>
          <p:cNvSpPr>
            <a:spLocks noChangeAspect="1" noChangeArrowheads="1"/>
          </p:cNvSpPr>
          <p:nvPr/>
        </p:nvSpPr>
        <p:spPr bwMode="auto">
          <a:xfrm>
            <a:off x="4774968" y="28477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Century Gothic" panose="020B0502020202020204" pitchFamily="34" charset="0"/>
            </a:endParaRPr>
          </a:p>
        </p:txBody>
      </p:sp>
      <p:pic>
        <p:nvPicPr>
          <p:cNvPr id="14" name="Picture 13">
            <a:extLst>
              <a:ext uri="{FF2B5EF4-FFF2-40B4-BE49-F238E27FC236}">
                <a16:creationId xmlns:a16="http://schemas.microsoft.com/office/drawing/2014/main" id="{F177A146-1041-41C2-A0A5-3CD70CC61DB7}"/>
              </a:ext>
            </a:extLst>
          </p:cNvPr>
          <p:cNvPicPr>
            <a:picLocks noChangeAspect="1"/>
          </p:cNvPicPr>
          <p:nvPr/>
        </p:nvPicPr>
        <p:blipFill rotWithShape="1">
          <a:blip r:embed="rId17"/>
          <a:srcRect t="16487" b="27068"/>
          <a:stretch/>
        </p:blipFill>
        <p:spPr>
          <a:xfrm>
            <a:off x="290444" y="4009032"/>
            <a:ext cx="2466975" cy="1043015"/>
          </a:xfrm>
          <a:prstGeom prst="rect">
            <a:avLst/>
          </a:prstGeom>
        </p:spPr>
      </p:pic>
      <p:pic>
        <p:nvPicPr>
          <p:cNvPr id="1030" name="Picture 6" descr="Circle, linkedin, logo, media, network, social, share icon - Free download">
            <a:extLst>
              <a:ext uri="{FF2B5EF4-FFF2-40B4-BE49-F238E27FC236}">
                <a16:creationId xmlns:a16="http://schemas.microsoft.com/office/drawing/2014/main" id="{FFF7CE7B-732F-45FF-93C4-3092348FAE1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22009" y="4036374"/>
            <a:ext cx="1027601" cy="102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67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1034"/>
                                        </p:tgtEl>
                                        <p:attrNameLst>
                                          <p:attrName>style.visibility</p:attrName>
                                        </p:attrNameLst>
                                      </p:cBhvr>
                                      <p:to>
                                        <p:strVal val="visible"/>
                                      </p:to>
                                    </p:set>
                                    <p:animEffect transition="in" filter="fade">
                                      <p:cBhvr>
                                        <p:cTn id="16" dur="500"/>
                                        <p:tgtEl>
                                          <p:spTgt spid="10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nodeType="withEffect">
                                  <p:stCondLst>
                                    <p:cond delay="0"/>
                                  </p:stCondLst>
                                  <p:childTnLst>
                                    <p:set>
                                      <p:cBhvr>
                                        <p:cTn id="21" dur="1" fill="hold">
                                          <p:stCondLst>
                                            <p:cond delay="0"/>
                                          </p:stCondLst>
                                        </p:cTn>
                                        <p:tgtEl>
                                          <p:spTgt spid="1038"/>
                                        </p:tgtEl>
                                        <p:attrNameLst>
                                          <p:attrName>style.visibility</p:attrName>
                                        </p:attrNameLst>
                                      </p:cBhvr>
                                      <p:to>
                                        <p:strVal val="visible"/>
                                      </p:to>
                                    </p:set>
                                    <p:animEffect transition="in" filter="fade">
                                      <p:cBhvr>
                                        <p:cTn id="22" dur="500"/>
                                        <p:tgtEl>
                                          <p:spTgt spid="10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nodeType="withEffect">
                                  <p:stCondLst>
                                    <p:cond delay="0"/>
                                  </p:stCondLst>
                                  <p:childTnLst>
                                    <p:set>
                                      <p:cBhvr>
                                        <p:cTn id="46" dur="1" fill="hold">
                                          <p:stCondLst>
                                            <p:cond delay="0"/>
                                          </p:stCondLst>
                                        </p:cTn>
                                        <p:tgtEl>
                                          <p:spTgt spid="1030"/>
                                        </p:tgtEl>
                                        <p:attrNameLst>
                                          <p:attrName>style.visibility</p:attrName>
                                        </p:attrNameLst>
                                      </p:cBhvr>
                                      <p:to>
                                        <p:strVal val="visible"/>
                                      </p:to>
                                    </p:set>
                                    <p:animEffect transition="in" filter="fade">
                                      <p:cBhvr>
                                        <p:cTn id="47" dur="500"/>
                                        <p:tgtEl>
                                          <p:spTgt spid="103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26" grpId="0" animBg="1"/>
      <p:bldP spid="32" grpId="0" animBg="1"/>
      <p:bldP spid="33" grpId="0" animBg="1"/>
      <p:bldP spid="35" grpId="0" animBg="1"/>
    </p:bld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2029</TotalTime>
  <Words>3011</Words>
  <Application>Microsoft Office PowerPoint</Application>
  <PresentationFormat>On-screen Show (4:3)</PresentationFormat>
  <Paragraphs>316</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Open Sans</vt:lpstr>
      <vt:lpstr>Segoe UI</vt:lpstr>
      <vt:lpstr>Office Theme</vt:lpstr>
      <vt:lpstr>Y11 LMI Lesson: Your Fabulous Future in Oxfordshire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Jude Hadfield</dc:creator>
  <cp:lastModifiedBy>Lara</cp:lastModifiedBy>
  <cp:revision>186</cp:revision>
  <dcterms:created xsi:type="dcterms:W3CDTF">2021-01-18T09:44:21Z</dcterms:created>
  <dcterms:modified xsi:type="dcterms:W3CDTF">2023-03-22T16:20:16Z</dcterms:modified>
</cp:coreProperties>
</file>