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86" r:id="rId5"/>
    <p:sldId id="284" r:id="rId6"/>
    <p:sldId id="285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WxbgK9jeemq9G1YYGVjNYh97o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91"/>
    <a:srgbClr val="F2C704"/>
    <a:srgbClr val="F7C39F"/>
    <a:srgbClr val="E2E9F6"/>
    <a:srgbClr val="A9B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F194DE-A342-4464-BE51-8F28A0AE40D1}">
  <a:tblStyle styleId="{16F194DE-A342-4464-BE51-8F28A0AE40D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55" autoAdjust="0"/>
  </p:normalViewPr>
  <p:slideViewPr>
    <p:cSldViewPr snapToGrid="0">
      <p:cViewPr varScale="1">
        <p:scale>
          <a:sx n="71" d="100"/>
          <a:sy n="71" d="100"/>
        </p:scale>
        <p:origin x="17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e2403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c1e2403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b="0" dirty="0"/>
              <a:t>https://www.ox.ac.uk/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dirty="0"/>
              <a:t>https://www.apprenticeships.ox.ac.uk/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https://www.diamond.ac.uk/Careers/Apprenticeships.html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https://www.diamond.ac.uk/Home/About.html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https://www.gov.uk/government/organisations/uk-atomic-energy-authority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https://ccfe.ukaea.uk/careers/early-careers/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https://www.unipart.com/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https://www.morgansindallconstruction.com/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https://www.morgansindallconstruction.com/careers/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52" name="Google Shape;52;gc1e2403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e2403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c1e2403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https://www.harwellcampus.com/media-centre/harwell-campus-information-pack/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https://www.oxfordhealth.nhs.uk/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https://rebellion.com/about-us/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https://www.oxbotica.com/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https://www.williamsf1.com/</a:t>
            </a:r>
            <a:endParaRPr lang="en-GB" b="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52" name="Google Shape;52;gc1e2403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1e240347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c1e240347f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https://www.greencoreconstruction.co.uk/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https://www.blenheimpalace.com/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https://global.oup.com/?cc=gb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https://tvpcareers.co.uk/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https://www.mini.co.uk/en_GB/home/why-mini/mini-uk-production.html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72" name="Google Shape;72;gc1e240347f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BEAB">
                <a:alpha val="49803"/>
              </a:srgbClr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www.williamsf1.com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oxfordhealth.nhs.uk/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hyperlink" Target="https://www.oxbotica.com/" TargetMode="External"/><Relationship Id="rId5" Type="http://schemas.openxmlformats.org/officeDocument/2006/relationships/hyperlink" Target="https://www.harwellcampus.com/media-centre/harwell-campus-information-pack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hyperlink" Target="https://rebellion.com/about-us/" TargetMode="Externa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www.greencoreconstruction.co.uk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global.oup.com/?cc=gb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hyperlink" Target="https://www.mini.co.uk/en_GB/home/why-mini/mini-uk-production.html" TargetMode="External"/><Relationship Id="rId5" Type="http://schemas.openxmlformats.org/officeDocument/2006/relationships/hyperlink" Target="https://www.blenheimpalace.com/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hyperlink" Target="https://tvpcareers.co.uk/" TargetMode="Externa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4766" y="10631"/>
            <a:ext cx="3932421" cy="184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 descr="Qr cod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3825" y="5490668"/>
            <a:ext cx="2534085" cy="10278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pic>
        <p:nvPicPr>
          <p:cNvPr id="21" name="Google Shape;21;p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088" y="5123124"/>
            <a:ext cx="1516318" cy="15163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" name="Google Shape;22;p1"/>
          <p:cNvSpPr txBox="1"/>
          <p:nvPr/>
        </p:nvSpPr>
        <p:spPr>
          <a:xfrm>
            <a:off x="594852" y="2367511"/>
            <a:ext cx="7954296" cy="10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3600" b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Oxfordshire LMI Y7 Lesson Plan:</a:t>
            </a:r>
            <a:br>
              <a:rPr lang="en-GB" sz="3600" b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600" b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Your Fabulous Future in Oxfordshire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" name="Google Shape;23;p1"/>
          <p:cNvSpPr txBox="1"/>
          <p:nvPr/>
        </p:nvSpPr>
        <p:spPr>
          <a:xfrm>
            <a:off x="594852" y="3442369"/>
            <a:ext cx="7954296" cy="52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000" b="0" i="1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 association with VotesforSchools and The WOW Show  </a:t>
            </a:r>
            <a:endParaRPr sz="3600" b="0" i="1" u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819" y="-138689"/>
            <a:ext cx="2556336" cy="12020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Google Shape;30;p2"/>
          <p:cNvGraphicFramePr/>
          <p:nvPr>
            <p:extLst>
              <p:ext uri="{D42A27DB-BD31-4B8C-83A1-F6EECF244321}">
                <p14:modId xmlns:p14="http://schemas.microsoft.com/office/powerpoint/2010/main" val="1998615173"/>
              </p:ext>
            </p:extLst>
          </p:nvPr>
        </p:nvGraphicFramePr>
        <p:xfrm>
          <a:off x="262268" y="1171248"/>
          <a:ext cx="8680950" cy="4401433"/>
        </p:xfrm>
        <a:graphic>
          <a:graphicData uri="http://schemas.openxmlformats.org/drawingml/2006/table">
            <a:tbl>
              <a:tblPr bandRow="1">
                <a:noFill/>
                <a:tableStyleId>{16F194DE-A342-4464-BE51-8F28A0AE40D1}</a:tableStyleId>
              </a:tblPr>
              <a:tblGrid>
                <a:gridCol w="77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7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1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0" marB="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Learning objectives &amp; keywords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look at the learning objectives and keywords for the lesson. 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2-3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What is Labour Market Information?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discuss what LMI is and how it can be used to understand what employment opportunities there are locally.     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5-7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What is the LMI in Oxfordshire?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Individual/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Pair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discuss with a partner what opportunities, employers and sectors they are aware of in Oxfordshire. They then choose the right facts and figures to fill the gaps.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3-8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A fabulous future in Oxfordshire?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Pair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learn more about the Life Sciences sector in Oxfordshire and take a closer look at Harwell.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Jost Medium" pitchFamily="2" charset="0"/>
                          <a:cs typeface="Arial" panose="020B0604020202020204" pitchFamily="34" charset="0"/>
                        </a:rPr>
                        <a:t>The WOW Show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Jost Medium" pitchFamily="2" charset="0"/>
                          <a:cs typeface="Arial" panose="020B0604020202020204" pitchFamily="34" charset="0"/>
                        </a:rPr>
                        <a:t>film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Jost Medium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Jost Medium" pitchFamily="2" charset="0"/>
                          <a:cs typeface="Arial" panose="020B0604020202020204" pitchFamily="34" charset="0"/>
                        </a:rPr>
                        <a:t>showcases the LMI in Oxfordshire.   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6-10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What skills do you need?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Pair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write down the skills they think are needed for them to be employable and explore what Oxfordshire employers are looking for. 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68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5-8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How employable are you?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Pair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watch a clip about employability and assess their own skills.  They complete an activity to audit and discuss how to improve their skills.  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N/A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Get to know the employers!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have the opportunity to find out more about the employers in Oxfordshire and the jobs that are on offer. 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" name="Google Shape;31;p2" descr="Teach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1943" y="1205682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 descr="Us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5957" y="1197560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 descr="Stopwatch 75%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894" y="1197561"/>
            <a:ext cx="542429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Route (Two Pins With A Path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6953" y="1199778"/>
            <a:ext cx="542429" cy="54513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 txBox="1"/>
          <p:nvPr/>
        </p:nvSpPr>
        <p:spPr>
          <a:xfrm>
            <a:off x="231515" y="150045"/>
            <a:ext cx="6734515" cy="9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Oxfordshire LEP Y7 Careers Lesson Plan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Lesson Duration: 20-40 minutes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247289" y="5692905"/>
            <a:ext cx="1665732" cy="9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Keywords:</a:t>
            </a:r>
            <a:endParaRPr sz="1200" dirty="0">
              <a:solidFill>
                <a:schemeClr val="tx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184150" marR="0" lvl="0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Blip>
                <a:blip r:embed="rId8"/>
              </a:buBlip>
            </a:pPr>
            <a:r>
              <a:rPr lang="en-GB" sz="12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LMI</a:t>
            </a:r>
            <a:endParaRPr lang="en-GB" sz="1200" dirty="0">
              <a:solidFill>
                <a:schemeClr val="tx1"/>
              </a:solidFill>
              <a:latin typeface="+mn-lt"/>
              <a:ea typeface="Century Gothic"/>
            </a:endParaRPr>
          </a:p>
          <a:p>
            <a:pPr marL="184150" marR="0" lvl="0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Blip>
                <a:blip r:embed="rId8"/>
              </a:buBlip>
            </a:pPr>
            <a:r>
              <a:rPr lang="en-GB" sz="12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Sector</a:t>
            </a:r>
            <a:endParaRPr lang="en-GB" sz="1200" dirty="0">
              <a:solidFill>
                <a:schemeClr val="tx1"/>
              </a:solidFill>
              <a:latin typeface="+mn-lt"/>
              <a:ea typeface="Century Gothic"/>
            </a:endParaRPr>
          </a:p>
          <a:p>
            <a:pPr marL="184150" marR="0" lvl="0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Blip>
                <a:blip r:embed="rId8"/>
              </a:buBlip>
            </a:pPr>
            <a:r>
              <a:rPr lang="en-GB" sz="12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Employability</a:t>
            </a:r>
            <a:endParaRPr sz="1200" dirty="0">
              <a:solidFill>
                <a:schemeClr val="tx1"/>
              </a:solidFill>
              <a:latin typeface="+mn-lt"/>
            </a:endParaRPr>
          </a:p>
          <a:p>
            <a:pPr marL="184150" marR="0" lvl="0" indent="-952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tx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1675475" y="5692905"/>
            <a:ext cx="7237010" cy="93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Learning objectives:</a:t>
            </a:r>
            <a:endParaRPr sz="1200" dirty="0">
              <a:solidFill>
                <a:schemeClr val="tx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Blip>
                <a:blip r:embed="rId8"/>
              </a:buBlip>
            </a:pPr>
            <a:r>
              <a:rPr lang="en-GB" sz="12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To </a:t>
            </a:r>
            <a:r>
              <a:rPr lang="en-GB" sz="1200" b="0" i="0" u="none" strike="noStrik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be aware of what job and labour market information (LMI) is and what it can do for you. 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Blip>
                <a:blip r:embed="rId8"/>
              </a:buBlip>
            </a:pPr>
            <a:r>
              <a:rPr lang="en-GB" sz="1200" b="0" i="0" u="none" strike="noStrik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To recognise the qualities and skills needed for employability and provide evidence for those you have demonstrated both in and out of school.</a:t>
            </a:r>
            <a:endParaRPr sz="1200" dirty="0">
              <a:solidFill>
                <a:schemeClr val="tx1"/>
              </a:solidFill>
              <a:latin typeface="+mn-lt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D6B7"/>
              </a:buClr>
              <a:buSzPts val="1200"/>
              <a:buFont typeface="Calibri"/>
              <a:buNone/>
            </a:pPr>
            <a:endParaRPr sz="1200" dirty="0">
              <a:solidFill>
                <a:schemeClr val="tx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oogle Shape;43;p3"/>
          <p:cNvGraphicFramePr/>
          <p:nvPr>
            <p:extLst>
              <p:ext uri="{D42A27DB-BD31-4B8C-83A1-F6EECF244321}">
                <p14:modId xmlns:p14="http://schemas.microsoft.com/office/powerpoint/2010/main" val="3764196562"/>
              </p:ext>
            </p:extLst>
          </p:nvPr>
        </p:nvGraphicFramePr>
        <p:xfrm>
          <a:off x="231515" y="3142163"/>
          <a:ext cx="8623727" cy="3054100"/>
        </p:xfrm>
        <a:graphic>
          <a:graphicData uri="http://schemas.openxmlformats.org/drawingml/2006/table">
            <a:tbl>
              <a:tblPr firstRow="1" firstCol="1" bandRow="1">
                <a:noFill/>
                <a:tableStyleId>{16F194DE-A342-4464-BE51-8F28A0AE40D1}</a:tableStyleId>
              </a:tblPr>
              <a:tblGrid>
                <a:gridCol w="8623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7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 aware of what labour market information (LMI) is and how it can be useful to you.</a:t>
                      </a:r>
                      <a:endParaRPr sz="16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Describe yourself, your strengths and preferences.</a:t>
                      </a:r>
                      <a:endParaRPr sz="16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3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Identify your personal networks of support, including how to access and make the most of impartial face-to-face and digital careers information, advice and guidance services.</a:t>
                      </a:r>
                      <a:endParaRPr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3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Recognise the qualities and skills you have demonstrated both in and out of school that will help to make you employable.</a:t>
                      </a:r>
                      <a:endParaRPr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Google Shape;45;p3"/>
          <p:cNvSpPr txBox="1"/>
          <p:nvPr/>
        </p:nvSpPr>
        <p:spPr>
          <a:xfrm>
            <a:off x="231515" y="1291778"/>
            <a:ext cx="8321471" cy="160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1755" marR="71755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CDI Framework KS3: </a:t>
            </a:r>
            <a:endParaRPr sz="1600" dirty="0">
              <a:solidFill>
                <a:schemeClr val="tx1"/>
              </a:solidFill>
            </a:endParaRPr>
          </a:p>
          <a:p>
            <a:pPr marL="357505" marR="71755" lvl="0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Developing your career management and employability skills</a:t>
            </a:r>
            <a:endParaRPr lang="en-GB" sz="1600" dirty="0">
              <a:solidFill>
                <a:schemeClr val="tx1"/>
              </a:solidFill>
            </a:endParaRPr>
          </a:p>
          <a:p>
            <a:pPr marL="357505" marR="71755" lvl="0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Learning about careers and the world of work </a:t>
            </a:r>
            <a:endParaRPr lang="en-GB" sz="1600" dirty="0">
              <a:solidFill>
                <a:schemeClr val="tx1"/>
              </a:solidFill>
            </a:endParaRPr>
          </a:p>
          <a:p>
            <a:pPr marL="357505" marR="71755" lvl="0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Developing yourself through careers, employability and enterprise education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46" name="Google Shape;46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6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0" name="Google Shape;35;p2">
            <a:extLst>
              <a:ext uri="{FF2B5EF4-FFF2-40B4-BE49-F238E27FC236}">
                <a16:creationId xmlns:a16="http://schemas.microsoft.com/office/drawing/2014/main" id="{95242F62-E77A-48D5-9ADE-B23029B27C89}"/>
              </a:ext>
            </a:extLst>
          </p:cNvPr>
          <p:cNvSpPr txBox="1"/>
          <p:nvPr/>
        </p:nvSpPr>
        <p:spPr>
          <a:xfrm>
            <a:off x="231515" y="150045"/>
            <a:ext cx="6734515" cy="9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Oxfordshire LMI Y7 Lesson Plan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Lesson Duration: 20-40 minutes</a:t>
            </a:r>
            <a:endParaRPr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c1e240347f_0_0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1e240347f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c1e240347f_0_0"/>
          <p:cNvSpPr txBox="1"/>
          <p:nvPr/>
        </p:nvSpPr>
        <p:spPr>
          <a:xfrm>
            <a:off x="2185639" y="1992344"/>
            <a:ext cx="66988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 University of Oxford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has a huge variety of roles, don’t just think teaching!  They also have a great apprenticeship scheme.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59;gc1e240347f_0_0"/>
          <p:cNvSpPr txBox="1"/>
          <p:nvPr/>
        </p:nvSpPr>
        <p:spPr>
          <a:xfrm>
            <a:off x="330257" y="2758873"/>
            <a:ext cx="6601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Diamond Light Source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one of the most advanced scientific facilities in the world, and its pioneering capabilities are helping to keep the UK at the forefront of scientific research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!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Google Shape;61;gc1e240347f_0_0"/>
          <p:cNvSpPr txBox="1"/>
          <p:nvPr/>
        </p:nvSpPr>
        <p:spPr>
          <a:xfrm>
            <a:off x="2955015" y="3850683"/>
            <a:ext cx="59082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Culham</a:t>
            </a: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Centre for Fusion Energy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UK’s national nuclear fusion laboratory. They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researching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generating low-carbon electricity.</a:t>
            </a:r>
            <a:r>
              <a:rPr lang="en-GB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endParaRPr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Google Shape;63;gc1e240347f_0_0"/>
          <p:cNvSpPr txBox="1"/>
          <p:nvPr/>
        </p:nvSpPr>
        <p:spPr>
          <a:xfrm>
            <a:off x="422184" y="4740888"/>
            <a:ext cx="6408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Unipart Group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brings together manufacturing, logistics and consultancy to create imaginative solutions for customers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1e240347f_0_0"/>
          <p:cNvSpPr txBox="1"/>
          <p:nvPr/>
        </p:nvSpPr>
        <p:spPr>
          <a:xfrm>
            <a:off x="2436554" y="5629176"/>
            <a:ext cx="6408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Morgan Sindall 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has a graduate programme, traineeships and apprenticeships so there are many routes into all areas of modern construction. 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66;gc1e240347f_0_0"/>
          <p:cNvSpPr/>
          <p:nvPr/>
        </p:nvSpPr>
        <p:spPr>
          <a:xfrm>
            <a:off x="-878182" y="1424474"/>
            <a:ext cx="800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c1e240347f_0_0"/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sp>
        <p:nvSpPr>
          <p:cNvPr id="68" name="Google Shape;68;gc1e240347f_0_0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87C8E68B-6DB5-4A1D-86A1-74E7D50AB8BF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3A58B-7855-461E-B9E5-736BD3F0E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60" y="1992344"/>
            <a:ext cx="1617739" cy="555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BD021-7007-435D-BE9D-568A01801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818" y="2812170"/>
            <a:ext cx="1647825" cy="56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35617-2A6E-4F2B-A85B-93EEE8501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67" y="3861739"/>
            <a:ext cx="2581353" cy="514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46194-E282-42D0-84DC-12770F74B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285" y="4696976"/>
            <a:ext cx="1567358" cy="61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40B64-E9B6-4E05-8C1A-7053E0183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60" y="5299711"/>
            <a:ext cx="177165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c1e240347f_0_0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1e240347f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c1e240347f_0_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046" y="1784015"/>
            <a:ext cx="920711" cy="9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c1e240347f_0_0"/>
          <p:cNvSpPr txBox="1"/>
          <p:nvPr/>
        </p:nvSpPr>
        <p:spPr>
          <a:xfrm>
            <a:off x="1490405" y="1992344"/>
            <a:ext cx="739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Harwell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one of the leading science and innovation campuses in Europe with over 200 organisations on the 900 hectare site (that’s pretty huge…).  </a:t>
            </a:r>
            <a:endParaRPr dirty="0"/>
          </a:p>
        </p:txBody>
      </p:sp>
      <p:pic>
        <p:nvPicPr>
          <p:cNvPr id="58" name="Google Shape;58;gc1e240347f_0_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23418" y="2719004"/>
            <a:ext cx="1771650" cy="87298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c1e240347f_0_0"/>
          <p:cNvSpPr txBox="1"/>
          <p:nvPr/>
        </p:nvSpPr>
        <p:spPr>
          <a:xfrm>
            <a:off x="330259" y="2893888"/>
            <a:ext cx="660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Oxford </a:t>
            </a:r>
            <a:r>
              <a:rPr lang="en-GB" b="1" dirty="0"/>
              <a:t>NHS Hospitals</a:t>
            </a:r>
            <a:r>
              <a:rPr lang="en-GB" sz="14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physical and mental health services and social care. </a:t>
            </a:r>
            <a:r>
              <a:rPr lang="en-GB" dirty="0"/>
              <a:t>They have</a:t>
            </a:r>
            <a:r>
              <a:rPr lang="en-GB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over 6,000 employees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c1e240347f_0_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2184" y="3704617"/>
            <a:ext cx="138112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c1e240347f_0_0"/>
          <p:cNvSpPr txBox="1"/>
          <p:nvPr/>
        </p:nvSpPr>
        <p:spPr>
          <a:xfrm>
            <a:off x="1918038" y="3795432"/>
            <a:ext cx="694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Rebellion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known for producing books, comics, TV and film, but at its core it is a leading developer and publisher of games, such </a:t>
            </a:r>
            <a:r>
              <a:rPr lang="en-GB" sz="14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Sniper Elite 4.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c1e240347f_0_0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86182" y="4739919"/>
            <a:ext cx="1877098" cy="6527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c1e240347f_0_0"/>
          <p:cNvSpPr txBox="1"/>
          <p:nvPr/>
        </p:nvSpPr>
        <p:spPr>
          <a:xfrm>
            <a:off x="422185" y="4696976"/>
            <a:ext cx="640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Oxbotica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of the world’s leading autonomous driving software companies.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build software for use in the real world, using ideas from the areas of physics, robotics, maths and artificial intelligence.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1e240347f_0_0"/>
          <p:cNvSpPr txBox="1"/>
          <p:nvPr/>
        </p:nvSpPr>
        <p:spPr>
          <a:xfrm>
            <a:off x="2868442" y="5813963"/>
            <a:ext cx="60161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 Racing</a:t>
            </a:r>
            <a:r>
              <a:rPr lang="en-GB" sz="1400" b="0" i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employs around 600 people in the heart of the UK’s “Motorsport Valley” in rural Oxfordshire. 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66;gc1e240347f_0_0"/>
          <p:cNvSpPr/>
          <p:nvPr/>
        </p:nvSpPr>
        <p:spPr>
          <a:xfrm>
            <a:off x="-878182" y="1424474"/>
            <a:ext cx="800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c1e240347f_0_0"/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sp>
        <p:nvSpPr>
          <p:cNvPr id="68" name="Google Shape;68;gc1e240347f_0_0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pic>
        <p:nvPicPr>
          <p:cNvPr id="3" name="Picture 2">
            <a:hlinkClick r:id="rId13"/>
            <a:extLst>
              <a:ext uri="{FF2B5EF4-FFF2-40B4-BE49-F238E27FC236}">
                <a16:creationId xmlns:a16="http://schemas.microsoft.com/office/drawing/2014/main" id="{022DF45A-5449-4F04-804F-4095C9A1DA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184" y="5856324"/>
            <a:ext cx="2392136" cy="425406"/>
          </a:xfrm>
          <a:prstGeom prst="rect">
            <a:avLst/>
          </a:prstGeom>
        </p:spPr>
      </p:pic>
      <p:sp>
        <p:nvSpPr>
          <p:cNvPr id="18" name="Shape 114">
            <a:extLst>
              <a:ext uri="{FF2B5EF4-FFF2-40B4-BE49-F238E27FC236}">
                <a16:creationId xmlns:a16="http://schemas.microsoft.com/office/drawing/2014/main" id="{87C8E68B-6DB5-4A1D-86A1-74E7D50AB8BF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c1e240347f_0_25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c1e240347f_0_2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c1e240347f_0_25"/>
          <p:cNvSpPr txBox="1"/>
          <p:nvPr/>
        </p:nvSpPr>
        <p:spPr>
          <a:xfrm>
            <a:off x="2277978" y="2933391"/>
            <a:ext cx="66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Blenheim Palace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big source of tourism in Oxfordshire, and it also hosts sporting events, banquets and weddings.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c1e240347f_0_25"/>
          <p:cNvSpPr txBox="1"/>
          <p:nvPr/>
        </p:nvSpPr>
        <p:spPr>
          <a:xfrm>
            <a:off x="328857" y="3984826"/>
            <a:ext cx="672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Oxford University Press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high quality academic and education resources. You may even have some of their textbooks!  </a:t>
            </a:r>
            <a:endParaRPr dirty="0"/>
          </a:p>
        </p:txBody>
      </p:sp>
      <p:sp>
        <p:nvSpPr>
          <p:cNvPr id="78" name="Google Shape;78;gc1e240347f_0_25"/>
          <p:cNvSpPr txBox="1"/>
          <p:nvPr/>
        </p:nvSpPr>
        <p:spPr>
          <a:xfrm>
            <a:off x="2277977" y="4933426"/>
            <a:ext cx="66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8,000 people work for </a:t>
            </a: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Thames Valley Police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many varied roles and volunteering opportunities available.  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c1e240347f_0_25"/>
          <p:cNvSpPr txBox="1"/>
          <p:nvPr/>
        </p:nvSpPr>
        <p:spPr>
          <a:xfrm>
            <a:off x="328857" y="5770901"/>
            <a:ext cx="6730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BMW Mini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run apprenticeships and internships, as well as taking graduates. They have a programme called “Girls Go Technical” to encourage young women to join.  </a:t>
            </a:r>
            <a:endParaRPr dirty="0"/>
          </a:p>
        </p:txBody>
      </p:sp>
      <p:pic>
        <p:nvPicPr>
          <p:cNvPr id="81" name="Google Shape;81;gc1e240347f_0_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0259" y="2830953"/>
            <a:ext cx="1805964" cy="7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c1e240347f_0_2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1134" y="3913118"/>
            <a:ext cx="1702733" cy="66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c1e240347f_0_2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0057" y="4894009"/>
            <a:ext cx="1806166" cy="60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c1e240347f_0_25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5577" y="5636767"/>
            <a:ext cx="1545285" cy="7914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c1e240347f_0_25"/>
          <p:cNvSpPr txBox="1"/>
          <p:nvPr/>
        </p:nvSpPr>
        <p:spPr>
          <a:xfrm>
            <a:off x="328857" y="1934979"/>
            <a:ext cx="62338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Greencore Construction 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people build modern, dream homes with low impact on the environment.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gc1e240347f_0_25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9" name="Google Shape;67;gc1e240347f_0_0">
            <a:extLst>
              <a:ext uri="{FF2B5EF4-FFF2-40B4-BE49-F238E27FC236}">
                <a16:creationId xmlns:a16="http://schemas.microsoft.com/office/drawing/2014/main" id="{1194B512-343E-43FA-95BD-4C2EAEB330DF}"/>
              </a:ext>
            </a:extLst>
          </p:cNvPr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pic>
        <p:nvPicPr>
          <p:cNvPr id="3" name="Picture 2">
            <a:hlinkClick r:id="rId13"/>
            <a:extLst>
              <a:ext uri="{FF2B5EF4-FFF2-40B4-BE49-F238E27FC236}">
                <a16:creationId xmlns:a16="http://schemas.microsoft.com/office/drawing/2014/main" id="{AC303136-4ED2-48F2-AD0D-EDAFC9862D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0960" y="1892209"/>
            <a:ext cx="2032907" cy="613898"/>
          </a:xfrm>
          <a:prstGeom prst="rect">
            <a:avLst/>
          </a:prstGeom>
        </p:spPr>
      </p:pic>
      <p:sp>
        <p:nvSpPr>
          <p:cNvPr id="17" name="Shape 114">
            <a:extLst>
              <a:ext uri="{FF2B5EF4-FFF2-40B4-BE49-F238E27FC236}">
                <a16:creationId xmlns:a16="http://schemas.microsoft.com/office/drawing/2014/main" id="{AF8E0060-A397-428A-94EF-89BA784A8C64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1117</Words>
  <Application>Microsoft Office PowerPoint</Application>
  <PresentationFormat>On-screen Show (4:3)</PresentationFormat>
  <Paragraphs>114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33</cp:revision>
  <dcterms:created xsi:type="dcterms:W3CDTF">2021-01-18T09:44:21Z</dcterms:created>
  <dcterms:modified xsi:type="dcterms:W3CDTF">2021-03-22T09:50:55Z</dcterms:modified>
</cp:coreProperties>
</file>