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57" r:id="rId3"/>
    <p:sldId id="258" r:id="rId4"/>
    <p:sldId id="286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704"/>
    <a:srgbClr val="FDE891"/>
    <a:srgbClr val="8EC0D6"/>
    <a:srgbClr val="262262"/>
    <a:srgbClr val="47BEB3"/>
    <a:srgbClr val="C2D2EC"/>
    <a:srgbClr val="B6DAF2"/>
    <a:srgbClr val="38BEAB"/>
    <a:srgbClr val="CDA385"/>
    <a:srgbClr val="3DB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C2AF0-6955-4BB7-A94D-BAB2B3361C46}" v="5" dt="2021-02-22T17:03:03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99" autoAdjust="0"/>
  </p:normalViewPr>
  <p:slideViewPr>
    <p:cSldViewPr snapToGrid="0">
      <p:cViewPr varScale="1">
        <p:scale>
          <a:sx n="71" d="100"/>
          <a:sy n="71" d="100"/>
        </p:scale>
        <p:origin x="17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Hadfield" userId="dd15f2cf38c45536" providerId="LiveId" clId="{D8EC2AF0-6955-4BB7-A94D-BAB2B3361C46}"/>
    <pc:docChg chg="custSel addSld delSld modSld">
      <pc:chgData name="Jude Hadfield" userId="dd15f2cf38c45536" providerId="LiveId" clId="{D8EC2AF0-6955-4BB7-A94D-BAB2B3361C46}" dt="2021-02-22T17:14:08.547" v="465" actId="113"/>
      <pc:docMkLst>
        <pc:docMk/>
      </pc:docMkLst>
      <pc:sldChg chg="del">
        <pc:chgData name="Jude Hadfield" userId="dd15f2cf38c45536" providerId="LiveId" clId="{D8EC2AF0-6955-4BB7-A94D-BAB2B3361C46}" dt="2021-02-19T20:03:01.113" v="379" actId="47"/>
        <pc:sldMkLst>
          <pc:docMk/>
          <pc:sldMk cId="1308263271" sldId="264"/>
        </pc:sldMkLst>
      </pc:sldChg>
      <pc:sldChg chg="addSp delSp modSp mod">
        <pc:chgData name="Jude Hadfield" userId="dd15f2cf38c45536" providerId="LiveId" clId="{D8EC2AF0-6955-4BB7-A94D-BAB2B3361C46}" dt="2021-02-22T12:23:06.999" v="420" actId="20577"/>
        <pc:sldMkLst>
          <pc:docMk/>
          <pc:sldMk cId="3788534466" sldId="266"/>
        </pc:sldMkLst>
        <pc:spChg chg="del">
          <ac:chgData name="Jude Hadfield" userId="dd15f2cf38c45536" providerId="LiveId" clId="{D8EC2AF0-6955-4BB7-A94D-BAB2B3361C46}" dt="2021-02-19T18:54:37.928" v="13" actId="478"/>
          <ac:spMkLst>
            <pc:docMk/>
            <pc:sldMk cId="3788534466" sldId="266"/>
            <ac:spMk id="10" creationId="{54BBB897-6600-408F-9155-9E3B94A6DBF8}"/>
          </ac:spMkLst>
        </pc:spChg>
        <pc:spChg chg="del">
          <ac:chgData name="Jude Hadfield" userId="dd15f2cf38c45536" providerId="LiveId" clId="{D8EC2AF0-6955-4BB7-A94D-BAB2B3361C46}" dt="2021-02-19T18:53:48.562" v="0" actId="478"/>
          <ac:spMkLst>
            <pc:docMk/>
            <pc:sldMk cId="3788534466" sldId="266"/>
            <ac:spMk id="11" creationId="{C7C5AA0A-FB78-487A-AF15-FAE6B7730817}"/>
          </ac:spMkLst>
        </pc:spChg>
        <pc:spChg chg="del">
          <ac:chgData name="Jude Hadfield" userId="dd15f2cf38c45536" providerId="LiveId" clId="{D8EC2AF0-6955-4BB7-A94D-BAB2B3361C46}" dt="2021-02-19T18:53:50.784" v="1" actId="478"/>
          <ac:spMkLst>
            <pc:docMk/>
            <pc:sldMk cId="3788534466" sldId="266"/>
            <ac:spMk id="13" creationId="{1A137DA5-FBD1-4695-A697-79E265915A67}"/>
          </ac:spMkLst>
        </pc:spChg>
        <pc:spChg chg="del">
          <ac:chgData name="Jude Hadfield" userId="dd15f2cf38c45536" providerId="LiveId" clId="{D8EC2AF0-6955-4BB7-A94D-BAB2B3361C46}" dt="2021-02-19T18:53:54.835" v="3" actId="478"/>
          <ac:spMkLst>
            <pc:docMk/>
            <pc:sldMk cId="3788534466" sldId="266"/>
            <ac:spMk id="14" creationId="{F86FE09C-2687-41A3-8B9A-4B85BF9AFAB7}"/>
          </ac:spMkLst>
        </pc:spChg>
        <pc:spChg chg="del">
          <ac:chgData name="Jude Hadfield" userId="dd15f2cf38c45536" providerId="LiveId" clId="{D8EC2AF0-6955-4BB7-A94D-BAB2B3361C46}" dt="2021-02-19T18:53:58.788" v="5" actId="478"/>
          <ac:spMkLst>
            <pc:docMk/>
            <pc:sldMk cId="3788534466" sldId="266"/>
            <ac:spMk id="15" creationId="{BC3CAE79-80F0-48E6-B835-6B164AA7EA8B}"/>
          </ac:spMkLst>
        </pc:spChg>
        <pc:spChg chg="del">
          <ac:chgData name="Jude Hadfield" userId="dd15f2cf38c45536" providerId="LiveId" clId="{D8EC2AF0-6955-4BB7-A94D-BAB2B3361C46}" dt="2021-02-19T18:53:57.026" v="4" actId="478"/>
          <ac:spMkLst>
            <pc:docMk/>
            <pc:sldMk cId="3788534466" sldId="266"/>
            <ac:spMk id="16" creationId="{6367E4E8-A170-4971-A30C-74364DF27F30}"/>
          </ac:spMkLst>
        </pc:spChg>
        <pc:spChg chg="add mod">
          <ac:chgData name="Jude Hadfield" userId="dd15f2cf38c45536" providerId="LiveId" clId="{D8EC2AF0-6955-4BB7-A94D-BAB2B3361C46}" dt="2021-02-19T18:55:06.802" v="16" actId="20577"/>
          <ac:spMkLst>
            <pc:docMk/>
            <pc:sldMk cId="3788534466" sldId="266"/>
            <ac:spMk id="22" creationId="{D1BAFFB2-6EC1-48CE-9AA1-89FE862ACC2F}"/>
          </ac:spMkLst>
        </pc:spChg>
        <pc:spChg chg="add mod">
          <ac:chgData name="Jude Hadfield" userId="dd15f2cf38c45536" providerId="LiveId" clId="{D8EC2AF0-6955-4BB7-A94D-BAB2B3361C46}" dt="2021-02-19T18:56:34.082" v="69" actId="2711"/>
          <ac:spMkLst>
            <pc:docMk/>
            <pc:sldMk cId="3788534466" sldId="266"/>
            <ac:spMk id="23" creationId="{8405E59A-678A-4D5B-8D3D-A3E8B45DF489}"/>
          </ac:spMkLst>
        </pc:spChg>
        <pc:spChg chg="add mod">
          <ac:chgData name="Jude Hadfield" userId="dd15f2cf38c45536" providerId="LiveId" clId="{D8EC2AF0-6955-4BB7-A94D-BAB2B3361C46}" dt="2021-02-19T18:56:24.724" v="67" actId="1076"/>
          <ac:spMkLst>
            <pc:docMk/>
            <pc:sldMk cId="3788534466" sldId="266"/>
            <ac:spMk id="24" creationId="{FE428593-AE2F-4F7E-9FD0-6EAC9C31B5D4}"/>
          </ac:spMkLst>
        </pc:spChg>
        <pc:graphicFrameChg chg="add mod modGraphic">
          <ac:chgData name="Jude Hadfield" userId="dd15f2cf38c45536" providerId="LiveId" clId="{D8EC2AF0-6955-4BB7-A94D-BAB2B3361C46}" dt="2021-02-22T12:23:06.999" v="420" actId="20577"/>
          <ac:graphicFrameMkLst>
            <pc:docMk/>
            <pc:sldMk cId="3788534466" sldId="266"/>
            <ac:graphicFrameMk id="17" creationId="{930352C8-AE1F-41B8-BF2A-5F612A768CC1}"/>
          </ac:graphicFrameMkLst>
        </pc:graphicFrameChg>
        <pc:picChg chg="del">
          <ac:chgData name="Jude Hadfield" userId="dd15f2cf38c45536" providerId="LiveId" clId="{D8EC2AF0-6955-4BB7-A94D-BAB2B3361C46}" dt="2021-02-19T18:53:52.972" v="2" actId="478"/>
          <ac:picMkLst>
            <pc:docMk/>
            <pc:sldMk cId="3788534466" sldId="266"/>
            <ac:picMk id="12" creationId="{40839BCB-5EFC-44A0-B772-7DB1220FD84E}"/>
          </ac:picMkLst>
        </pc:picChg>
        <pc:picChg chg="add mod">
          <ac:chgData name="Jude Hadfield" userId="dd15f2cf38c45536" providerId="LiveId" clId="{D8EC2AF0-6955-4BB7-A94D-BAB2B3361C46}" dt="2021-02-19T18:54:34.494" v="12"/>
          <ac:picMkLst>
            <pc:docMk/>
            <pc:sldMk cId="3788534466" sldId="266"/>
            <ac:picMk id="18" creationId="{FF7A015E-A41B-4225-BD93-4FA427E2366E}"/>
          </ac:picMkLst>
        </pc:picChg>
        <pc:picChg chg="add mod">
          <ac:chgData name="Jude Hadfield" userId="dd15f2cf38c45536" providerId="LiveId" clId="{D8EC2AF0-6955-4BB7-A94D-BAB2B3361C46}" dt="2021-02-19T18:54:34.494" v="12"/>
          <ac:picMkLst>
            <pc:docMk/>
            <pc:sldMk cId="3788534466" sldId="266"/>
            <ac:picMk id="19" creationId="{75C5D7CC-CA88-480F-B65B-6A599EAD9163}"/>
          </ac:picMkLst>
        </pc:picChg>
        <pc:picChg chg="add mod">
          <ac:chgData name="Jude Hadfield" userId="dd15f2cf38c45536" providerId="LiveId" clId="{D8EC2AF0-6955-4BB7-A94D-BAB2B3361C46}" dt="2021-02-19T18:54:34.494" v="12"/>
          <ac:picMkLst>
            <pc:docMk/>
            <pc:sldMk cId="3788534466" sldId="266"/>
            <ac:picMk id="20" creationId="{A195CFD6-C3EE-4A43-BD2A-27646433DC1B}"/>
          </ac:picMkLst>
        </pc:picChg>
        <pc:picChg chg="add mod">
          <ac:chgData name="Jude Hadfield" userId="dd15f2cf38c45536" providerId="LiveId" clId="{D8EC2AF0-6955-4BB7-A94D-BAB2B3361C46}" dt="2021-02-19T18:54:34.494" v="12"/>
          <ac:picMkLst>
            <pc:docMk/>
            <pc:sldMk cId="3788534466" sldId="266"/>
            <ac:picMk id="21" creationId="{744E911D-8CE3-4796-AB0D-6788D11D488D}"/>
          </ac:picMkLst>
        </pc:picChg>
      </pc:sldChg>
      <pc:sldChg chg="del">
        <pc:chgData name="Jude Hadfield" userId="dd15f2cf38c45536" providerId="LiveId" clId="{D8EC2AF0-6955-4BB7-A94D-BAB2B3361C46}" dt="2021-02-19T18:54:00.840" v="6" actId="47"/>
        <pc:sldMkLst>
          <pc:docMk/>
          <pc:sldMk cId="189006413" sldId="267"/>
        </pc:sldMkLst>
      </pc:sldChg>
      <pc:sldChg chg="del">
        <pc:chgData name="Jude Hadfield" userId="dd15f2cf38c45536" providerId="LiveId" clId="{D8EC2AF0-6955-4BB7-A94D-BAB2B3361C46}" dt="2021-02-19T18:54:04.453" v="7" actId="47"/>
        <pc:sldMkLst>
          <pc:docMk/>
          <pc:sldMk cId="1746962446" sldId="268"/>
        </pc:sldMkLst>
      </pc:sldChg>
      <pc:sldChg chg="del">
        <pc:chgData name="Jude Hadfield" userId="dd15f2cf38c45536" providerId="LiveId" clId="{D8EC2AF0-6955-4BB7-A94D-BAB2B3361C46}" dt="2021-02-19T18:54:07.419" v="11" actId="47"/>
        <pc:sldMkLst>
          <pc:docMk/>
          <pc:sldMk cId="1025991635" sldId="270"/>
        </pc:sldMkLst>
      </pc:sldChg>
      <pc:sldChg chg="del">
        <pc:chgData name="Jude Hadfield" userId="dd15f2cf38c45536" providerId="LiveId" clId="{D8EC2AF0-6955-4BB7-A94D-BAB2B3361C46}" dt="2021-02-19T18:54:06.695" v="10" actId="47"/>
        <pc:sldMkLst>
          <pc:docMk/>
          <pc:sldMk cId="3316674967" sldId="271"/>
        </pc:sldMkLst>
      </pc:sldChg>
      <pc:sldChg chg="del">
        <pc:chgData name="Jude Hadfield" userId="dd15f2cf38c45536" providerId="LiveId" clId="{D8EC2AF0-6955-4BB7-A94D-BAB2B3361C46}" dt="2021-02-19T20:03:07.149" v="380" actId="47"/>
        <pc:sldMkLst>
          <pc:docMk/>
          <pc:sldMk cId="2067021699" sldId="272"/>
        </pc:sldMkLst>
      </pc:sldChg>
      <pc:sldChg chg="del">
        <pc:chgData name="Jude Hadfield" userId="dd15f2cf38c45536" providerId="LiveId" clId="{D8EC2AF0-6955-4BB7-A94D-BAB2B3361C46}" dt="2021-02-19T18:54:05.997" v="9" actId="47"/>
        <pc:sldMkLst>
          <pc:docMk/>
          <pc:sldMk cId="3940585234" sldId="273"/>
        </pc:sldMkLst>
      </pc:sldChg>
      <pc:sldChg chg="delSp mod">
        <pc:chgData name="Jude Hadfield" userId="dd15f2cf38c45536" providerId="LiveId" clId="{D8EC2AF0-6955-4BB7-A94D-BAB2B3361C46}" dt="2021-02-19T20:02:54.449" v="377" actId="478"/>
        <pc:sldMkLst>
          <pc:docMk/>
          <pc:sldMk cId="3753693005" sldId="274"/>
        </pc:sldMkLst>
        <pc:spChg chg="del">
          <ac:chgData name="Jude Hadfield" userId="dd15f2cf38c45536" providerId="LiveId" clId="{D8EC2AF0-6955-4BB7-A94D-BAB2B3361C46}" dt="2021-02-19T20:02:54.449" v="377" actId="478"/>
          <ac:spMkLst>
            <pc:docMk/>
            <pc:sldMk cId="3753693005" sldId="274"/>
            <ac:spMk id="15" creationId="{69C1FB85-AD74-437F-8971-5D11A8F6BC10}"/>
          </ac:spMkLst>
        </pc:spChg>
      </pc:sldChg>
      <pc:sldChg chg="delSp mod">
        <pc:chgData name="Jude Hadfield" userId="dd15f2cf38c45536" providerId="LiveId" clId="{D8EC2AF0-6955-4BB7-A94D-BAB2B3361C46}" dt="2021-02-19T20:02:59.134" v="378" actId="478"/>
        <pc:sldMkLst>
          <pc:docMk/>
          <pc:sldMk cId="4081547501" sldId="275"/>
        </pc:sldMkLst>
        <pc:spChg chg="del">
          <ac:chgData name="Jude Hadfield" userId="dd15f2cf38c45536" providerId="LiveId" clId="{D8EC2AF0-6955-4BB7-A94D-BAB2B3361C46}" dt="2021-02-19T20:02:59.134" v="378" actId="478"/>
          <ac:spMkLst>
            <pc:docMk/>
            <pc:sldMk cId="4081547501" sldId="275"/>
            <ac:spMk id="15" creationId="{69C1FB85-AD74-437F-8971-5D11A8F6BC10}"/>
          </ac:spMkLst>
        </pc:spChg>
      </pc:sldChg>
      <pc:sldChg chg="del">
        <pc:chgData name="Jude Hadfield" userId="dd15f2cf38c45536" providerId="LiveId" clId="{D8EC2AF0-6955-4BB7-A94D-BAB2B3361C46}" dt="2021-02-19T18:54:05.344" v="8" actId="47"/>
        <pc:sldMkLst>
          <pc:docMk/>
          <pc:sldMk cId="696344604" sldId="276"/>
        </pc:sldMkLst>
      </pc:sldChg>
      <pc:sldChg chg="add del">
        <pc:chgData name="Jude Hadfield" userId="dd15f2cf38c45536" providerId="LiveId" clId="{D8EC2AF0-6955-4BB7-A94D-BAB2B3361C46}" dt="2021-02-22T16:40:52.479" v="422" actId="47"/>
        <pc:sldMkLst>
          <pc:docMk/>
          <pc:sldMk cId="1711646502" sldId="276"/>
        </pc:sldMkLst>
      </pc:sldChg>
      <pc:sldChg chg="addSp delSp modSp new mod">
        <pc:chgData name="Jude Hadfield" userId="dd15f2cf38c45536" providerId="LiveId" clId="{D8EC2AF0-6955-4BB7-A94D-BAB2B3361C46}" dt="2021-02-22T17:14:08.547" v="465" actId="113"/>
        <pc:sldMkLst>
          <pc:docMk/>
          <pc:sldMk cId="3898153213" sldId="276"/>
        </pc:sldMkLst>
        <pc:spChg chg="del">
          <ac:chgData name="Jude Hadfield" userId="dd15f2cf38c45536" providerId="LiveId" clId="{D8EC2AF0-6955-4BB7-A94D-BAB2B3361C46}" dt="2021-02-22T16:41:19.723" v="425" actId="478"/>
          <ac:spMkLst>
            <pc:docMk/>
            <pc:sldMk cId="3898153213" sldId="276"/>
            <ac:spMk id="2" creationId="{5453EAB6-9840-4A7A-9AD2-ED63D59C23F4}"/>
          </ac:spMkLst>
        </pc:spChg>
        <pc:spChg chg="add mod">
          <ac:chgData name="Jude Hadfield" userId="dd15f2cf38c45536" providerId="LiveId" clId="{D8EC2AF0-6955-4BB7-A94D-BAB2B3361C46}" dt="2021-02-22T17:02:43.690" v="459" actId="2711"/>
          <ac:spMkLst>
            <pc:docMk/>
            <pc:sldMk cId="3898153213" sldId="276"/>
            <ac:spMk id="3" creationId="{8305C3A4-47B1-45E6-957E-8855D49477FD}"/>
          </ac:spMkLst>
        </pc:spChg>
        <pc:spChg chg="add mod">
          <ac:chgData name="Jude Hadfield" userId="dd15f2cf38c45536" providerId="LiveId" clId="{D8EC2AF0-6955-4BB7-A94D-BAB2B3361C46}" dt="2021-02-22T17:14:08.547" v="465" actId="113"/>
          <ac:spMkLst>
            <pc:docMk/>
            <pc:sldMk cId="3898153213" sldId="276"/>
            <ac:spMk id="5" creationId="{024DBCD8-3032-4D63-803D-EDD707DBA990}"/>
          </ac:spMkLst>
        </pc:spChg>
        <pc:graphicFrameChg chg="add mod modGraphic">
          <ac:chgData name="Jude Hadfield" userId="dd15f2cf38c45536" providerId="LiveId" clId="{D8EC2AF0-6955-4BB7-A94D-BAB2B3361C46}" dt="2021-02-22T17:14:02.593" v="464" actId="207"/>
          <ac:graphicFrameMkLst>
            <pc:docMk/>
            <pc:sldMk cId="3898153213" sldId="276"/>
            <ac:graphicFrameMk id="4" creationId="{45086CBC-C948-4B05-9B94-F8A2A423C582}"/>
          </ac:graphicFrameMkLst>
        </pc:graphicFrameChg>
        <pc:picChg chg="add mod">
          <ac:chgData name="Jude Hadfield" userId="dd15f2cf38c45536" providerId="LiveId" clId="{D8EC2AF0-6955-4BB7-A94D-BAB2B3361C46}" dt="2021-02-22T17:03:03.090" v="460"/>
          <ac:picMkLst>
            <pc:docMk/>
            <pc:sldMk cId="3898153213" sldId="276"/>
            <ac:picMk id="6" creationId="{4C042C79-0008-42CD-91FC-EFA89DA57D8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b="0" dirty="0"/>
              <a:t>https://www.ox.ac.uk/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dirty="0"/>
              <a:t>https://www.apprenticeships.ox.ac.uk/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https://www.diamond.ac.uk/Careers/Apprenticeships.html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https://www.diamond.ac.uk/Home/About.html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https://www.gov.uk/government/organisations/uk-atomic-energy-authority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https://ccfe.ukaea.uk/careers/early-careers/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https://www.unipart.com/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https://www.harwellcampus.com/media-centre/harwell-campus-information-pack/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https://www.oxfordhealth.nhs.uk/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https://rebellion.com/about-us/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https://www.oxbotica.com/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https://www.williamsf1.com/</a:t>
            </a:r>
            <a:endParaRPr lang="en-GB" b="0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1e24034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c1e240347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https://www.greencoreconstruction.co.uk/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https://www.blenheimpalace.com/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https://global.oup.com/?cc=gb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https://tvpcareers.co.uk/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https://www.mini.co.uk/en_GB/home/why-mini/mini-uk-production.html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72" name="Google Shape;72;gc1e240347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hyperlink" Target="https://www.williamsf1.com/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s://www.oxfordhealth.nhs.uk/" TargetMode="External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hyperlink" Target="https://www.oxbotica.com/" TargetMode="External"/><Relationship Id="rId5" Type="http://schemas.openxmlformats.org/officeDocument/2006/relationships/hyperlink" Target="https://www.harwellcampus.com/media-centre/harwell-campus-information-pack/" TargetMode="External"/><Relationship Id="rId10" Type="http://schemas.openxmlformats.org/officeDocument/2006/relationships/image" Target="../media/image19.png"/><Relationship Id="rId4" Type="http://schemas.openxmlformats.org/officeDocument/2006/relationships/image" Target="../media/image11.png"/><Relationship Id="rId9" Type="http://schemas.openxmlformats.org/officeDocument/2006/relationships/hyperlink" Target="https://rebellion.com/about-us/" TargetMode="External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hyperlink" Target="https://www.greencoreconstruction.co.uk/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s://global.oup.com/?cc=gb" TargetMode="External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hyperlink" Target="https://www.mini.co.uk/en_GB/home/why-mini/mini-uk-production.html" TargetMode="External"/><Relationship Id="rId5" Type="http://schemas.openxmlformats.org/officeDocument/2006/relationships/hyperlink" Target="https://www.blenheimpalace.com/" TargetMode="External"/><Relationship Id="rId10" Type="http://schemas.openxmlformats.org/officeDocument/2006/relationships/image" Target="../media/image24.png"/><Relationship Id="rId4" Type="http://schemas.openxmlformats.org/officeDocument/2006/relationships/image" Target="../media/image11.png"/><Relationship Id="rId9" Type="http://schemas.openxmlformats.org/officeDocument/2006/relationships/hyperlink" Target="https://tvpcareers.co.uk/" TargetMode="External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66" y="10631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38F3795A-94C6-4710-9608-F4AECF9A5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825" y="5490668"/>
            <a:ext cx="2534085" cy="10278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E1307D-4121-44E0-A01F-D84FE5BBCB96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A2AFE67-C031-4F03-9984-8A0EC5D4C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E1DE8C1-25B0-45D5-A297-D62AED7AFAE1}"/>
              </a:ext>
            </a:extLst>
          </p:cNvPr>
          <p:cNvSpPr txBox="1">
            <a:spLocks/>
          </p:cNvSpPr>
          <p:nvPr/>
        </p:nvSpPr>
        <p:spPr>
          <a:xfrm>
            <a:off x="594852" y="2367511"/>
            <a:ext cx="7954296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Y8 LMI Lesson Plan: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Your Fabulous Future in Oxfordshire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67D4C4F-F74C-4CC2-BF10-B02D70EF6D7B}"/>
              </a:ext>
            </a:extLst>
          </p:cNvPr>
          <p:cNvSpPr txBox="1">
            <a:spLocks/>
          </p:cNvSpPr>
          <p:nvPr/>
        </p:nvSpPr>
        <p:spPr>
          <a:xfrm>
            <a:off x="594852" y="3442369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i="1" dirty="0">
                <a:solidFill>
                  <a:schemeClr val="tx1"/>
                </a:solidFill>
              </a:rPr>
              <a:t>In association with VotesforSchools and The WOW Show  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5819" y="-138689"/>
            <a:ext cx="2556336" cy="12020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0" name="Google Shape;30;p2"/>
          <p:cNvGraphicFramePr/>
          <p:nvPr>
            <p:extLst>
              <p:ext uri="{D42A27DB-BD31-4B8C-83A1-F6EECF244321}">
                <p14:modId xmlns:p14="http://schemas.microsoft.com/office/powerpoint/2010/main" val="1934324678"/>
              </p:ext>
            </p:extLst>
          </p:nvPr>
        </p:nvGraphicFramePr>
        <p:xfrm>
          <a:off x="231515" y="1077063"/>
          <a:ext cx="8680950" cy="4401433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7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5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1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13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1-2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objectives &amp; keywords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look at the learning objectives and keywords for the lesson.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 What is Labour Market Information?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what LMI is and how it can be used to understand what employment opportunities there are locally.    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0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5-8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 What is the LMI in Oxfordshire?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Individual/Pair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with a partner what opportunities, employers and sectors they are aware of in Oxfordshire. They then choose the right facts and figures to fill the gaps.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4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3-8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 A fabulous future in Oxfordshire?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Pair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learn more about the Space Technologies sector in Oxfordshire and take a closer look at the opportunities at Open Cosmos and the UK Space Sector.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 The WOW Show film showcases the LMI in Oxfordshire.   </a:t>
                      </a: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56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8-12 mins</a:t>
                      </a:r>
                      <a:endParaRPr sz="1200"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What is a stereotype?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Whole class/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Individual</a:t>
                      </a:r>
                      <a:endParaRPr sz="1200"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think about what stereotypes are and how they affect their aspirations and the types of jobs they see themselves doing in the future.  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6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3-5 mins</a:t>
                      </a:r>
                      <a:endParaRPr sz="1200"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What is discrimination?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Pair/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Individual</a:t>
                      </a:r>
                      <a:endParaRPr sz="1200"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think about discrimination and how to overcome it. How will what they have learned today help them in the future?</a:t>
                      </a: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98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6. Get to know the employers!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have the opportunity to find out more about the employers in Oxfordshire and the jobs that are on offer. 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1" name="Google Shape;31;p2" descr="Teach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90972" y="1090817"/>
            <a:ext cx="547351" cy="547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 descr="Users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081637" y="1106773"/>
            <a:ext cx="547351" cy="547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 descr="Stopwatch 75%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9163" y="1063408"/>
            <a:ext cx="542429" cy="547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 descr="Route (Two Pins With A Path)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28480" y="1065625"/>
            <a:ext cx="542429" cy="54513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2"/>
          <p:cNvSpPr txBox="1"/>
          <p:nvPr/>
        </p:nvSpPr>
        <p:spPr>
          <a:xfrm>
            <a:off x="231515" y="150045"/>
            <a:ext cx="6734515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Y8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  <p:sp>
        <p:nvSpPr>
          <p:cNvPr id="36" name="Google Shape;36;p2"/>
          <p:cNvSpPr txBox="1"/>
          <p:nvPr/>
        </p:nvSpPr>
        <p:spPr>
          <a:xfrm>
            <a:off x="247289" y="5692905"/>
            <a:ext cx="1665732" cy="9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Keywords: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8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LMI</a:t>
            </a:r>
            <a:endParaRPr lang="en-GB"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8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Stereotyping</a:t>
            </a:r>
            <a:endParaRPr lang="en-GB"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8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Discrimination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0" lvl="0" indent="-952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37" name="Google Shape;37;p2"/>
          <p:cNvSpPr txBox="1"/>
          <p:nvPr/>
        </p:nvSpPr>
        <p:spPr>
          <a:xfrm>
            <a:off x="1675475" y="5692905"/>
            <a:ext cx="7237010" cy="130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Learning objectives: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8"/>
              </a:buBlip>
            </a:pPr>
            <a:r>
              <a:rPr lang="en-GB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</a:t>
            </a: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be aware of what job and labour market information (LMI) is and what it can do for you.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8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identify how to stand up to stereotyping and discrimination that is damaging to you and those around you.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8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identify different kinds of work and why people’s satisfaction with their working lives varies.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8"/>
              </a:buBlip>
            </a:pPr>
            <a:endParaRPr lang="en-GB" sz="1200" b="0" i="0" u="none" strike="noStrike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43D6B7"/>
              </a:buClr>
              <a:buSzPts val="1200"/>
              <a:buFont typeface="Calibri"/>
              <a:buNone/>
            </a:pP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38" name="Google Shape;38;p2"/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Google Shape;43;p3"/>
          <p:cNvGraphicFramePr/>
          <p:nvPr>
            <p:extLst>
              <p:ext uri="{D42A27DB-BD31-4B8C-83A1-F6EECF244321}">
                <p14:modId xmlns:p14="http://schemas.microsoft.com/office/powerpoint/2010/main" val="989531193"/>
              </p:ext>
            </p:extLst>
          </p:nvPr>
        </p:nvGraphicFramePr>
        <p:xfrm>
          <a:off x="231515" y="3142163"/>
          <a:ext cx="8623727" cy="3097353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862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3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Be aware of what labour market information (LMI) is and how it can be useful to you.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Jost Medium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Identify how to stand up to stereotyping and discrimination that is damaging to you and those around you.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Jost Medium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Identify your personal networks of support, including how to access and make the most of impartial face-to-face and digital careers information, advice and guidance services.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Give examples of different kinds of work and why people’s satisfaction with their working lives can change.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Jost Medium" pitchFamily="2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Google Shape;45;p3"/>
          <p:cNvSpPr txBox="1"/>
          <p:nvPr/>
        </p:nvSpPr>
        <p:spPr>
          <a:xfrm>
            <a:off x="231515" y="1291778"/>
            <a:ext cx="8321471" cy="160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1755" marR="71755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CDI Framework KS3: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Developing your career management and employability skills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Learning about careers and the world of work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Developing yourself through careers, employability and enterprise education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Google Shape;46;p3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6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3"/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0" name="Google Shape;35;p2">
            <a:extLst>
              <a:ext uri="{FF2B5EF4-FFF2-40B4-BE49-F238E27FC236}">
                <a16:creationId xmlns:a16="http://schemas.microsoft.com/office/drawing/2014/main" id="{95242F62-E77A-48D5-9ADE-B23029B27C89}"/>
              </a:ext>
            </a:extLst>
          </p:cNvPr>
          <p:cNvSpPr txBox="1"/>
          <p:nvPr/>
        </p:nvSpPr>
        <p:spPr>
          <a:xfrm>
            <a:off x="231515" y="150045"/>
            <a:ext cx="6734515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Y8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2185639" y="1992344"/>
            <a:ext cx="66988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University of Oxford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has a huge variety of roles, don’t just think teaching!  They also have a great apprenticeship scheme.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gc1e240347f_0_0"/>
          <p:cNvSpPr txBox="1"/>
          <p:nvPr/>
        </p:nvSpPr>
        <p:spPr>
          <a:xfrm>
            <a:off x="330257" y="2758873"/>
            <a:ext cx="66012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Diamond Light Source</a:t>
            </a:r>
            <a:r>
              <a:rPr lang="en-GB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one of the most advanced scientific facilities in the world, and its pioneering capabilities are helping to keep the UK at the forefront of scientific research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1" name="Google Shape;61;gc1e240347f_0_0"/>
          <p:cNvSpPr txBox="1"/>
          <p:nvPr/>
        </p:nvSpPr>
        <p:spPr>
          <a:xfrm>
            <a:off x="2955015" y="3850683"/>
            <a:ext cx="590826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Culham</a:t>
            </a: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Centre for Fusion Energy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UK’s national nuclear fusion laboratory. They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are researching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low-carbon electricity.</a:t>
            </a:r>
            <a:r>
              <a:rPr lang="en-GB" sz="14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 </a:t>
            </a:r>
            <a:endParaRPr sz="1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63;gc1e240347f_0_0"/>
          <p:cNvSpPr txBox="1"/>
          <p:nvPr/>
        </p:nvSpPr>
        <p:spPr>
          <a:xfrm>
            <a:off x="422184" y="4740888"/>
            <a:ext cx="64086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Unipart Group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brings together manufacturing, logistics and consultancy to create imaginative solutions for customers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436554" y="5629176"/>
            <a:ext cx="640859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Morgan Sindall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has a graduate programme and traineeships and apprenticeships so there are many routes into all areas of modern construction.  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33A58B-7855-461E-B9E5-736BD3F0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60" y="1992344"/>
            <a:ext cx="1617739" cy="555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BBD021-7007-435D-BE9D-568A01801C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18" y="2812170"/>
            <a:ext cx="16478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5617-2A6E-4F2B-A85B-93EEE85018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67" y="3861739"/>
            <a:ext cx="2581353" cy="514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646194-E282-42D0-84DC-12770F74B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1285" y="4696976"/>
            <a:ext cx="1567358" cy="611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40B64-E9B6-4E05-8C1A-7053E01836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760" y="5299711"/>
            <a:ext cx="1771650" cy="1114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c1e240347f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2046" y="1784015"/>
            <a:ext cx="920711" cy="9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1490405" y="1992344"/>
            <a:ext cx="739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Harwell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one of the leading science and innovation campuses in Europe with over 200 organisations on the 900 hectare site (that’s pretty huge…).  </a:t>
            </a:r>
            <a:endParaRPr dirty="0"/>
          </a:p>
        </p:txBody>
      </p:sp>
      <p:pic>
        <p:nvPicPr>
          <p:cNvPr id="58" name="Google Shape;58;gc1e240347f_0_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23418" y="2719004"/>
            <a:ext cx="1771650" cy="87298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c1e240347f_0_0"/>
          <p:cNvSpPr txBox="1"/>
          <p:nvPr/>
        </p:nvSpPr>
        <p:spPr>
          <a:xfrm>
            <a:off x="330259" y="2893888"/>
            <a:ext cx="660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Oxford </a:t>
            </a:r>
            <a:r>
              <a:rPr lang="en-GB" b="1" dirty="0"/>
              <a:t>NHS Hospitals</a:t>
            </a: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physical and mental health services and social care. </a:t>
            </a:r>
            <a:r>
              <a:rPr lang="en-GB" dirty="0"/>
              <a:t>They have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over 6,000 employees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gc1e240347f_0_0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2184" y="3704617"/>
            <a:ext cx="13811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c1e240347f_0_0"/>
          <p:cNvSpPr txBox="1"/>
          <p:nvPr/>
        </p:nvSpPr>
        <p:spPr>
          <a:xfrm>
            <a:off x="1918038" y="3795432"/>
            <a:ext cx="694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Rebellion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known for producing books, comics, TV and film, but at its core it is a leading developer and publisher of games, such </a:t>
            </a:r>
            <a:r>
              <a:rPr lang="en-GB" sz="1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Sniper Elite 4.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gc1e240347f_0_0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86182" y="4739919"/>
            <a:ext cx="1877098" cy="6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c1e240347f_0_0"/>
          <p:cNvSpPr txBox="1"/>
          <p:nvPr/>
        </p:nvSpPr>
        <p:spPr>
          <a:xfrm>
            <a:off x="422185" y="4696976"/>
            <a:ext cx="640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Oxbotica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of the world’s leading autonomous driving software companies.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software for use in the real world, using ideas from the areas of physics, robotics, maths and artificial intelligence.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868442" y="5813963"/>
            <a:ext cx="60161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Williams Racing</a:t>
            </a:r>
            <a:r>
              <a:rPr lang="en-GB" sz="1400" b="0" i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 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employs around 600 people in the heart of the UK’s “Motorsport Valley” in rural Oxfordshire. 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022DF45A-5449-4F04-804F-4095C9A1DA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2184" y="5856324"/>
            <a:ext cx="2392136" cy="425406"/>
          </a:xfrm>
          <a:prstGeom prst="rect">
            <a:avLst/>
          </a:prstGeom>
        </p:spPr>
      </p:pic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c1e240347f_0_25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c1e240347f_0_2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c1e240347f_0_25"/>
          <p:cNvSpPr txBox="1"/>
          <p:nvPr/>
        </p:nvSpPr>
        <p:spPr>
          <a:xfrm>
            <a:off x="2277978" y="2933391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Blenheim Palace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a big source of tourism in Oxfordshire, and it also hosts sporting events, banquets and weddings.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c1e240347f_0_25"/>
          <p:cNvSpPr txBox="1"/>
          <p:nvPr/>
        </p:nvSpPr>
        <p:spPr>
          <a:xfrm>
            <a:off x="328857" y="3984826"/>
            <a:ext cx="67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Oxford University Press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high quality academic and education resources. You may even have some of their textbooks!  </a:t>
            </a:r>
            <a:endParaRPr dirty="0"/>
          </a:p>
        </p:txBody>
      </p:sp>
      <p:sp>
        <p:nvSpPr>
          <p:cNvPr id="78" name="Google Shape;78;gc1e240347f_0_25"/>
          <p:cNvSpPr txBox="1"/>
          <p:nvPr/>
        </p:nvSpPr>
        <p:spPr>
          <a:xfrm>
            <a:off x="2277977" y="4933426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8,000 people work for </a:t>
            </a: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Thames Valley Police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many varied roles and volunteering opportunities available.  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c1e240347f_0_25"/>
          <p:cNvSpPr txBox="1"/>
          <p:nvPr/>
        </p:nvSpPr>
        <p:spPr>
          <a:xfrm>
            <a:off x="328857" y="5770901"/>
            <a:ext cx="6730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BMW Mini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run apprenticeships and internships, as well as taking graduates. They have a programme called “Girls Go Technical” to encourage young women to join.  </a:t>
            </a:r>
            <a:endParaRPr dirty="0"/>
          </a:p>
        </p:txBody>
      </p:sp>
      <p:pic>
        <p:nvPicPr>
          <p:cNvPr id="81" name="Google Shape;81;gc1e240347f_0_2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259" y="2830953"/>
            <a:ext cx="1805964" cy="728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c1e240347f_0_2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1134" y="3913118"/>
            <a:ext cx="1702733" cy="666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c1e240347f_0_25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0057" y="4894009"/>
            <a:ext cx="1806166" cy="60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c1e240347f_0_25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65577" y="5636767"/>
            <a:ext cx="1545285" cy="7914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c1e240347f_0_25"/>
          <p:cNvSpPr txBox="1"/>
          <p:nvPr/>
        </p:nvSpPr>
        <p:spPr>
          <a:xfrm>
            <a:off x="328857" y="1934979"/>
            <a:ext cx="62338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Greencore Construction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people build modern, dream homes with low impact on the environment.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Google Shape;88;gc1e240347f_0_25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9" name="Google Shape;67;gc1e240347f_0_0">
            <a:extLst>
              <a:ext uri="{FF2B5EF4-FFF2-40B4-BE49-F238E27FC236}">
                <a16:creationId xmlns:a16="http://schemas.microsoft.com/office/drawing/2014/main" id="{1194B512-343E-43FA-95BD-4C2EAEB330DF}"/>
              </a:ext>
            </a:extLst>
          </p:cNvPr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AC303136-4ED2-48F2-AD0D-EDAFC9862D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60960" y="1892209"/>
            <a:ext cx="2032907" cy="613898"/>
          </a:xfrm>
          <a:prstGeom prst="rect">
            <a:avLst/>
          </a:prstGeom>
        </p:spPr>
      </p:pic>
      <p:sp>
        <p:nvSpPr>
          <p:cNvPr id="17" name="Shape 114">
            <a:extLst>
              <a:ext uri="{FF2B5EF4-FFF2-40B4-BE49-F238E27FC236}">
                <a16:creationId xmlns:a16="http://schemas.microsoft.com/office/drawing/2014/main" id="{AF8E0060-A397-428A-94EF-89BA784A8C64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1145</Words>
  <Application>Microsoft Office PowerPoint</Application>
  <PresentationFormat>On-screen Show (4:3)</PresentationFormat>
  <Paragraphs>116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34</cp:revision>
  <dcterms:created xsi:type="dcterms:W3CDTF">2021-01-18T09:44:21Z</dcterms:created>
  <dcterms:modified xsi:type="dcterms:W3CDTF">2021-03-22T09:17:39Z</dcterms:modified>
</cp:coreProperties>
</file>