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9" r:id="rId2"/>
    <p:sldId id="272" r:id="rId3"/>
    <p:sldId id="266" r:id="rId4"/>
    <p:sldId id="277" r:id="rId5"/>
    <p:sldId id="287" r:id="rId6"/>
    <p:sldId id="278" r:id="rId7"/>
    <p:sldId id="289" r:id="rId8"/>
    <p:sldId id="268" r:id="rId9"/>
    <p:sldId id="295" r:id="rId10"/>
    <p:sldId id="273" r:id="rId11"/>
    <p:sldId id="276" r:id="rId12"/>
    <p:sldId id="271" r:id="rId13"/>
    <p:sldId id="281" r:id="rId14"/>
    <p:sldId id="294" r:id="rId15"/>
    <p:sldId id="284" r:id="rId16"/>
    <p:sldId id="285" r:id="rId17"/>
    <p:sldId id="28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dgard-Hoile, Susan - Oxfordshire LEP" initials="LS-OL" lastIdx="5" clrIdx="0">
    <p:extLst>
      <p:ext uri="{19B8F6BF-5375-455C-9EA6-DF929625EA0E}">
        <p15:presenceInfo xmlns:p15="http://schemas.microsoft.com/office/powerpoint/2012/main" userId="S::Susan.Ledgard-Hoile@oxfordshire.gov.uk::a1a5c77b-3f90-4200-b1a6-9ceffb53948d" providerId="AD"/>
      </p:ext>
    </p:extLst>
  </p:cmAuthor>
  <p:cmAuthor id="2" name="Andreou, Sally - Oxfordshire LEP" initials="AS-OL" lastIdx="4" clrIdx="1">
    <p:extLst>
      <p:ext uri="{19B8F6BF-5375-455C-9EA6-DF929625EA0E}">
        <p15:presenceInfo xmlns:p15="http://schemas.microsoft.com/office/powerpoint/2012/main" userId="S::we860970@Oxfordshire.gov.uk::513cbc33-5ba4-4ecd-b13b-fa98e85f0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BF5"/>
    <a:srgbClr val="343569"/>
    <a:srgbClr val="F1F8FD"/>
    <a:srgbClr val="F2C704"/>
    <a:srgbClr val="CDD9EF"/>
    <a:srgbClr val="C2D2EC"/>
    <a:srgbClr val="B6DAF2"/>
    <a:srgbClr val="262262"/>
    <a:srgbClr val="38BEAB"/>
    <a:srgbClr val="F285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0962EA-F14C-455E-A6B8-15FB73F47FB8}" v="52" dt="2021-02-17T14:55:48.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84799" autoAdjust="0"/>
  </p:normalViewPr>
  <p:slideViewPr>
    <p:cSldViewPr snapToGrid="0">
      <p:cViewPr varScale="1">
        <p:scale>
          <a:sx n="69" d="100"/>
          <a:sy n="69" d="100"/>
        </p:scale>
        <p:origin x="1872"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e Hadfield" userId="dd15f2cf38c45536" providerId="LiveId" clId="{DD0962EA-F14C-455E-A6B8-15FB73F47FB8}"/>
    <pc:docChg chg="undo custSel addSld delSld modSld sldOrd modMainMaster">
      <pc:chgData name="Jude Hadfield" userId="dd15f2cf38c45536" providerId="LiveId" clId="{DD0962EA-F14C-455E-A6B8-15FB73F47FB8}" dt="2021-02-17T14:57:48.704" v="3185" actId="20577"/>
      <pc:docMkLst>
        <pc:docMk/>
      </pc:docMkLst>
      <pc:sldChg chg="addSp delSp modSp mod setBg">
        <pc:chgData name="Jude Hadfield" userId="dd15f2cf38c45536" providerId="LiveId" clId="{DD0962EA-F14C-455E-A6B8-15FB73F47FB8}" dt="2021-02-17T13:09:31.008" v="2343"/>
        <pc:sldMkLst>
          <pc:docMk/>
          <pc:sldMk cId="3723303634" sldId="259"/>
        </pc:sldMkLst>
        <pc:spChg chg="mod">
          <ac:chgData name="Jude Hadfield" userId="dd15f2cf38c45536" providerId="LiveId" clId="{DD0962EA-F14C-455E-A6B8-15FB73F47FB8}" dt="2021-02-08T19:42:48.801" v="267" actId="404"/>
          <ac:spMkLst>
            <pc:docMk/>
            <pc:sldMk cId="3723303634" sldId="259"/>
            <ac:spMk id="2" creationId="{800A5950-7C2C-44B2-953E-4B0AFE1C3D2E}"/>
          </ac:spMkLst>
        </pc:spChg>
        <pc:picChg chg="add mod">
          <ac:chgData name="Jude Hadfield" userId="dd15f2cf38c45536" providerId="LiveId" clId="{DD0962EA-F14C-455E-A6B8-15FB73F47FB8}" dt="2021-02-17T13:09:31.008" v="2343"/>
          <ac:picMkLst>
            <pc:docMk/>
            <pc:sldMk cId="3723303634" sldId="259"/>
            <ac:picMk id="6" creationId="{38F3795A-94C6-4710-9608-F4AECF9A52CE}"/>
          </ac:picMkLst>
        </pc:picChg>
        <pc:picChg chg="del">
          <ac:chgData name="Jude Hadfield" userId="dd15f2cf38c45536" providerId="LiveId" clId="{DD0962EA-F14C-455E-A6B8-15FB73F47FB8}" dt="2021-02-17T13:09:29.921" v="2342" actId="478"/>
          <ac:picMkLst>
            <pc:docMk/>
            <pc:sldMk cId="3723303634" sldId="259"/>
            <ac:picMk id="14" creationId="{1FB21F83-9F86-4034-BE94-5BD518E7B2D1}"/>
          </ac:picMkLst>
        </pc:picChg>
      </pc:sldChg>
      <pc:sldChg chg="setBg">
        <pc:chgData name="Jude Hadfield" userId="dd15f2cf38c45536" providerId="LiveId" clId="{DD0962EA-F14C-455E-A6B8-15FB73F47FB8}" dt="2021-02-17T12:59:58.359" v="2341"/>
        <pc:sldMkLst>
          <pc:docMk/>
          <pc:sldMk cId="1308263271" sldId="264"/>
        </pc:sldMkLst>
      </pc:sldChg>
      <pc:sldChg chg="addSp delSp modSp mod setBg">
        <pc:chgData name="Jude Hadfield" userId="dd15f2cf38c45536" providerId="LiveId" clId="{DD0962EA-F14C-455E-A6B8-15FB73F47FB8}" dt="2021-02-17T13:12:22.988" v="2347" actId="20577"/>
        <pc:sldMkLst>
          <pc:docMk/>
          <pc:sldMk cId="3788534466" sldId="266"/>
        </pc:sldMkLst>
        <pc:spChg chg="del">
          <ac:chgData name="Jude Hadfield" userId="dd15f2cf38c45536" providerId="LiveId" clId="{DD0962EA-F14C-455E-A6B8-15FB73F47FB8}" dt="2021-02-08T19:43:35.120" v="271" actId="478"/>
          <ac:spMkLst>
            <pc:docMk/>
            <pc:sldMk cId="3788534466" sldId="266"/>
            <ac:spMk id="4" creationId="{E9D2CB6B-4A36-4AA0-8F00-080B4E9CC090}"/>
          </ac:spMkLst>
        </pc:spChg>
        <pc:spChg chg="del">
          <ac:chgData name="Jude Hadfield" userId="dd15f2cf38c45536" providerId="LiveId" clId="{DD0962EA-F14C-455E-A6B8-15FB73F47FB8}" dt="2021-02-08T19:43:30.610" v="269" actId="478"/>
          <ac:spMkLst>
            <pc:docMk/>
            <pc:sldMk cId="3788534466" sldId="266"/>
            <ac:spMk id="5" creationId="{88BC2CC9-5AB2-4D9F-8A9C-CD5A4D94852C}"/>
          </ac:spMkLst>
        </pc:spChg>
        <pc:spChg chg="del">
          <ac:chgData name="Jude Hadfield" userId="dd15f2cf38c45536" providerId="LiveId" clId="{DD0962EA-F14C-455E-A6B8-15FB73F47FB8}" dt="2021-02-08T19:43:33.091" v="270" actId="478"/>
          <ac:spMkLst>
            <pc:docMk/>
            <pc:sldMk cId="3788534466" sldId="266"/>
            <ac:spMk id="6" creationId="{88ABA0BE-0ED5-448A-935A-DA4507A20403}"/>
          </ac:spMkLst>
        </pc:spChg>
        <pc:spChg chg="del">
          <ac:chgData name="Jude Hadfield" userId="dd15f2cf38c45536" providerId="LiveId" clId="{DD0962EA-F14C-455E-A6B8-15FB73F47FB8}" dt="2021-02-08T19:43:28.364" v="268" actId="478"/>
          <ac:spMkLst>
            <pc:docMk/>
            <pc:sldMk cId="3788534466" sldId="266"/>
            <ac:spMk id="7" creationId="{8EEC4A44-AF48-4A5A-8354-BE201D4B9912}"/>
          </ac:spMkLst>
        </pc:spChg>
        <pc:spChg chg="add mod">
          <ac:chgData name="Jude Hadfield" userId="dd15f2cf38c45536" providerId="LiveId" clId="{DD0962EA-F14C-455E-A6B8-15FB73F47FB8}" dt="2021-02-08T19:43:36.481" v="272"/>
          <ac:spMkLst>
            <pc:docMk/>
            <pc:sldMk cId="3788534466" sldId="266"/>
            <ac:spMk id="13" creationId="{1A137DA5-FBD1-4695-A697-79E265915A67}"/>
          </ac:spMkLst>
        </pc:spChg>
        <pc:spChg chg="add mod">
          <ac:chgData name="Jude Hadfield" userId="dd15f2cf38c45536" providerId="LiveId" clId="{DD0962EA-F14C-455E-A6B8-15FB73F47FB8}" dt="2021-02-17T13:12:22.988" v="2347" actId="20577"/>
          <ac:spMkLst>
            <pc:docMk/>
            <pc:sldMk cId="3788534466" sldId="266"/>
            <ac:spMk id="14" creationId="{F86FE09C-2687-41A3-8B9A-4B85BF9AFAB7}"/>
          </ac:spMkLst>
        </pc:spChg>
        <pc:spChg chg="add mod">
          <ac:chgData name="Jude Hadfield" userId="dd15f2cf38c45536" providerId="LiveId" clId="{DD0962EA-F14C-455E-A6B8-15FB73F47FB8}" dt="2021-02-08T19:43:36.481" v="272"/>
          <ac:spMkLst>
            <pc:docMk/>
            <pc:sldMk cId="3788534466" sldId="266"/>
            <ac:spMk id="15" creationId="{BC3CAE79-80F0-48E6-B835-6B164AA7EA8B}"/>
          </ac:spMkLst>
        </pc:spChg>
        <pc:spChg chg="add mod">
          <ac:chgData name="Jude Hadfield" userId="dd15f2cf38c45536" providerId="LiveId" clId="{DD0962EA-F14C-455E-A6B8-15FB73F47FB8}" dt="2021-02-08T19:43:36.481" v="272"/>
          <ac:spMkLst>
            <pc:docMk/>
            <pc:sldMk cId="3788534466" sldId="266"/>
            <ac:spMk id="16" creationId="{6367E4E8-A170-4971-A30C-74364DF27F30}"/>
          </ac:spMkLst>
        </pc:spChg>
      </pc:sldChg>
      <pc:sldChg chg="modSp mod setBg">
        <pc:chgData name="Jude Hadfield" userId="dd15f2cf38c45536" providerId="LiveId" clId="{DD0962EA-F14C-455E-A6B8-15FB73F47FB8}" dt="2021-02-17T12:59:58.359" v="2341"/>
        <pc:sldMkLst>
          <pc:docMk/>
          <pc:sldMk cId="189006413" sldId="267"/>
        </pc:sldMkLst>
        <pc:spChg chg="mod">
          <ac:chgData name="Jude Hadfield" userId="dd15f2cf38c45536" providerId="LiveId" clId="{DD0962EA-F14C-455E-A6B8-15FB73F47FB8}" dt="2021-02-08T19:44:14.209" v="335" actId="20577"/>
          <ac:spMkLst>
            <pc:docMk/>
            <pc:sldMk cId="189006413" sldId="267"/>
            <ac:spMk id="18" creationId="{F4ABBE36-4CB8-460F-9042-B8B50030E11F}"/>
          </ac:spMkLst>
        </pc:spChg>
      </pc:sldChg>
      <pc:sldChg chg="addSp modSp mod setBg modNotesTx">
        <pc:chgData name="Jude Hadfield" userId="dd15f2cf38c45536" providerId="LiveId" clId="{DD0962EA-F14C-455E-A6B8-15FB73F47FB8}" dt="2021-02-17T12:59:58.359" v="2341"/>
        <pc:sldMkLst>
          <pc:docMk/>
          <pc:sldMk cId="1746962446" sldId="268"/>
        </pc:sldMkLst>
        <pc:spChg chg="mod">
          <ac:chgData name="Jude Hadfield" userId="dd15f2cf38c45536" providerId="LiveId" clId="{DD0962EA-F14C-455E-A6B8-15FB73F47FB8}" dt="2021-02-08T19:52:12.826" v="724" actId="113"/>
          <ac:spMkLst>
            <pc:docMk/>
            <pc:sldMk cId="1746962446" sldId="268"/>
            <ac:spMk id="4" creationId="{E9D2CB6B-4A36-4AA0-8F00-080B4E9CC090}"/>
          </ac:spMkLst>
        </pc:spChg>
        <pc:spChg chg="add mod">
          <ac:chgData name="Jude Hadfield" userId="dd15f2cf38c45536" providerId="LiveId" clId="{DD0962EA-F14C-455E-A6B8-15FB73F47FB8}" dt="2021-02-10T11:32:14.622" v="2202" actId="1076"/>
          <ac:spMkLst>
            <pc:docMk/>
            <pc:sldMk cId="1746962446" sldId="268"/>
            <ac:spMk id="14" creationId="{457C130A-B9F0-4176-9D04-FC9A5FD604BA}"/>
          </ac:spMkLst>
        </pc:spChg>
        <pc:spChg chg="mod">
          <ac:chgData name="Jude Hadfield" userId="dd15f2cf38c45536" providerId="LiveId" clId="{DD0962EA-F14C-455E-A6B8-15FB73F47FB8}" dt="2021-02-08T19:53:47.451" v="725" actId="1076"/>
          <ac:spMkLst>
            <pc:docMk/>
            <pc:sldMk cId="1746962446" sldId="268"/>
            <ac:spMk id="16" creationId="{D1DFB5EB-95A0-4A61-B600-2CA507C795C7}"/>
          </ac:spMkLst>
        </pc:spChg>
        <pc:spChg chg="mod">
          <ac:chgData name="Jude Hadfield" userId="dd15f2cf38c45536" providerId="LiveId" clId="{DD0962EA-F14C-455E-A6B8-15FB73F47FB8}" dt="2021-02-10T11:39:17.846" v="2203" actId="1076"/>
          <ac:spMkLst>
            <pc:docMk/>
            <pc:sldMk cId="1746962446" sldId="268"/>
            <ac:spMk id="17" creationId="{10BA375E-3337-430B-8A9C-E44B2E9726A8}"/>
          </ac:spMkLst>
        </pc:spChg>
        <pc:spChg chg="mod">
          <ac:chgData name="Jude Hadfield" userId="dd15f2cf38c45536" providerId="LiveId" clId="{DD0962EA-F14C-455E-A6B8-15FB73F47FB8}" dt="2021-02-08T19:46:42.556" v="401" actId="1076"/>
          <ac:spMkLst>
            <pc:docMk/>
            <pc:sldMk cId="1746962446" sldId="268"/>
            <ac:spMk id="18" creationId="{F4ABBE36-4CB8-460F-9042-B8B50030E11F}"/>
          </ac:spMkLst>
        </pc:spChg>
        <pc:spChg chg="add mod">
          <ac:chgData name="Jude Hadfield" userId="dd15f2cf38c45536" providerId="LiveId" clId="{DD0962EA-F14C-455E-A6B8-15FB73F47FB8}" dt="2021-02-10T11:40:25.488" v="2309" actId="313"/>
          <ac:spMkLst>
            <pc:docMk/>
            <pc:sldMk cId="1746962446" sldId="268"/>
            <ac:spMk id="19" creationId="{C4C292C9-B6C7-41F1-BF02-CA65EB1740AD}"/>
          </ac:spMkLst>
        </pc:spChg>
        <pc:picChg chg="add mod">
          <ac:chgData name="Jude Hadfield" userId="dd15f2cf38c45536" providerId="LiveId" clId="{DD0962EA-F14C-455E-A6B8-15FB73F47FB8}" dt="2021-02-10T11:22:34.151" v="2158" actId="1076"/>
          <ac:picMkLst>
            <pc:docMk/>
            <pc:sldMk cId="1746962446" sldId="268"/>
            <ac:picMk id="3" creationId="{C7803BCA-3883-4233-9252-064B892978C8}"/>
          </ac:picMkLst>
        </pc:picChg>
        <pc:picChg chg="add mod">
          <ac:chgData name="Jude Hadfield" userId="dd15f2cf38c45536" providerId="LiveId" clId="{DD0962EA-F14C-455E-A6B8-15FB73F47FB8}" dt="2021-02-10T11:31:51.665" v="2193"/>
          <ac:picMkLst>
            <pc:docMk/>
            <pc:sldMk cId="1746962446" sldId="268"/>
            <ac:picMk id="5" creationId="{7AC25043-17F8-4A81-8F98-F99AA6C3B8BC}"/>
          </ac:picMkLst>
        </pc:picChg>
        <pc:picChg chg="add mod">
          <ac:chgData name="Jude Hadfield" userId="dd15f2cf38c45536" providerId="LiveId" clId="{DD0962EA-F14C-455E-A6B8-15FB73F47FB8}" dt="2021-02-08T19:55:19.007" v="728" actId="1076"/>
          <ac:picMkLst>
            <pc:docMk/>
            <pc:sldMk cId="1746962446" sldId="268"/>
            <ac:picMk id="6" creationId="{7AE0503C-AD94-4EDF-8AC7-85A793DB099D}"/>
          </ac:picMkLst>
        </pc:picChg>
      </pc:sldChg>
      <pc:sldChg chg="del">
        <pc:chgData name="Jude Hadfield" userId="dd15f2cf38c45536" providerId="LiveId" clId="{DD0962EA-F14C-455E-A6B8-15FB73F47FB8}" dt="2021-02-08T20:00:16.965" v="874" actId="47"/>
        <pc:sldMkLst>
          <pc:docMk/>
          <pc:sldMk cId="4261248502" sldId="269"/>
        </pc:sldMkLst>
      </pc:sldChg>
      <pc:sldChg chg="setBg">
        <pc:chgData name="Jude Hadfield" userId="dd15f2cf38c45536" providerId="LiveId" clId="{DD0962EA-F14C-455E-A6B8-15FB73F47FB8}" dt="2021-02-17T12:59:58.359" v="2341"/>
        <pc:sldMkLst>
          <pc:docMk/>
          <pc:sldMk cId="1025991635" sldId="270"/>
        </pc:sldMkLst>
      </pc:sldChg>
      <pc:sldChg chg="addSp delSp modSp mod setBg modNotesTx">
        <pc:chgData name="Jude Hadfield" userId="dd15f2cf38c45536" providerId="LiveId" clId="{DD0962EA-F14C-455E-A6B8-15FB73F47FB8}" dt="2021-02-17T14:57:48.704" v="3185" actId="20577"/>
        <pc:sldMkLst>
          <pc:docMk/>
          <pc:sldMk cId="3316674967" sldId="271"/>
        </pc:sldMkLst>
        <pc:spChg chg="mod">
          <ac:chgData name="Jude Hadfield" userId="dd15f2cf38c45536" providerId="LiveId" clId="{DD0962EA-F14C-455E-A6B8-15FB73F47FB8}" dt="2021-02-17T14:57:48.704" v="3185" actId="20577"/>
          <ac:spMkLst>
            <pc:docMk/>
            <pc:sldMk cId="3316674967" sldId="271"/>
            <ac:spMk id="4" creationId="{E9D2CB6B-4A36-4AA0-8F00-080B4E9CC090}"/>
          </ac:spMkLst>
        </pc:spChg>
        <pc:spChg chg="add mod">
          <ac:chgData name="Jude Hadfield" userId="dd15f2cf38c45536" providerId="LiveId" clId="{DD0962EA-F14C-455E-A6B8-15FB73F47FB8}" dt="2021-02-17T14:56:47.241" v="3097" actId="20577"/>
          <ac:spMkLst>
            <pc:docMk/>
            <pc:sldMk cId="3316674967" sldId="271"/>
            <ac:spMk id="10" creationId="{D6BD78EA-95E7-4198-8A08-7C1DF08042BA}"/>
          </ac:spMkLst>
        </pc:spChg>
        <pc:spChg chg="add mod">
          <ac:chgData name="Jude Hadfield" userId="dd15f2cf38c45536" providerId="LiveId" clId="{DD0962EA-F14C-455E-A6B8-15FB73F47FB8}" dt="2021-02-17T14:56:09.280" v="3048" actId="14100"/>
          <ac:spMkLst>
            <pc:docMk/>
            <pc:sldMk cId="3316674967" sldId="271"/>
            <ac:spMk id="11" creationId="{4CEECB2C-55DF-4164-9D27-62782055AE25}"/>
          </ac:spMkLst>
        </pc:spChg>
        <pc:spChg chg="del">
          <ac:chgData name="Jude Hadfield" userId="dd15f2cf38c45536" providerId="LiveId" clId="{DD0962EA-F14C-455E-A6B8-15FB73F47FB8}" dt="2021-02-09T13:12:53.671" v="1252" actId="478"/>
          <ac:spMkLst>
            <pc:docMk/>
            <pc:sldMk cId="3316674967" sldId="271"/>
            <ac:spMk id="16" creationId="{D1DFB5EB-95A0-4A61-B600-2CA507C795C7}"/>
          </ac:spMkLst>
        </pc:spChg>
        <pc:spChg chg="mod">
          <ac:chgData name="Jude Hadfield" userId="dd15f2cf38c45536" providerId="LiveId" clId="{DD0962EA-F14C-455E-A6B8-15FB73F47FB8}" dt="2021-02-17T14:55:43.076" v="3042" actId="1076"/>
          <ac:spMkLst>
            <pc:docMk/>
            <pc:sldMk cId="3316674967" sldId="271"/>
            <ac:spMk id="17" creationId="{10BA375E-3337-430B-8A9C-E44B2E9726A8}"/>
          </ac:spMkLst>
        </pc:spChg>
        <pc:spChg chg="mod">
          <ac:chgData name="Jude Hadfield" userId="dd15f2cf38c45536" providerId="LiveId" clId="{DD0962EA-F14C-455E-A6B8-15FB73F47FB8}" dt="2021-02-17T14:55:07.942" v="3039" actId="113"/>
          <ac:spMkLst>
            <pc:docMk/>
            <pc:sldMk cId="3316674967" sldId="271"/>
            <ac:spMk id="18" creationId="{F4ABBE36-4CB8-460F-9042-B8B50030E11F}"/>
          </ac:spMkLst>
        </pc:spChg>
        <pc:spChg chg="del">
          <ac:chgData name="Jude Hadfield" userId="dd15f2cf38c45536" providerId="LiveId" clId="{DD0962EA-F14C-455E-A6B8-15FB73F47FB8}" dt="2021-02-09T13:12:55.096" v="1253" actId="478"/>
          <ac:spMkLst>
            <pc:docMk/>
            <pc:sldMk cId="3316674967" sldId="271"/>
            <ac:spMk id="21" creationId="{D77A0161-7690-44EA-90BC-8C87D8E0A786}"/>
          </ac:spMkLst>
        </pc:spChg>
        <pc:spChg chg="mod">
          <ac:chgData name="Jude Hadfield" userId="dd15f2cf38c45536" providerId="LiveId" clId="{DD0962EA-F14C-455E-A6B8-15FB73F47FB8}" dt="2021-02-01T12:46:55.092" v="82" actId="20577"/>
          <ac:spMkLst>
            <pc:docMk/>
            <pc:sldMk cId="3316674967" sldId="271"/>
            <ac:spMk id="22" creationId="{CD0C52EA-0D63-4EB3-B6FA-FC7659F7D789}"/>
          </ac:spMkLst>
        </pc:spChg>
        <pc:spChg chg="del">
          <ac:chgData name="Jude Hadfield" userId="dd15f2cf38c45536" providerId="LiveId" clId="{DD0962EA-F14C-455E-A6B8-15FB73F47FB8}" dt="2021-02-09T13:12:52.067" v="1251" actId="478"/>
          <ac:spMkLst>
            <pc:docMk/>
            <pc:sldMk cId="3316674967" sldId="271"/>
            <ac:spMk id="23" creationId="{C81003C1-9632-4AF5-999C-9F77939B4283}"/>
          </ac:spMkLst>
        </pc:spChg>
        <pc:spChg chg="del">
          <ac:chgData name="Jude Hadfield" userId="dd15f2cf38c45536" providerId="LiveId" clId="{DD0962EA-F14C-455E-A6B8-15FB73F47FB8}" dt="2021-02-09T13:12:56.704" v="1254" actId="478"/>
          <ac:spMkLst>
            <pc:docMk/>
            <pc:sldMk cId="3316674967" sldId="271"/>
            <ac:spMk id="24" creationId="{77B25A04-5A34-4DB1-AF6C-AEFEDF32EC8D}"/>
          </ac:spMkLst>
        </pc:spChg>
        <pc:spChg chg="del">
          <ac:chgData name="Jude Hadfield" userId="dd15f2cf38c45536" providerId="LiveId" clId="{DD0962EA-F14C-455E-A6B8-15FB73F47FB8}" dt="2021-02-09T13:12:48.811" v="1249" actId="478"/>
          <ac:spMkLst>
            <pc:docMk/>
            <pc:sldMk cId="3316674967" sldId="271"/>
            <ac:spMk id="25" creationId="{6300E46D-CCE2-4294-AF56-8116AE3E64C7}"/>
          </ac:spMkLst>
        </pc:spChg>
        <pc:spChg chg="del">
          <ac:chgData name="Jude Hadfield" userId="dd15f2cf38c45536" providerId="LiveId" clId="{DD0962EA-F14C-455E-A6B8-15FB73F47FB8}" dt="2021-02-09T13:12:50.323" v="1250" actId="478"/>
          <ac:spMkLst>
            <pc:docMk/>
            <pc:sldMk cId="3316674967" sldId="271"/>
            <ac:spMk id="26" creationId="{7F150045-4447-4150-A50B-2188E588AD16}"/>
          </ac:spMkLst>
        </pc:spChg>
        <pc:picChg chg="del">
          <ac:chgData name="Jude Hadfield" userId="dd15f2cf38c45536" providerId="LiveId" clId="{DD0962EA-F14C-455E-A6B8-15FB73F47FB8}" dt="2021-02-17T14:56:14.570" v="3050" actId="478"/>
          <ac:picMkLst>
            <pc:docMk/>
            <pc:sldMk cId="3316674967" sldId="271"/>
            <ac:picMk id="20" creationId="{A04E9814-92D6-4304-93F2-3F90511453EB}"/>
          </ac:picMkLst>
        </pc:picChg>
      </pc:sldChg>
      <pc:sldChg chg="modSp mod setBg modNotesTx">
        <pc:chgData name="Jude Hadfield" userId="dd15f2cf38c45536" providerId="LiveId" clId="{DD0962EA-F14C-455E-A6B8-15FB73F47FB8}" dt="2021-02-17T12:59:58.359" v="2341"/>
        <pc:sldMkLst>
          <pc:docMk/>
          <pc:sldMk cId="2067021699" sldId="272"/>
        </pc:sldMkLst>
        <pc:spChg chg="mod">
          <ac:chgData name="Jude Hadfield" userId="dd15f2cf38c45536" providerId="LiveId" clId="{DD0962EA-F14C-455E-A6B8-15FB73F47FB8}" dt="2021-02-01T11:41:32.562" v="8" actId="1076"/>
          <ac:spMkLst>
            <pc:docMk/>
            <pc:sldMk cId="2067021699" sldId="272"/>
            <ac:spMk id="12" creationId="{A4BFCEE8-99F2-4A07-A04C-B2B9D7684983}"/>
          </ac:spMkLst>
        </pc:spChg>
        <pc:spChg chg="mod">
          <ac:chgData name="Jude Hadfield" userId="dd15f2cf38c45536" providerId="LiveId" clId="{DD0962EA-F14C-455E-A6B8-15FB73F47FB8}" dt="2021-02-01T11:53:05.018" v="47" actId="113"/>
          <ac:spMkLst>
            <pc:docMk/>
            <pc:sldMk cId="2067021699" sldId="272"/>
            <ac:spMk id="13" creationId="{AC6C43A3-9085-4CD2-B213-628BCC49D7C3}"/>
          </ac:spMkLst>
        </pc:spChg>
        <pc:spChg chg="mod">
          <ac:chgData name="Jude Hadfield" userId="dd15f2cf38c45536" providerId="LiveId" clId="{DD0962EA-F14C-455E-A6B8-15FB73F47FB8}" dt="2021-02-01T11:41:10.403" v="5" actId="404"/>
          <ac:spMkLst>
            <pc:docMk/>
            <pc:sldMk cId="2067021699" sldId="272"/>
            <ac:spMk id="14" creationId="{C1C70528-9DF4-4CAA-9C85-755738D4F6FC}"/>
          </ac:spMkLst>
        </pc:spChg>
        <pc:cxnChg chg="mod">
          <ac:chgData name="Jude Hadfield" userId="dd15f2cf38c45536" providerId="LiveId" clId="{DD0962EA-F14C-455E-A6B8-15FB73F47FB8}" dt="2021-02-01T11:42:26.668" v="9" actId="1076"/>
          <ac:cxnSpMkLst>
            <pc:docMk/>
            <pc:sldMk cId="2067021699" sldId="272"/>
            <ac:cxnSpMk id="10" creationId="{103A1B66-E214-4025-A334-04A2C33557E3}"/>
          </ac:cxnSpMkLst>
        </pc:cxnChg>
      </pc:sldChg>
      <pc:sldChg chg="addSp delSp modSp add mod ord setBg modNotesTx">
        <pc:chgData name="Jude Hadfield" userId="dd15f2cf38c45536" providerId="LiveId" clId="{DD0962EA-F14C-455E-A6B8-15FB73F47FB8}" dt="2021-02-17T12:59:58.359" v="2341"/>
        <pc:sldMkLst>
          <pc:docMk/>
          <pc:sldMk cId="3940585234" sldId="273"/>
        </pc:sldMkLst>
        <pc:spChg chg="mod">
          <ac:chgData name="Jude Hadfield" userId="dd15f2cf38c45536" providerId="LiveId" clId="{DD0962EA-F14C-455E-A6B8-15FB73F47FB8}" dt="2021-02-09T13:01:56.384" v="1067" actId="1076"/>
          <ac:spMkLst>
            <pc:docMk/>
            <pc:sldMk cId="3940585234" sldId="273"/>
            <ac:spMk id="4" creationId="{E9D2CB6B-4A36-4AA0-8F00-080B4E9CC090}"/>
          </ac:spMkLst>
        </pc:spChg>
        <pc:spChg chg="del">
          <ac:chgData name="Jude Hadfield" userId="dd15f2cf38c45536" providerId="LiveId" clId="{DD0962EA-F14C-455E-A6B8-15FB73F47FB8}" dt="2021-02-09T12:40:57.864" v="893" actId="478"/>
          <ac:spMkLst>
            <pc:docMk/>
            <pc:sldMk cId="3940585234" sldId="273"/>
            <ac:spMk id="16" creationId="{D1DFB5EB-95A0-4A61-B600-2CA507C795C7}"/>
          </ac:spMkLst>
        </pc:spChg>
        <pc:spChg chg="mod">
          <ac:chgData name="Jude Hadfield" userId="dd15f2cf38c45536" providerId="LiveId" clId="{DD0962EA-F14C-455E-A6B8-15FB73F47FB8}" dt="2021-02-09T13:02:42.980" v="1094" actId="20577"/>
          <ac:spMkLst>
            <pc:docMk/>
            <pc:sldMk cId="3940585234" sldId="273"/>
            <ac:spMk id="17" creationId="{10BA375E-3337-430B-8A9C-E44B2E9726A8}"/>
          </ac:spMkLst>
        </pc:spChg>
        <pc:spChg chg="mod">
          <ac:chgData name="Jude Hadfield" userId="dd15f2cf38c45536" providerId="LiveId" clId="{DD0962EA-F14C-455E-A6B8-15FB73F47FB8}" dt="2021-02-09T13:01:56.384" v="1067" actId="1076"/>
          <ac:spMkLst>
            <pc:docMk/>
            <pc:sldMk cId="3940585234" sldId="273"/>
            <ac:spMk id="18" creationId="{F4ABBE36-4CB8-460F-9042-B8B50030E11F}"/>
          </ac:spMkLst>
        </pc:spChg>
        <pc:spChg chg="add mod">
          <ac:chgData name="Jude Hadfield" userId="dd15f2cf38c45536" providerId="LiveId" clId="{DD0962EA-F14C-455E-A6B8-15FB73F47FB8}" dt="2021-02-09T13:01:34.294" v="1064" actId="2711"/>
          <ac:spMkLst>
            <pc:docMk/>
            <pc:sldMk cId="3940585234" sldId="273"/>
            <ac:spMk id="19" creationId="{D8ED2C8B-1BA8-457F-89D7-F12A3AC496C5}"/>
          </ac:spMkLst>
        </pc:spChg>
        <pc:spChg chg="del">
          <ac:chgData name="Jude Hadfield" userId="dd15f2cf38c45536" providerId="LiveId" clId="{DD0962EA-F14C-455E-A6B8-15FB73F47FB8}" dt="2021-02-09T12:41:00.932" v="895" actId="478"/>
          <ac:spMkLst>
            <pc:docMk/>
            <pc:sldMk cId="3940585234" sldId="273"/>
            <ac:spMk id="21" creationId="{D77A0161-7690-44EA-90BC-8C87D8E0A786}"/>
          </ac:spMkLst>
        </pc:spChg>
        <pc:spChg chg="mod">
          <ac:chgData name="Jude Hadfield" userId="dd15f2cf38c45536" providerId="LiveId" clId="{DD0962EA-F14C-455E-A6B8-15FB73F47FB8}" dt="2021-02-01T12:47:26.904" v="133" actId="20577"/>
          <ac:spMkLst>
            <pc:docMk/>
            <pc:sldMk cId="3940585234" sldId="273"/>
            <ac:spMk id="22" creationId="{CD0C52EA-0D63-4EB3-B6FA-FC7659F7D789}"/>
          </ac:spMkLst>
        </pc:spChg>
        <pc:spChg chg="del">
          <ac:chgData name="Jude Hadfield" userId="dd15f2cf38c45536" providerId="LiveId" clId="{DD0962EA-F14C-455E-A6B8-15FB73F47FB8}" dt="2021-02-09T12:40:54.581" v="891" actId="478"/>
          <ac:spMkLst>
            <pc:docMk/>
            <pc:sldMk cId="3940585234" sldId="273"/>
            <ac:spMk id="23" creationId="{C81003C1-9632-4AF5-999C-9F77939B4283}"/>
          </ac:spMkLst>
        </pc:spChg>
        <pc:spChg chg="del">
          <ac:chgData name="Jude Hadfield" userId="dd15f2cf38c45536" providerId="LiveId" clId="{DD0962EA-F14C-455E-A6B8-15FB73F47FB8}" dt="2021-02-09T12:40:59.437" v="894" actId="478"/>
          <ac:spMkLst>
            <pc:docMk/>
            <pc:sldMk cId="3940585234" sldId="273"/>
            <ac:spMk id="24" creationId="{77B25A04-5A34-4DB1-AF6C-AEFEDF32EC8D}"/>
          </ac:spMkLst>
        </pc:spChg>
        <pc:spChg chg="del">
          <ac:chgData name="Jude Hadfield" userId="dd15f2cf38c45536" providerId="LiveId" clId="{DD0962EA-F14C-455E-A6B8-15FB73F47FB8}" dt="2021-02-09T12:40:53.116" v="890" actId="478"/>
          <ac:spMkLst>
            <pc:docMk/>
            <pc:sldMk cId="3940585234" sldId="273"/>
            <ac:spMk id="25" creationId="{6300E46D-CCE2-4294-AF56-8116AE3E64C7}"/>
          </ac:spMkLst>
        </pc:spChg>
        <pc:spChg chg="del">
          <ac:chgData name="Jude Hadfield" userId="dd15f2cf38c45536" providerId="LiveId" clId="{DD0962EA-F14C-455E-A6B8-15FB73F47FB8}" dt="2021-02-09T12:40:56.257" v="892" actId="478"/>
          <ac:spMkLst>
            <pc:docMk/>
            <pc:sldMk cId="3940585234" sldId="273"/>
            <ac:spMk id="26" creationId="{7F150045-4447-4150-A50B-2188E588AD16}"/>
          </ac:spMkLst>
        </pc:spChg>
        <pc:spChg chg="add mod">
          <ac:chgData name="Jude Hadfield" userId="dd15f2cf38c45536" providerId="LiveId" clId="{DD0962EA-F14C-455E-A6B8-15FB73F47FB8}" dt="2021-02-09T13:01:34.294" v="1064" actId="2711"/>
          <ac:spMkLst>
            <pc:docMk/>
            <pc:sldMk cId="3940585234" sldId="273"/>
            <ac:spMk id="27" creationId="{7643925A-EF5C-4AC3-BCB1-83410763915F}"/>
          </ac:spMkLst>
        </pc:spChg>
        <pc:spChg chg="add mod">
          <ac:chgData name="Jude Hadfield" userId="dd15f2cf38c45536" providerId="LiveId" clId="{DD0962EA-F14C-455E-A6B8-15FB73F47FB8}" dt="2021-02-09T13:01:34.294" v="1064" actId="2711"/>
          <ac:spMkLst>
            <pc:docMk/>
            <pc:sldMk cId="3940585234" sldId="273"/>
            <ac:spMk id="28" creationId="{6CDE7356-FC86-47D8-8BBA-45D291C5720E}"/>
          </ac:spMkLst>
        </pc:spChg>
        <pc:spChg chg="add mod">
          <ac:chgData name="Jude Hadfield" userId="dd15f2cf38c45536" providerId="LiveId" clId="{DD0962EA-F14C-455E-A6B8-15FB73F47FB8}" dt="2021-02-09T13:01:34.294" v="1064" actId="2711"/>
          <ac:spMkLst>
            <pc:docMk/>
            <pc:sldMk cId="3940585234" sldId="273"/>
            <ac:spMk id="29" creationId="{FD63D7C9-BC06-4784-9D60-A87B5791A285}"/>
          </ac:spMkLst>
        </pc:spChg>
        <pc:spChg chg="add mod">
          <ac:chgData name="Jude Hadfield" userId="dd15f2cf38c45536" providerId="LiveId" clId="{DD0962EA-F14C-455E-A6B8-15FB73F47FB8}" dt="2021-02-09T13:01:34.294" v="1064" actId="2711"/>
          <ac:spMkLst>
            <pc:docMk/>
            <pc:sldMk cId="3940585234" sldId="273"/>
            <ac:spMk id="30" creationId="{335DEE26-ADE7-4C93-A2F6-893639022FAA}"/>
          </ac:spMkLst>
        </pc:spChg>
        <pc:spChg chg="add mod">
          <ac:chgData name="Jude Hadfield" userId="dd15f2cf38c45536" providerId="LiveId" clId="{DD0962EA-F14C-455E-A6B8-15FB73F47FB8}" dt="2021-02-09T13:01:34.294" v="1064" actId="2711"/>
          <ac:spMkLst>
            <pc:docMk/>
            <pc:sldMk cId="3940585234" sldId="273"/>
            <ac:spMk id="31" creationId="{27C5D475-7E63-41E2-840C-899767FCD89D}"/>
          </ac:spMkLst>
        </pc:spChg>
        <pc:picChg chg="mod">
          <ac:chgData name="Jude Hadfield" userId="dd15f2cf38c45536" providerId="LiveId" clId="{DD0962EA-F14C-455E-A6B8-15FB73F47FB8}" dt="2021-02-09T13:02:02.772" v="1068" actId="1076"/>
          <ac:picMkLst>
            <pc:docMk/>
            <pc:sldMk cId="3940585234" sldId="273"/>
            <ac:picMk id="20" creationId="{A04E9814-92D6-4304-93F2-3F90511453EB}"/>
          </ac:picMkLst>
        </pc:picChg>
      </pc:sldChg>
      <pc:sldChg chg="addSp delSp modSp add mod setBg modNotesTx">
        <pc:chgData name="Jude Hadfield" userId="dd15f2cf38c45536" providerId="LiveId" clId="{DD0962EA-F14C-455E-A6B8-15FB73F47FB8}" dt="2021-02-17T12:59:58.359" v="2341"/>
        <pc:sldMkLst>
          <pc:docMk/>
          <pc:sldMk cId="3753693005" sldId="274"/>
        </pc:sldMkLst>
        <pc:spChg chg="add mod">
          <ac:chgData name="Jude Hadfield" userId="dd15f2cf38c45536" providerId="LiveId" clId="{DD0962EA-F14C-455E-A6B8-15FB73F47FB8}" dt="2021-02-09T13:49:11.214" v="1328" actId="1076"/>
          <ac:spMkLst>
            <pc:docMk/>
            <pc:sldMk cId="3753693005" sldId="274"/>
            <ac:spMk id="4" creationId="{940F66D9-9804-4174-8AF7-8AEF69FF93E8}"/>
          </ac:spMkLst>
        </pc:spChg>
        <pc:spChg chg="add mod">
          <ac:chgData name="Jude Hadfield" userId="dd15f2cf38c45536" providerId="LiveId" clId="{DD0962EA-F14C-455E-A6B8-15FB73F47FB8}" dt="2021-02-08T20:15:10.248" v="882" actId="1076"/>
          <ac:spMkLst>
            <pc:docMk/>
            <pc:sldMk cId="3753693005" sldId="274"/>
            <ac:spMk id="7" creationId="{91F119B2-5598-4F84-854A-C12861639979}"/>
          </ac:spMkLst>
        </pc:spChg>
        <pc:spChg chg="add mod">
          <ac:chgData name="Jude Hadfield" userId="dd15f2cf38c45536" providerId="LiveId" clId="{DD0962EA-F14C-455E-A6B8-15FB73F47FB8}" dt="2021-02-08T20:15:35.296" v="883"/>
          <ac:spMkLst>
            <pc:docMk/>
            <pc:sldMk cId="3753693005" sldId="274"/>
            <ac:spMk id="10" creationId="{3E5BC505-FBBC-4F49-BBFA-3FA8BFB8D5A5}"/>
          </ac:spMkLst>
        </pc:spChg>
        <pc:spChg chg="add mod">
          <ac:chgData name="Jude Hadfield" userId="dd15f2cf38c45536" providerId="LiveId" clId="{DD0962EA-F14C-455E-A6B8-15FB73F47FB8}" dt="2021-02-09T13:16:22.351" v="1278" actId="1076"/>
          <ac:spMkLst>
            <pc:docMk/>
            <pc:sldMk cId="3753693005" sldId="274"/>
            <ac:spMk id="12" creationId="{EEAB9392-C893-472B-A997-A0D4A3819FB7}"/>
          </ac:spMkLst>
        </pc:spChg>
        <pc:spChg chg="add mod">
          <ac:chgData name="Jude Hadfield" userId="dd15f2cf38c45536" providerId="LiveId" clId="{DD0962EA-F14C-455E-A6B8-15FB73F47FB8}" dt="2021-02-09T13:16:11.790" v="1276" actId="113"/>
          <ac:spMkLst>
            <pc:docMk/>
            <pc:sldMk cId="3753693005" sldId="274"/>
            <ac:spMk id="14" creationId="{1E818D8A-0B1D-427B-A487-C98A89A7A4B3}"/>
          </ac:spMkLst>
        </pc:spChg>
        <pc:spChg chg="add mod">
          <ac:chgData name="Jude Hadfield" userId="dd15f2cf38c45536" providerId="LiveId" clId="{DD0962EA-F14C-455E-A6B8-15FB73F47FB8}" dt="2021-02-09T13:49:03.289" v="1327" actId="1076"/>
          <ac:spMkLst>
            <pc:docMk/>
            <pc:sldMk cId="3753693005" sldId="274"/>
            <ac:spMk id="16" creationId="{3BCF8D23-4088-4E67-B61A-C74970189BF8}"/>
          </ac:spMkLst>
        </pc:spChg>
        <pc:spChg chg="del">
          <ac:chgData name="Jude Hadfield" userId="dd15f2cf38c45536" providerId="LiveId" clId="{DD0962EA-F14C-455E-A6B8-15FB73F47FB8}" dt="2021-02-08T20:15:04.457" v="879" actId="478"/>
          <ac:spMkLst>
            <pc:docMk/>
            <pc:sldMk cId="3753693005" sldId="274"/>
            <ac:spMk id="16" creationId="{D1DFB5EB-95A0-4A61-B600-2CA507C795C7}"/>
          </ac:spMkLst>
        </pc:spChg>
        <pc:spChg chg="del">
          <ac:chgData name="Jude Hadfield" userId="dd15f2cf38c45536" providerId="LiveId" clId="{DD0962EA-F14C-455E-A6B8-15FB73F47FB8}" dt="2021-02-08T20:15:06.288" v="880" actId="478"/>
          <ac:spMkLst>
            <pc:docMk/>
            <pc:sldMk cId="3753693005" sldId="274"/>
            <ac:spMk id="17" creationId="{10BA375E-3337-430B-8A9C-E44B2E9726A8}"/>
          </ac:spMkLst>
        </pc:spChg>
        <pc:picChg chg="add mod">
          <ac:chgData name="Jude Hadfield" userId="dd15f2cf38c45536" providerId="LiveId" clId="{DD0962EA-F14C-455E-A6B8-15FB73F47FB8}" dt="2021-02-09T13:15:57.913" v="1273" actId="1076"/>
          <ac:picMkLst>
            <pc:docMk/>
            <pc:sldMk cId="3753693005" sldId="274"/>
            <ac:picMk id="3" creationId="{8A89EE46-F459-4898-B0DF-0241B172FE6B}"/>
          </ac:picMkLst>
        </pc:picChg>
        <pc:picChg chg="add mod">
          <ac:chgData name="Jude Hadfield" userId="dd15f2cf38c45536" providerId="LiveId" clId="{DD0962EA-F14C-455E-A6B8-15FB73F47FB8}" dt="2021-02-09T13:43:19.270" v="1320" actId="1076"/>
          <ac:picMkLst>
            <pc:docMk/>
            <pc:sldMk cId="3753693005" sldId="274"/>
            <ac:picMk id="6" creationId="{07232A8B-01AD-47C7-8863-A643A0303126}"/>
          </ac:picMkLst>
        </pc:picChg>
        <pc:picChg chg="add mod">
          <ac:chgData name="Jude Hadfield" userId="dd15f2cf38c45536" providerId="LiveId" clId="{DD0962EA-F14C-455E-A6B8-15FB73F47FB8}" dt="2021-02-08T20:15:35.296" v="883"/>
          <ac:picMkLst>
            <pc:docMk/>
            <pc:sldMk cId="3753693005" sldId="274"/>
            <ac:picMk id="8" creationId="{567873E9-6156-4469-A4DF-C23D8294E7CC}"/>
          </ac:picMkLst>
        </pc:picChg>
        <pc:picChg chg="add mod">
          <ac:chgData name="Jude Hadfield" userId="dd15f2cf38c45536" providerId="LiveId" clId="{DD0962EA-F14C-455E-A6B8-15FB73F47FB8}" dt="2021-02-08T20:15:35.296" v="883"/>
          <ac:picMkLst>
            <pc:docMk/>
            <pc:sldMk cId="3753693005" sldId="274"/>
            <ac:picMk id="11" creationId="{29041C83-732C-4BA8-B44D-E248005151B3}"/>
          </ac:picMkLst>
        </pc:picChg>
        <pc:picChg chg="add mod">
          <ac:chgData name="Jude Hadfield" userId="dd15f2cf38c45536" providerId="LiveId" clId="{DD0962EA-F14C-455E-A6B8-15FB73F47FB8}" dt="2021-02-08T20:15:35.296" v="883"/>
          <ac:picMkLst>
            <pc:docMk/>
            <pc:sldMk cId="3753693005" sldId="274"/>
            <ac:picMk id="13" creationId="{8431EA47-8B66-4600-ADF6-A508DF02B228}"/>
          </ac:picMkLst>
        </pc:picChg>
      </pc:sldChg>
      <pc:sldChg chg="addSp delSp modSp add mod setBg modNotesTx">
        <pc:chgData name="Jude Hadfield" userId="dd15f2cf38c45536" providerId="LiveId" clId="{DD0962EA-F14C-455E-A6B8-15FB73F47FB8}" dt="2021-02-17T12:59:58.359" v="2341"/>
        <pc:sldMkLst>
          <pc:docMk/>
          <pc:sldMk cId="4081547501" sldId="275"/>
        </pc:sldMkLst>
        <pc:spChg chg="mod">
          <ac:chgData name="Jude Hadfield" userId="dd15f2cf38c45536" providerId="LiveId" clId="{DD0962EA-F14C-455E-A6B8-15FB73F47FB8}" dt="2021-02-09T14:13:43.146" v="1938" actId="14100"/>
          <ac:spMkLst>
            <pc:docMk/>
            <pc:sldMk cId="4081547501" sldId="275"/>
            <ac:spMk id="4" creationId="{940F66D9-9804-4174-8AF7-8AEF69FF93E8}"/>
          </ac:spMkLst>
        </pc:spChg>
        <pc:spChg chg="mod">
          <ac:chgData name="Jude Hadfield" userId="dd15f2cf38c45536" providerId="LiveId" clId="{DD0962EA-F14C-455E-A6B8-15FB73F47FB8}" dt="2021-02-09T14:17:30.660" v="2004" actId="1076"/>
          <ac:spMkLst>
            <pc:docMk/>
            <pc:sldMk cId="4081547501" sldId="275"/>
            <ac:spMk id="10" creationId="{3E5BC505-FBBC-4F49-BBFA-3FA8BFB8D5A5}"/>
          </ac:spMkLst>
        </pc:spChg>
        <pc:spChg chg="mod">
          <ac:chgData name="Jude Hadfield" userId="dd15f2cf38c45536" providerId="LiveId" clId="{DD0962EA-F14C-455E-A6B8-15FB73F47FB8}" dt="2021-02-09T14:07:17.953" v="1729" actId="20577"/>
          <ac:spMkLst>
            <pc:docMk/>
            <pc:sldMk cId="4081547501" sldId="275"/>
            <ac:spMk id="12" creationId="{EEAB9392-C893-472B-A997-A0D4A3819FB7}"/>
          </ac:spMkLst>
        </pc:spChg>
        <pc:spChg chg="mod">
          <ac:chgData name="Jude Hadfield" userId="dd15f2cf38c45536" providerId="LiveId" clId="{DD0962EA-F14C-455E-A6B8-15FB73F47FB8}" dt="2021-02-09T14:10:36.684" v="1821" actId="1076"/>
          <ac:spMkLst>
            <pc:docMk/>
            <pc:sldMk cId="4081547501" sldId="275"/>
            <ac:spMk id="14" creationId="{1E818D8A-0B1D-427B-A487-C98A89A7A4B3}"/>
          </ac:spMkLst>
        </pc:spChg>
        <pc:spChg chg="mod">
          <ac:chgData name="Jude Hadfield" userId="dd15f2cf38c45536" providerId="LiveId" clId="{DD0962EA-F14C-455E-A6B8-15FB73F47FB8}" dt="2021-02-09T14:20:07.543" v="2149" actId="1076"/>
          <ac:spMkLst>
            <pc:docMk/>
            <pc:sldMk cId="4081547501" sldId="275"/>
            <ac:spMk id="16" creationId="{3BCF8D23-4088-4E67-B61A-C74970189BF8}"/>
          </ac:spMkLst>
        </pc:spChg>
        <pc:picChg chg="del">
          <ac:chgData name="Jude Hadfield" userId="dd15f2cf38c45536" providerId="LiveId" clId="{DD0962EA-F14C-455E-A6B8-15FB73F47FB8}" dt="2021-02-09T14:10:39.903" v="1822" actId="478"/>
          <ac:picMkLst>
            <pc:docMk/>
            <pc:sldMk cId="4081547501" sldId="275"/>
            <ac:picMk id="3" creationId="{8A89EE46-F459-4898-B0DF-0241B172FE6B}"/>
          </ac:picMkLst>
        </pc:picChg>
        <pc:picChg chg="add mod">
          <ac:chgData name="Jude Hadfield" userId="dd15f2cf38c45536" providerId="LiveId" clId="{DD0962EA-F14C-455E-A6B8-15FB73F47FB8}" dt="2021-02-09T14:17:26.415" v="2003" actId="1076"/>
          <ac:picMkLst>
            <pc:docMk/>
            <pc:sldMk cId="4081547501" sldId="275"/>
            <ac:picMk id="5" creationId="{DE7FE54D-2D6C-4868-A71E-BEED6398ADF4}"/>
          </ac:picMkLst>
        </pc:picChg>
        <pc:picChg chg="del">
          <ac:chgData name="Jude Hadfield" userId="dd15f2cf38c45536" providerId="LiveId" clId="{DD0962EA-F14C-455E-A6B8-15FB73F47FB8}" dt="2021-02-09T14:13:53.771" v="1941" actId="478"/>
          <ac:picMkLst>
            <pc:docMk/>
            <pc:sldMk cId="4081547501" sldId="275"/>
            <ac:picMk id="6" creationId="{07232A8B-01AD-47C7-8863-A643A0303126}"/>
          </ac:picMkLst>
        </pc:picChg>
        <pc:picChg chg="del">
          <ac:chgData name="Jude Hadfield" userId="dd15f2cf38c45536" providerId="LiveId" clId="{DD0962EA-F14C-455E-A6B8-15FB73F47FB8}" dt="2021-02-09T13:51:53.255" v="1364" actId="478"/>
          <ac:picMkLst>
            <pc:docMk/>
            <pc:sldMk cId="4081547501" sldId="275"/>
            <ac:picMk id="8" creationId="{567873E9-6156-4469-A4DF-C23D8294E7CC}"/>
          </ac:picMkLst>
        </pc:picChg>
        <pc:picChg chg="del">
          <ac:chgData name="Jude Hadfield" userId="dd15f2cf38c45536" providerId="LiveId" clId="{DD0962EA-F14C-455E-A6B8-15FB73F47FB8}" dt="2021-02-09T14:03:35.883" v="1588" actId="478"/>
          <ac:picMkLst>
            <pc:docMk/>
            <pc:sldMk cId="4081547501" sldId="275"/>
            <ac:picMk id="11" creationId="{29041C83-732C-4BA8-B44D-E248005151B3}"/>
          </ac:picMkLst>
        </pc:picChg>
        <pc:picChg chg="del">
          <ac:chgData name="Jude Hadfield" userId="dd15f2cf38c45536" providerId="LiveId" clId="{DD0962EA-F14C-455E-A6B8-15FB73F47FB8}" dt="2021-02-09T14:07:51.983" v="1730" actId="478"/>
          <ac:picMkLst>
            <pc:docMk/>
            <pc:sldMk cId="4081547501" sldId="275"/>
            <ac:picMk id="13" creationId="{8431EA47-8B66-4600-ADF6-A508DF02B228}"/>
          </ac:picMkLst>
        </pc:picChg>
        <pc:picChg chg="add mod">
          <ac:chgData name="Jude Hadfield" userId="dd15f2cf38c45536" providerId="LiveId" clId="{DD0962EA-F14C-455E-A6B8-15FB73F47FB8}" dt="2021-02-09T14:13:50.673" v="1940" actId="1076"/>
          <ac:picMkLst>
            <pc:docMk/>
            <pc:sldMk cId="4081547501" sldId="275"/>
            <ac:picMk id="18" creationId="{F4ABDB77-47CB-4145-9070-2985E5F42904}"/>
          </ac:picMkLst>
        </pc:picChg>
        <pc:picChg chg="add mod">
          <ac:chgData name="Jude Hadfield" userId="dd15f2cf38c45536" providerId="LiveId" clId="{DD0962EA-F14C-455E-A6B8-15FB73F47FB8}" dt="2021-02-09T14:14:47.969" v="1942"/>
          <ac:picMkLst>
            <pc:docMk/>
            <pc:sldMk cId="4081547501" sldId="275"/>
            <ac:picMk id="20" creationId="{45F85FE7-8864-449E-80AD-2781CF83E9B2}"/>
          </ac:picMkLst>
        </pc:picChg>
        <pc:picChg chg="add mod">
          <ac:chgData name="Jude Hadfield" userId="dd15f2cf38c45536" providerId="LiveId" clId="{DD0962EA-F14C-455E-A6B8-15FB73F47FB8}" dt="2021-02-09T14:13:47.922" v="1939" actId="1076"/>
          <ac:picMkLst>
            <pc:docMk/>
            <pc:sldMk cId="4081547501" sldId="275"/>
            <ac:picMk id="23" creationId="{97926B2F-5BA4-45A9-8647-A4E99C0BD425}"/>
          </ac:picMkLst>
        </pc:picChg>
        <pc:picChg chg="add mod">
          <ac:chgData name="Jude Hadfield" userId="dd15f2cf38c45536" providerId="LiveId" clId="{DD0962EA-F14C-455E-A6B8-15FB73F47FB8}" dt="2021-02-09T14:17:21.012" v="2002" actId="1076"/>
          <ac:picMkLst>
            <pc:docMk/>
            <pc:sldMk cId="4081547501" sldId="275"/>
            <ac:picMk id="25" creationId="{ACD75060-4608-43C3-87CE-E57EE824A36A}"/>
          </ac:picMkLst>
        </pc:picChg>
      </pc:sldChg>
      <pc:sldChg chg="addSp delSp modSp add mod modAnim modNotesTx">
        <pc:chgData name="Jude Hadfield" userId="dd15f2cf38c45536" providerId="LiveId" clId="{DD0962EA-F14C-455E-A6B8-15FB73F47FB8}" dt="2021-02-17T14:52:11.590" v="2935" actId="1076"/>
        <pc:sldMkLst>
          <pc:docMk/>
          <pc:sldMk cId="696344604" sldId="276"/>
        </pc:sldMkLst>
        <pc:spChg chg="del">
          <ac:chgData name="Jude Hadfield" userId="dd15f2cf38c45536" providerId="LiveId" clId="{DD0962EA-F14C-455E-A6B8-15FB73F47FB8}" dt="2021-02-17T13:58:45.342" v="2356" actId="478"/>
          <ac:spMkLst>
            <pc:docMk/>
            <pc:sldMk cId="696344604" sldId="276"/>
            <ac:spMk id="4" creationId="{E9D2CB6B-4A36-4AA0-8F00-080B4E9CC090}"/>
          </ac:spMkLst>
        </pc:spChg>
        <pc:spChg chg="del">
          <ac:chgData name="Jude Hadfield" userId="dd15f2cf38c45536" providerId="LiveId" clId="{DD0962EA-F14C-455E-A6B8-15FB73F47FB8}" dt="2021-02-17T13:58:33.253" v="2352" actId="478"/>
          <ac:spMkLst>
            <pc:docMk/>
            <pc:sldMk cId="696344604" sldId="276"/>
            <ac:spMk id="14" creationId="{457C130A-B9F0-4176-9D04-FC9A5FD604BA}"/>
          </ac:spMkLst>
        </pc:spChg>
        <pc:spChg chg="mod">
          <ac:chgData name="Jude Hadfield" userId="dd15f2cf38c45536" providerId="LiveId" clId="{DD0962EA-F14C-455E-A6B8-15FB73F47FB8}" dt="2021-02-17T14:52:11.590" v="2935" actId="1076"/>
          <ac:spMkLst>
            <pc:docMk/>
            <pc:sldMk cId="696344604" sldId="276"/>
            <ac:spMk id="16" creationId="{D1DFB5EB-95A0-4A61-B600-2CA507C795C7}"/>
          </ac:spMkLst>
        </pc:spChg>
        <pc:spChg chg="del mod">
          <ac:chgData name="Jude Hadfield" userId="dd15f2cf38c45536" providerId="LiveId" clId="{DD0962EA-F14C-455E-A6B8-15FB73F47FB8}" dt="2021-02-17T14:47:13.713" v="2821" actId="478"/>
          <ac:spMkLst>
            <pc:docMk/>
            <pc:sldMk cId="696344604" sldId="276"/>
            <ac:spMk id="17" creationId="{10BA375E-3337-430B-8A9C-E44B2E9726A8}"/>
          </ac:spMkLst>
        </pc:spChg>
        <pc:spChg chg="mod">
          <ac:chgData name="Jude Hadfield" userId="dd15f2cf38c45536" providerId="LiveId" clId="{DD0962EA-F14C-455E-A6B8-15FB73F47FB8}" dt="2021-02-17T14:31:48.623" v="2602" actId="1076"/>
          <ac:spMkLst>
            <pc:docMk/>
            <pc:sldMk cId="696344604" sldId="276"/>
            <ac:spMk id="18" creationId="{F4ABBE36-4CB8-460F-9042-B8B50030E11F}"/>
          </ac:spMkLst>
        </pc:spChg>
        <pc:spChg chg="del">
          <ac:chgData name="Jude Hadfield" userId="dd15f2cf38c45536" providerId="LiveId" clId="{DD0962EA-F14C-455E-A6B8-15FB73F47FB8}" dt="2021-02-17T13:58:40.963" v="2354" actId="478"/>
          <ac:spMkLst>
            <pc:docMk/>
            <pc:sldMk cId="696344604" sldId="276"/>
            <ac:spMk id="19" creationId="{C4C292C9-B6C7-41F1-BF02-CA65EB1740AD}"/>
          </ac:spMkLst>
        </pc:spChg>
        <pc:spChg chg="add mod">
          <ac:chgData name="Jude Hadfield" userId="dd15f2cf38c45536" providerId="LiveId" clId="{DD0962EA-F14C-455E-A6B8-15FB73F47FB8}" dt="2021-02-17T14:34:20.473" v="2611"/>
          <ac:spMkLst>
            <pc:docMk/>
            <pc:sldMk cId="696344604" sldId="276"/>
            <ac:spMk id="20" creationId="{E6E25C25-D974-40C2-BC03-464CD56D6FC0}"/>
          </ac:spMkLst>
        </pc:spChg>
        <pc:spChg chg="mod">
          <ac:chgData name="Jude Hadfield" userId="dd15f2cf38c45536" providerId="LiveId" clId="{DD0962EA-F14C-455E-A6B8-15FB73F47FB8}" dt="2021-02-17T13:58:23.995" v="2349" actId="20577"/>
          <ac:spMkLst>
            <pc:docMk/>
            <pc:sldMk cId="696344604" sldId="276"/>
            <ac:spMk id="22" creationId="{CD0C52EA-0D63-4EB3-B6FA-FC7659F7D789}"/>
          </ac:spMkLst>
        </pc:spChg>
        <pc:spChg chg="add mod">
          <ac:chgData name="Jude Hadfield" userId="dd15f2cf38c45536" providerId="LiveId" clId="{DD0962EA-F14C-455E-A6B8-15FB73F47FB8}" dt="2021-02-17T14:52:07.858" v="2934" actId="1076"/>
          <ac:spMkLst>
            <pc:docMk/>
            <pc:sldMk cId="696344604" sldId="276"/>
            <ac:spMk id="25" creationId="{AFA27E04-1705-465D-A089-18960A898865}"/>
          </ac:spMkLst>
        </pc:spChg>
        <pc:picChg chg="del">
          <ac:chgData name="Jude Hadfield" userId="dd15f2cf38c45536" providerId="LiveId" clId="{DD0962EA-F14C-455E-A6B8-15FB73F47FB8}" dt="2021-02-17T13:58:42.597" v="2355" actId="478"/>
          <ac:picMkLst>
            <pc:docMk/>
            <pc:sldMk cId="696344604" sldId="276"/>
            <ac:picMk id="3" creationId="{C7803BCA-3883-4233-9252-064B892978C8}"/>
          </ac:picMkLst>
        </pc:picChg>
        <pc:picChg chg="del">
          <ac:chgData name="Jude Hadfield" userId="dd15f2cf38c45536" providerId="LiveId" clId="{DD0962EA-F14C-455E-A6B8-15FB73F47FB8}" dt="2021-02-17T13:58:29.673" v="2351" actId="478"/>
          <ac:picMkLst>
            <pc:docMk/>
            <pc:sldMk cId="696344604" sldId="276"/>
            <ac:picMk id="5" creationId="{7AC25043-17F8-4A81-8F98-F99AA6C3B8BC}"/>
          </ac:picMkLst>
        </pc:picChg>
        <pc:picChg chg="del">
          <ac:chgData name="Jude Hadfield" userId="dd15f2cf38c45536" providerId="LiveId" clId="{DD0962EA-F14C-455E-A6B8-15FB73F47FB8}" dt="2021-02-17T13:58:28.351" v="2350" actId="478"/>
          <ac:picMkLst>
            <pc:docMk/>
            <pc:sldMk cId="696344604" sldId="276"/>
            <ac:picMk id="6" creationId="{7AE0503C-AD94-4EDF-8AC7-85A793DB099D}"/>
          </ac:picMkLst>
        </pc:picChg>
        <pc:picChg chg="add mod">
          <ac:chgData name="Jude Hadfield" userId="dd15f2cf38c45536" providerId="LiveId" clId="{DD0962EA-F14C-455E-A6B8-15FB73F47FB8}" dt="2021-02-17T14:37:51.405" v="2613" actId="1076"/>
          <ac:picMkLst>
            <pc:docMk/>
            <pc:sldMk cId="696344604" sldId="276"/>
            <ac:picMk id="7" creationId="{E32A1AF1-727F-40B8-B694-17AA34DD8628}"/>
          </ac:picMkLst>
        </pc:picChg>
        <pc:picChg chg="add mod">
          <ac:chgData name="Jude Hadfield" userId="dd15f2cf38c45536" providerId="LiveId" clId="{DD0962EA-F14C-455E-A6B8-15FB73F47FB8}" dt="2021-02-17T14:49:39.197" v="2839" actId="14100"/>
          <ac:picMkLst>
            <pc:docMk/>
            <pc:sldMk cId="696344604" sldId="276"/>
            <ac:picMk id="10" creationId="{A6D68508-BD57-4E06-A692-3FA08F1B9078}"/>
          </ac:picMkLst>
        </pc:picChg>
        <pc:picChg chg="add mod">
          <ac:chgData name="Jude Hadfield" userId="dd15f2cf38c45536" providerId="LiveId" clId="{DD0962EA-F14C-455E-A6B8-15FB73F47FB8}" dt="2021-02-17T14:49:51.797" v="2842" actId="14100"/>
          <ac:picMkLst>
            <pc:docMk/>
            <pc:sldMk cId="696344604" sldId="276"/>
            <ac:picMk id="12" creationId="{E6423279-6107-4D95-AB86-4DDDEA107705}"/>
          </ac:picMkLst>
        </pc:picChg>
        <pc:picChg chg="add mod">
          <ac:chgData name="Jude Hadfield" userId="dd15f2cf38c45536" providerId="LiveId" clId="{DD0962EA-F14C-455E-A6B8-15FB73F47FB8}" dt="2021-02-17T14:49:33.864" v="2838" actId="14100"/>
          <ac:picMkLst>
            <pc:docMk/>
            <pc:sldMk cId="696344604" sldId="276"/>
            <ac:picMk id="21" creationId="{785FDA09-A524-403B-A9E2-E83829206494}"/>
          </ac:picMkLst>
        </pc:picChg>
        <pc:picChg chg="add mod">
          <ac:chgData name="Jude Hadfield" userId="dd15f2cf38c45536" providerId="LiveId" clId="{DD0962EA-F14C-455E-A6B8-15FB73F47FB8}" dt="2021-02-17T14:49:26.432" v="2836" actId="14100"/>
          <ac:picMkLst>
            <pc:docMk/>
            <pc:sldMk cId="696344604" sldId="276"/>
            <ac:picMk id="24" creationId="{536ACEA3-9DF8-45F6-944E-F0291D8FEAFC}"/>
          </ac:picMkLst>
        </pc:picChg>
      </pc:sldChg>
      <pc:sldMasterChg chg="setBg modSldLayout">
        <pc:chgData name="Jude Hadfield" userId="dd15f2cf38c45536" providerId="LiveId" clId="{DD0962EA-F14C-455E-A6B8-15FB73F47FB8}" dt="2021-02-17T12:59:58.359" v="2341"/>
        <pc:sldMasterMkLst>
          <pc:docMk/>
          <pc:sldMasterMk cId="1199448287" sldId="2147483660"/>
        </pc:sldMasterMkLst>
        <pc:sldLayoutChg chg="setBg">
          <pc:chgData name="Jude Hadfield" userId="dd15f2cf38c45536" providerId="LiveId" clId="{DD0962EA-F14C-455E-A6B8-15FB73F47FB8}" dt="2021-02-17T12:59:58.359" v="2341"/>
          <pc:sldLayoutMkLst>
            <pc:docMk/>
            <pc:sldMasterMk cId="1199448287" sldId="2147483660"/>
            <pc:sldLayoutMk cId="3326855483" sldId="2147483661"/>
          </pc:sldLayoutMkLst>
        </pc:sldLayoutChg>
        <pc:sldLayoutChg chg="setBg">
          <pc:chgData name="Jude Hadfield" userId="dd15f2cf38c45536" providerId="LiveId" clId="{DD0962EA-F14C-455E-A6B8-15FB73F47FB8}" dt="2021-02-17T12:59:58.359" v="2341"/>
          <pc:sldLayoutMkLst>
            <pc:docMk/>
            <pc:sldMasterMk cId="1199448287" sldId="2147483660"/>
            <pc:sldLayoutMk cId="2811640793"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37E32-F93B-4BB2-8776-7FC0F5CFD7A1}" type="datetimeFigureOut">
              <a:rPr lang="en-GB" smtClean="0"/>
              <a:t>22/03/2023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D81B7C-BC5E-4E16-B045-EB0A45CAAF61}" type="slidenum">
              <a:rPr lang="en-GB" smtClean="0"/>
              <a:t>‹#›</a:t>
            </a:fld>
            <a:endParaRPr lang="en-GB"/>
          </a:p>
        </p:txBody>
      </p:sp>
    </p:spTree>
    <p:extLst>
      <p:ext uri="{BB962C8B-B14F-4D97-AF65-F5344CB8AC3E}">
        <p14:creationId xmlns:p14="http://schemas.microsoft.com/office/powerpoint/2010/main" val="1414430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https://dictionary.cambridge.org/dictionary/english/stereotyping</a:t>
            </a:r>
          </a:p>
          <a:p>
            <a:pPr marL="228600" indent="-228600">
              <a:buAutoNum type="arabicParenR"/>
            </a:pPr>
            <a:r>
              <a:rPr lang="en-GB" dirty="0"/>
              <a:t>https://dictionary.cambridge.org/dictionary/english/discrimination</a:t>
            </a:r>
          </a:p>
        </p:txBody>
      </p:sp>
      <p:sp>
        <p:nvSpPr>
          <p:cNvPr id="4" name="Slide Number Placeholder 3"/>
          <p:cNvSpPr>
            <a:spLocks noGrp="1"/>
          </p:cNvSpPr>
          <p:nvPr>
            <p:ph type="sldNum" sz="quarter" idx="5"/>
          </p:nvPr>
        </p:nvSpPr>
        <p:spPr/>
        <p:txBody>
          <a:bodyPr/>
          <a:lstStyle/>
          <a:p>
            <a:fld id="{F8D81B7C-BC5E-4E16-B045-EB0A45CAAF61}" type="slidenum">
              <a:rPr lang="en-GB" smtClean="0"/>
              <a:t>2</a:t>
            </a:fld>
            <a:endParaRPr lang="en-GB"/>
          </a:p>
        </p:txBody>
      </p:sp>
    </p:spTree>
    <p:extLst>
      <p:ext uri="{BB962C8B-B14F-4D97-AF65-F5344CB8AC3E}">
        <p14:creationId xmlns:p14="http://schemas.microsoft.com/office/powerpoint/2010/main" val="1729439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YouTube Video Link: </a:t>
            </a:r>
            <a:r>
              <a:rPr lang="en-GB" b="0" dirty="0"/>
              <a:t>https://www.youtube.com/watch?v=9xCn-Kwy97U&amp;feature=emb_logo</a:t>
            </a:r>
          </a:p>
          <a:p>
            <a:r>
              <a:rPr lang="en-GB" b="1" dirty="0" err="1"/>
              <a:t>SafeShare</a:t>
            </a:r>
            <a:r>
              <a:rPr lang="en-GB" b="1" dirty="0"/>
              <a:t> Video Link: </a:t>
            </a:r>
            <a:r>
              <a:rPr lang="en-GB" b="0" dirty="0"/>
              <a:t>https://safeshare.tv/x/9xCn-Kwy97U</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WOW Show Link: </a:t>
            </a:r>
            <a:r>
              <a:rPr lang="en-GB" b="0" dirty="0"/>
              <a:t>https://www.thewowshow.org/mythbusters/</a:t>
            </a:r>
          </a:p>
          <a:p>
            <a:endParaRPr lang="en-GB" b="0" dirty="0"/>
          </a:p>
          <a:p>
            <a:pPr marL="0" indent="0">
              <a:buNone/>
            </a:pPr>
            <a:r>
              <a:rPr lang="en-GB" b="1" dirty="0"/>
              <a:t>Images: </a:t>
            </a:r>
          </a:p>
          <a:p>
            <a:pPr marL="0" indent="0">
              <a:buNone/>
            </a:pPr>
            <a:r>
              <a:rPr lang="en-GB" b="0" dirty="0"/>
              <a:t>1) Via video </a:t>
            </a:r>
          </a:p>
          <a:p>
            <a:pPr marL="228600" indent="-228600">
              <a:buAutoNum type="arabicParenR"/>
            </a:pPr>
            <a:endParaRPr lang="en-GB" sz="1200" b="0" i="0" u="none" strike="noStrike" baseline="0" dirty="0">
              <a:solidFill>
                <a:srgbClr val="000000"/>
              </a:solidFill>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11</a:t>
            </a:fld>
            <a:endParaRPr lang="en-GB"/>
          </a:p>
        </p:txBody>
      </p:sp>
    </p:spTree>
    <p:extLst>
      <p:ext uri="{BB962C8B-B14F-4D97-AF65-F5344CB8AC3E}">
        <p14:creationId xmlns:p14="http://schemas.microsoft.com/office/powerpoint/2010/main" val="1091023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https://dictionary.cambridge.org/dictionary/english/discrimination</a:t>
            </a:r>
          </a:p>
          <a:p>
            <a:pPr marL="228600" indent="-228600">
              <a:buAutoNum type="arabicParenR"/>
            </a:pPr>
            <a:r>
              <a:rPr lang="en-GB" dirty="0"/>
              <a:t>https://www.oxfordshirelep.com/sites/default/files/uploads/Equality%20and%20Diversity%20Statement%20v2%20230519.pdf</a:t>
            </a:r>
          </a:p>
          <a:p>
            <a:pPr marL="228600" indent="-228600">
              <a:buAutoNum type="arabicParenR"/>
            </a:pPr>
            <a:endParaRPr lang="en-GB" dirty="0"/>
          </a:p>
          <a:p>
            <a:pPr marL="0" indent="0">
              <a:buNone/>
            </a:pPr>
            <a:r>
              <a:rPr lang="en-GB" b="1" dirty="0"/>
              <a:t>Images: </a:t>
            </a:r>
          </a:p>
          <a:p>
            <a:pPr marL="228600" indent="-228600">
              <a:buAutoNum type="arabicParenR"/>
            </a:pPr>
            <a:r>
              <a:rPr lang="en-GB" b="0" dirty="0"/>
              <a:t>Icons8</a:t>
            </a:r>
          </a:p>
          <a:p>
            <a:pPr marL="228600" indent="-228600">
              <a:buAutoNum type="arabicParenR"/>
            </a:pPr>
            <a:r>
              <a:rPr lang="en-GB" b="0" dirty="0"/>
              <a:t>iStock</a:t>
            </a:r>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12</a:t>
            </a:fld>
            <a:endParaRPr lang="en-GB"/>
          </a:p>
        </p:txBody>
      </p:sp>
    </p:spTree>
    <p:extLst>
      <p:ext uri="{BB962C8B-B14F-4D97-AF65-F5344CB8AC3E}">
        <p14:creationId xmlns:p14="http://schemas.microsoft.com/office/powerpoint/2010/main" val="3942844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https://dictionary.cambridge.org/dictionary/english/discrimination</a:t>
            </a:r>
          </a:p>
          <a:p>
            <a:pPr marL="228600" indent="-228600">
              <a:buAutoNum type="arabicParenR"/>
            </a:pPr>
            <a:r>
              <a:rPr lang="en-GB" dirty="0"/>
              <a:t>https://www.oxfordshirelep.com/sites/default/files/uploads/Equality%20and%20Diversity%20Statement%20v2%20230519.pdf</a:t>
            </a:r>
          </a:p>
          <a:p>
            <a:pPr marL="228600" indent="-228600">
              <a:buAutoNum type="arabicParenR"/>
            </a:pPr>
            <a:endParaRPr lang="en-GB" dirty="0"/>
          </a:p>
          <a:p>
            <a:pPr marL="0" indent="0">
              <a:buNone/>
            </a:pPr>
            <a:r>
              <a:rPr lang="en-GB" b="1" dirty="0"/>
              <a:t>Images: </a:t>
            </a:r>
          </a:p>
          <a:p>
            <a:pPr marL="228600" indent="-228600">
              <a:buAutoNum type="arabicParenR"/>
            </a:pPr>
            <a:r>
              <a:rPr lang="en-GB" b="0" dirty="0"/>
              <a:t>Icons8</a:t>
            </a:r>
          </a:p>
          <a:p>
            <a:pPr marL="228600" indent="-228600">
              <a:buAutoNum type="arabicParenR"/>
            </a:pPr>
            <a:r>
              <a:rPr lang="en-GB" b="0" dirty="0"/>
              <a:t>iStock</a:t>
            </a:r>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13</a:t>
            </a:fld>
            <a:endParaRPr lang="en-GB"/>
          </a:p>
        </p:txBody>
      </p:sp>
    </p:spTree>
    <p:extLst>
      <p:ext uri="{BB962C8B-B14F-4D97-AF65-F5344CB8AC3E}">
        <p14:creationId xmlns:p14="http://schemas.microsoft.com/office/powerpoint/2010/main" val="2617874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t>
            </a:r>
          </a:p>
          <a:p>
            <a:pPr marL="228600" indent="-228600">
              <a:buAutoNum type="arabicParenR"/>
            </a:pPr>
            <a:r>
              <a:rPr lang="en-GB" b="0" dirty="0"/>
              <a:t>https://www.oxfordshirelep.com/findyourfuture</a:t>
            </a:r>
          </a:p>
          <a:p>
            <a:pPr marL="228600" indent="-228600">
              <a:buAutoNum type="arabicParenR"/>
            </a:pPr>
            <a:r>
              <a:rPr lang="en-GB" b="0" dirty="0"/>
              <a:t>https://www.oxfordshirelep.com/sites/default/files/uploads/FindYourFutureParentsGuide.pdf</a:t>
            </a:r>
          </a:p>
          <a:p>
            <a:pPr marL="228600" indent="-228600">
              <a:buAutoNum type="arabicParenR"/>
            </a:pPr>
            <a:endParaRPr lang="en-GB" b="0" dirty="0"/>
          </a:p>
          <a:p>
            <a:endParaRPr lang="en-GB" b="1" dirty="0"/>
          </a:p>
          <a:p>
            <a:r>
              <a:rPr lang="en-GB" b="1" dirty="0"/>
              <a:t>Images:</a:t>
            </a:r>
          </a:p>
          <a:p>
            <a:r>
              <a:rPr lang="en-GB" b="1" dirty="0"/>
              <a:t>1) </a:t>
            </a:r>
            <a:r>
              <a:rPr lang="en-GB" b="0" dirty="0"/>
              <a:t>https://www.oxfordshirelep.com/findyourfuture</a:t>
            </a:r>
          </a:p>
        </p:txBody>
      </p:sp>
      <p:sp>
        <p:nvSpPr>
          <p:cNvPr id="4" name="Slide Number Placeholder 3"/>
          <p:cNvSpPr>
            <a:spLocks noGrp="1"/>
          </p:cNvSpPr>
          <p:nvPr>
            <p:ph type="sldNum" sz="quarter" idx="5"/>
          </p:nvPr>
        </p:nvSpPr>
        <p:spPr/>
        <p:txBody>
          <a:bodyPr/>
          <a:lstStyle/>
          <a:p>
            <a:fld id="{F8D81B7C-BC5E-4E16-B045-EB0A45CAAF61}" type="slidenum">
              <a:rPr lang="en-GB" smtClean="0"/>
              <a:t>14</a:t>
            </a:fld>
            <a:endParaRPr lang="en-GB"/>
          </a:p>
        </p:txBody>
      </p:sp>
    </p:spTree>
    <p:extLst>
      <p:ext uri="{BB962C8B-B14F-4D97-AF65-F5344CB8AC3E}">
        <p14:creationId xmlns:p14="http://schemas.microsoft.com/office/powerpoint/2010/main" val="990335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c1e240347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gc1e240347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References:</a:t>
            </a:r>
          </a:p>
          <a:p>
            <a:pPr marL="228600" lvl="0" indent="-228600" algn="l" rtl="0">
              <a:spcBef>
                <a:spcPts val="0"/>
              </a:spcBef>
              <a:spcAft>
                <a:spcPts val="0"/>
              </a:spcAft>
              <a:buAutoNum type="arabicParenR"/>
            </a:pPr>
            <a:r>
              <a:rPr lang="en-GB" b="0" dirty="0"/>
              <a:t>https://www.ox.ac.uk/</a:t>
            </a:r>
          </a:p>
          <a:p>
            <a:pPr marL="228600" lvl="0" indent="-228600" algn="l" rtl="0">
              <a:spcBef>
                <a:spcPts val="0"/>
              </a:spcBef>
              <a:spcAft>
                <a:spcPts val="0"/>
              </a:spcAft>
              <a:buAutoNum type="arabicParenR"/>
            </a:pPr>
            <a:r>
              <a:rPr lang="en-GB" dirty="0"/>
              <a:t>https://www.apprenticeships.ox.ac.uk/</a:t>
            </a:r>
          </a:p>
          <a:p>
            <a:pPr marL="228600" lvl="0" indent="-228600" algn="l" rtl="0">
              <a:spcBef>
                <a:spcPts val="0"/>
              </a:spcBef>
              <a:spcAft>
                <a:spcPts val="0"/>
              </a:spcAft>
              <a:buClr>
                <a:schemeClr val="dk1"/>
              </a:buClr>
              <a:buSzPts val="1200"/>
              <a:buFont typeface="Calibri"/>
              <a:buAutoNum type="arabicParenR"/>
            </a:pPr>
            <a:r>
              <a:rPr lang="en-GB" dirty="0"/>
              <a:t>https://www.diamond.ac.uk/Careers/Apprenticeships.html</a:t>
            </a:r>
          </a:p>
          <a:p>
            <a:pPr marL="228600" lvl="0" indent="-228600" algn="l" rtl="0">
              <a:spcBef>
                <a:spcPts val="0"/>
              </a:spcBef>
              <a:spcAft>
                <a:spcPts val="0"/>
              </a:spcAft>
              <a:buClr>
                <a:schemeClr val="dk1"/>
              </a:buClr>
              <a:buSzPts val="1200"/>
              <a:buFont typeface="Calibri"/>
              <a:buAutoNum type="arabicParenR"/>
            </a:pPr>
            <a:r>
              <a:rPr lang="en-GB" dirty="0"/>
              <a:t>https://www.diamond.ac.uk/Home/About.html</a:t>
            </a:r>
          </a:p>
          <a:p>
            <a:pPr marL="228600" lvl="0" indent="-228600" algn="l" rtl="0">
              <a:spcBef>
                <a:spcPts val="0"/>
              </a:spcBef>
              <a:spcAft>
                <a:spcPts val="0"/>
              </a:spcAft>
              <a:buClr>
                <a:schemeClr val="dk1"/>
              </a:buClr>
              <a:buSzPts val="1200"/>
              <a:buFont typeface="Calibri"/>
              <a:buAutoNum type="arabicParenR"/>
            </a:pPr>
            <a:r>
              <a:rPr lang="en-GB" dirty="0"/>
              <a:t>https://www.gov.uk/government/organisations/uk-atomic-energy-authority</a:t>
            </a:r>
          </a:p>
          <a:p>
            <a:pPr marL="228600" lvl="0" indent="-228600" algn="l" rtl="0">
              <a:spcBef>
                <a:spcPts val="0"/>
              </a:spcBef>
              <a:spcAft>
                <a:spcPts val="0"/>
              </a:spcAft>
              <a:buClr>
                <a:schemeClr val="dk1"/>
              </a:buClr>
              <a:buSzPts val="1200"/>
              <a:buFont typeface="Calibri"/>
              <a:buAutoNum type="arabicParenR"/>
            </a:pPr>
            <a:r>
              <a:rPr lang="en-GB" dirty="0"/>
              <a:t>https://ccfe.ukaea.uk/careers/early-careers/</a:t>
            </a:r>
          </a:p>
          <a:p>
            <a:pPr marL="228600" lvl="0" indent="-228600" algn="l" rtl="0">
              <a:spcBef>
                <a:spcPts val="0"/>
              </a:spcBef>
              <a:spcAft>
                <a:spcPts val="0"/>
              </a:spcAft>
              <a:buClr>
                <a:schemeClr val="dk1"/>
              </a:buClr>
              <a:buSzPts val="1200"/>
              <a:buFont typeface="Calibri"/>
              <a:buAutoNum type="arabicParenR"/>
            </a:pPr>
            <a:r>
              <a:rPr lang="en-GB" dirty="0"/>
              <a:t>https://www.unipart.com/</a:t>
            </a:r>
          </a:p>
          <a:p>
            <a:pPr marL="228600" lvl="0" indent="-228600" algn="l" rtl="0">
              <a:spcBef>
                <a:spcPts val="0"/>
              </a:spcBef>
              <a:spcAft>
                <a:spcPts val="0"/>
              </a:spcAft>
              <a:buClr>
                <a:schemeClr val="dk1"/>
              </a:buClr>
              <a:buSzPts val="1200"/>
              <a:buFont typeface="Calibri"/>
              <a:buAutoNum type="arabicParenR"/>
            </a:pPr>
            <a:r>
              <a:rPr lang="en-GB" dirty="0"/>
              <a:t>https://www.morgansindallconstruction.com/</a:t>
            </a:r>
          </a:p>
          <a:p>
            <a:pPr marL="228600" lvl="0" indent="-228600" algn="l" rtl="0">
              <a:spcBef>
                <a:spcPts val="0"/>
              </a:spcBef>
              <a:spcAft>
                <a:spcPts val="0"/>
              </a:spcAft>
              <a:buClr>
                <a:schemeClr val="dk1"/>
              </a:buClr>
              <a:buSzPts val="1200"/>
              <a:buFont typeface="Calibri"/>
              <a:buAutoNum type="arabicParenR"/>
            </a:pPr>
            <a:r>
              <a:rPr lang="en-GB" dirty="0"/>
              <a:t>https://www.morgansindallconstruction.com/careers/</a:t>
            </a:r>
          </a:p>
          <a:p>
            <a:pPr marL="228600" lvl="0" indent="-228600" algn="l" rtl="0">
              <a:spcBef>
                <a:spcPts val="0"/>
              </a:spcBef>
              <a:spcAft>
                <a:spcPts val="0"/>
              </a:spcAft>
              <a:buClr>
                <a:schemeClr val="dk1"/>
              </a:buClr>
              <a:buSzPts val="1200"/>
              <a:buFont typeface="Calibri"/>
              <a:buAutoNum type="arabicParenR"/>
            </a:pPr>
            <a:endParaRPr lang="en-GB" dirty="0"/>
          </a:p>
          <a:p>
            <a:pPr marL="228600" lvl="0" indent="-228600" algn="l" rtl="0">
              <a:spcBef>
                <a:spcPts val="0"/>
              </a:spcBef>
              <a:spcAft>
                <a:spcPts val="0"/>
              </a:spcAft>
              <a:buClr>
                <a:schemeClr val="dk1"/>
              </a:buClr>
              <a:buSzPts val="1200"/>
              <a:buFont typeface="Calibri"/>
              <a:buAutoNum type="arabicParenR"/>
            </a:pPr>
            <a:endParaRPr lang="en-GB" dirty="0"/>
          </a:p>
          <a:p>
            <a:pPr marL="228600" lvl="0" indent="-228600" algn="l" rtl="0">
              <a:spcBef>
                <a:spcPts val="0"/>
              </a:spcBef>
              <a:spcAft>
                <a:spcPts val="0"/>
              </a:spcAft>
              <a:buClr>
                <a:schemeClr val="dk1"/>
              </a:buClr>
              <a:buSzPts val="1200"/>
              <a:buFont typeface="Calibri"/>
              <a:buAutoNum type="arabicParenR"/>
            </a:pPr>
            <a:endParaRPr lang="en-GB" dirty="0"/>
          </a:p>
          <a:p>
            <a:pPr marL="228600" lvl="0" indent="-228600" algn="l" rtl="0">
              <a:spcBef>
                <a:spcPts val="0"/>
              </a:spcBef>
              <a:spcAft>
                <a:spcPts val="0"/>
              </a:spcAft>
              <a:buClr>
                <a:schemeClr val="dk1"/>
              </a:buClr>
              <a:buSzPts val="1200"/>
              <a:buFont typeface="Calibri"/>
              <a:buAutoNum type="arabicParenR"/>
            </a:pPr>
            <a:endParaRPr lang="en-GB" dirty="0"/>
          </a:p>
          <a:p>
            <a:pPr marL="228600" lvl="0" indent="-228600" algn="l" rtl="0">
              <a:spcBef>
                <a:spcPts val="0"/>
              </a:spcBef>
              <a:spcAft>
                <a:spcPts val="0"/>
              </a:spcAft>
              <a:buClr>
                <a:schemeClr val="dk1"/>
              </a:buClr>
              <a:buSzPts val="1200"/>
              <a:buFont typeface="Calibri"/>
              <a:buAutoNum type="arabicParenR"/>
            </a:pPr>
            <a:endParaRPr lang="en-GB" dirty="0"/>
          </a:p>
          <a:p>
            <a:pPr marL="228600" lvl="0" indent="-228600" algn="l" rtl="0">
              <a:spcBef>
                <a:spcPts val="0"/>
              </a:spcBef>
              <a:spcAft>
                <a:spcPts val="0"/>
              </a:spcAft>
              <a:buClr>
                <a:schemeClr val="dk1"/>
              </a:buClr>
              <a:buSzPts val="1200"/>
              <a:buFont typeface="Calibri"/>
              <a:buAutoNum type="arabicParenR"/>
            </a:pPr>
            <a:endParaRPr lang="en-GB" dirty="0"/>
          </a:p>
          <a:p>
            <a:pPr marL="228600" lvl="0" indent="-228600" algn="l" rtl="0">
              <a:spcBef>
                <a:spcPts val="0"/>
              </a:spcBef>
              <a:spcAft>
                <a:spcPts val="0"/>
              </a:spcAft>
              <a:buClr>
                <a:schemeClr val="dk1"/>
              </a:buClr>
              <a:buSzPts val="1200"/>
              <a:buFont typeface="Calibri"/>
              <a:buAutoNum type="arabicParenR"/>
            </a:pPr>
            <a:endParaRPr dirty="0"/>
          </a:p>
          <a:p>
            <a:pPr marL="228600" lvl="0" indent="-152400" algn="l" rtl="0">
              <a:spcBef>
                <a:spcPts val="0"/>
              </a:spcBef>
              <a:spcAft>
                <a:spcPts val="0"/>
              </a:spcAft>
              <a:buClr>
                <a:schemeClr val="dk1"/>
              </a:buClr>
              <a:buSzPts val="1200"/>
              <a:buFont typeface="Calibri"/>
              <a:buNone/>
            </a:pPr>
            <a:endParaRPr b="0" dirty="0"/>
          </a:p>
          <a:p>
            <a:pPr marL="228600" lvl="0" indent="-152400" algn="l" rtl="0">
              <a:spcBef>
                <a:spcPts val="0"/>
              </a:spcBef>
              <a:spcAft>
                <a:spcPts val="0"/>
              </a:spcAft>
              <a:buClr>
                <a:schemeClr val="dk1"/>
              </a:buClr>
              <a:buSzPts val="1200"/>
              <a:buFont typeface="Calibri"/>
              <a:buNone/>
            </a:pPr>
            <a:endParaRPr b="0" dirty="0"/>
          </a:p>
        </p:txBody>
      </p:sp>
      <p:sp>
        <p:nvSpPr>
          <p:cNvPr id="52" name="Google Shape;52;gc1e240347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c1e240347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gc1e240347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References</a:t>
            </a:r>
            <a:endParaRPr dirty="0"/>
          </a:p>
          <a:p>
            <a:pPr marL="228600" lvl="0" indent="-228600" algn="l" rtl="0">
              <a:spcBef>
                <a:spcPts val="0"/>
              </a:spcBef>
              <a:spcAft>
                <a:spcPts val="0"/>
              </a:spcAft>
              <a:buClr>
                <a:schemeClr val="dk1"/>
              </a:buClr>
              <a:buSzPts val="1200"/>
              <a:buFont typeface="Calibri"/>
              <a:buAutoNum type="arabicParenR"/>
            </a:pPr>
            <a:r>
              <a:rPr lang="en-GB" b="0" dirty="0"/>
              <a:t>https://www.harwellcampus.com/media-centre/harwell-campus-information-pack/</a:t>
            </a:r>
            <a:endParaRPr dirty="0"/>
          </a:p>
          <a:p>
            <a:pPr marL="228600" lvl="0" indent="-228600" algn="l" rtl="0">
              <a:spcBef>
                <a:spcPts val="0"/>
              </a:spcBef>
              <a:spcAft>
                <a:spcPts val="0"/>
              </a:spcAft>
              <a:buClr>
                <a:schemeClr val="dk1"/>
              </a:buClr>
              <a:buSzPts val="1200"/>
              <a:buFont typeface="Calibri"/>
              <a:buAutoNum type="arabicParenR"/>
            </a:pPr>
            <a:r>
              <a:rPr lang="en-GB" b="0" dirty="0"/>
              <a:t>https://www.oxfordhealth.nhs.uk/</a:t>
            </a:r>
            <a:endParaRPr dirty="0"/>
          </a:p>
          <a:p>
            <a:pPr marL="228600" lvl="0" indent="-228600" algn="l" rtl="0">
              <a:spcBef>
                <a:spcPts val="0"/>
              </a:spcBef>
              <a:spcAft>
                <a:spcPts val="0"/>
              </a:spcAft>
              <a:buClr>
                <a:schemeClr val="dk1"/>
              </a:buClr>
              <a:buSzPts val="1200"/>
              <a:buFont typeface="Calibri"/>
              <a:buAutoNum type="arabicParenR"/>
            </a:pPr>
            <a:r>
              <a:rPr lang="en-GB" b="0" dirty="0"/>
              <a:t>https://rebellion.com/about-us/</a:t>
            </a:r>
            <a:endParaRPr dirty="0"/>
          </a:p>
          <a:p>
            <a:pPr marL="228600" lvl="0" indent="-228600" algn="l" rtl="0">
              <a:spcBef>
                <a:spcPts val="0"/>
              </a:spcBef>
              <a:spcAft>
                <a:spcPts val="0"/>
              </a:spcAft>
              <a:buClr>
                <a:schemeClr val="dk1"/>
              </a:buClr>
              <a:buSzPts val="1200"/>
              <a:buFont typeface="Calibri"/>
              <a:buAutoNum type="arabicParenR"/>
            </a:pPr>
            <a:r>
              <a:rPr lang="en-GB" b="0" dirty="0"/>
              <a:t>https://www.oxbotica.com/</a:t>
            </a:r>
            <a:endParaRPr dirty="0"/>
          </a:p>
          <a:p>
            <a:pPr marL="228600" lvl="0" indent="-228600" algn="l" rtl="0">
              <a:spcBef>
                <a:spcPts val="0"/>
              </a:spcBef>
              <a:spcAft>
                <a:spcPts val="0"/>
              </a:spcAft>
              <a:buClr>
                <a:schemeClr val="dk1"/>
              </a:buClr>
              <a:buSzPts val="1200"/>
              <a:buFont typeface="Calibri"/>
              <a:buAutoNum type="arabicParenR"/>
            </a:pPr>
            <a:r>
              <a:rPr lang="en-GB" dirty="0"/>
              <a:t>https://www.williamsf1.com/</a:t>
            </a:r>
            <a:endParaRPr lang="en-GB" b="0" dirty="0"/>
          </a:p>
          <a:p>
            <a:pPr marL="228600" lvl="0" indent="-228600" algn="l" rtl="0">
              <a:spcBef>
                <a:spcPts val="0"/>
              </a:spcBef>
              <a:spcAft>
                <a:spcPts val="0"/>
              </a:spcAft>
              <a:buClr>
                <a:schemeClr val="dk1"/>
              </a:buClr>
              <a:buSzPts val="1200"/>
              <a:buFont typeface="Calibri"/>
              <a:buAutoNum type="arabicParenR"/>
            </a:pPr>
            <a:endParaRPr dirty="0"/>
          </a:p>
          <a:p>
            <a:pPr marL="228600" lvl="0" indent="-152400" algn="l" rtl="0">
              <a:spcBef>
                <a:spcPts val="0"/>
              </a:spcBef>
              <a:spcAft>
                <a:spcPts val="0"/>
              </a:spcAft>
              <a:buClr>
                <a:schemeClr val="dk1"/>
              </a:buClr>
              <a:buSzPts val="1200"/>
              <a:buFont typeface="Calibri"/>
              <a:buNone/>
            </a:pPr>
            <a:endParaRPr b="0" dirty="0"/>
          </a:p>
          <a:p>
            <a:pPr marL="228600" lvl="0" indent="-152400" algn="l" rtl="0">
              <a:spcBef>
                <a:spcPts val="0"/>
              </a:spcBef>
              <a:spcAft>
                <a:spcPts val="0"/>
              </a:spcAft>
              <a:buClr>
                <a:schemeClr val="dk1"/>
              </a:buClr>
              <a:buSzPts val="1200"/>
              <a:buFont typeface="Calibri"/>
              <a:buNone/>
            </a:pPr>
            <a:endParaRPr b="0" dirty="0"/>
          </a:p>
        </p:txBody>
      </p:sp>
      <p:sp>
        <p:nvSpPr>
          <p:cNvPr id="52" name="Google Shape;52;gc1e240347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1e240347f_0_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gc1e240347f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References</a:t>
            </a:r>
            <a:endParaRPr dirty="0"/>
          </a:p>
          <a:p>
            <a:pPr marL="228600" lvl="0" indent="-228600" algn="l" rtl="0">
              <a:spcBef>
                <a:spcPts val="0"/>
              </a:spcBef>
              <a:spcAft>
                <a:spcPts val="0"/>
              </a:spcAft>
              <a:buClr>
                <a:schemeClr val="dk1"/>
              </a:buClr>
              <a:buSzPts val="1200"/>
              <a:buFont typeface="Calibri"/>
              <a:buAutoNum type="arabicParenR"/>
            </a:pPr>
            <a:r>
              <a:rPr lang="en-GB" dirty="0"/>
              <a:t>https://www.greencoreconstruction.co.uk/</a:t>
            </a:r>
            <a:endParaRPr dirty="0"/>
          </a:p>
          <a:p>
            <a:pPr marL="228600" lvl="0" indent="-228600" algn="l" rtl="0">
              <a:spcBef>
                <a:spcPts val="0"/>
              </a:spcBef>
              <a:spcAft>
                <a:spcPts val="0"/>
              </a:spcAft>
              <a:buClr>
                <a:schemeClr val="dk1"/>
              </a:buClr>
              <a:buSzPts val="1200"/>
              <a:buFont typeface="Calibri"/>
              <a:buAutoNum type="arabicParenR"/>
            </a:pPr>
            <a:r>
              <a:rPr lang="en-GB" b="0" dirty="0"/>
              <a:t>https://www.blenheimpalace.com/</a:t>
            </a:r>
            <a:endParaRPr dirty="0"/>
          </a:p>
          <a:p>
            <a:pPr marL="228600" lvl="0" indent="-228600" algn="l" rtl="0">
              <a:spcBef>
                <a:spcPts val="0"/>
              </a:spcBef>
              <a:spcAft>
                <a:spcPts val="0"/>
              </a:spcAft>
              <a:buClr>
                <a:schemeClr val="dk1"/>
              </a:buClr>
              <a:buSzPts val="1200"/>
              <a:buFont typeface="Calibri"/>
              <a:buAutoNum type="arabicParenR"/>
            </a:pPr>
            <a:r>
              <a:rPr lang="en-GB" b="0" dirty="0"/>
              <a:t>https://global.oup.com/?cc=gb</a:t>
            </a:r>
            <a:endParaRPr dirty="0"/>
          </a:p>
          <a:p>
            <a:pPr marL="228600" lvl="0" indent="-228600" algn="l" rtl="0">
              <a:spcBef>
                <a:spcPts val="0"/>
              </a:spcBef>
              <a:spcAft>
                <a:spcPts val="0"/>
              </a:spcAft>
              <a:buClr>
                <a:schemeClr val="dk1"/>
              </a:buClr>
              <a:buSzPts val="1200"/>
              <a:buFont typeface="Calibri"/>
              <a:buAutoNum type="arabicParenR"/>
            </a:pPr>
            <a:r>
              <a:rPr lang="en-GB" b="0" dirty="0"/>
              <a:t>https://tvpcareers.co.uk/ </a:t>
            </a:r>
          </a:p>
          <a:p>
            <a:pPr marL="228600" lvl="0" indent="-228600" algn="l" rtl="0">
              <a:spcBef>
                <a:spcPts val="0"/>
              </a:spcBef>
              <a:spcAft>
                <a:spcPts val="0"/>
              </a:spcAft>
              <a:buClr>
                <a:schemeClr val="dk1"/>
              </a:buClr>
              <a:buSzPts val="1200"/>
              <a:buFont typeface="Calibri"/>
              <a:buAutoNum type="arabicParenR"/>
            </a:pPr>
            <a:r>
              <a:rPr lang="en-GB" b="0" dirty="0"/>
              <a:t>https://www.mini.co.uk/en_GB/home/why-mini/mini-uk-production.html</a:t>
            </a:r>
            <a:endParaRPr dirty="0"/>
          </a:p>
          <a:p>
            <a:pPr marL="0" lvl="0" indent="0" algn="l" rtl="0">
              <a:spcBef>
                <a:spcPts val="0"/>
              </a:spcBef>
              <a:spcAft>
                <a:spcPts val="0"/>
              </a:spcAft>
              <a:buClr>
                <a:schemeClr val="dk1"/>
              </a:buClr>
              <a:buSzPts val="1200"/>
              <a:buFont typeface="Calibri"/>
              <a:buNone/>
            </a:pPr>
            <a:endParaRPr b="0" dirty="0"/>
          </a:p>
          <a:p>
            <a:pPr marL="228600" lvl="0" indent="-152400" algn="l" rtl="0">
              <a:spcBef>
                <a:spcPts val="0"/>
              </a:spcBef>
              <a:spcAft>
                <a:spcPts val="0"/>
              </a:spcAft>
              <a:buClr>
                <a:schemeClr val="dk1"/>
              </a:buClr>
              <a:buSzPts val="1200"/>
              <a:buFont typeface="Calibri"/>
              <a:buNone/>
            </a:pPr>
            <a:endParaRPr b="0" dirty="0"/>
          </a:p>
        </p:txBody>
      </p:sp>
      <p:sp>
        <p:nvSpPr>
          <p:cNvPr id="72" name="Google Shape;72;gc1e240347f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dirty="0" err="1"/>
              <a:t>OxLEP</a:t>
            </a:r>
            <a:endParaRPr lang="en-GB" dirty="0"/>
          </a:p>
          <a:p>
            <a:pPr marL="228600" indent="-228600">
              <a:buAutoNum type="arabicParenR"/>
            </a:pPr>
            <a:r>
              <a:rPr lang="en-GB" dirty="0" err="1"/>
              <a:t>Pixabay</a:t>
            </a:r>
            <a:endParaRPr lang="en-GB" dirty="0"/>
          </a:p>
          <a:p>
            <a:pPr marL="228600" indent="-228600">
              <a:buAutoNum type="arabicParenR"/>
            </a:pPr>
            <a:r>
              <a:rPr lang="en-GB" dirty="0"/>
              <a:t>Icons8</a:t>
            </a:r>
          </a:p>
        </p:txBody>
      </p:sp>
      <p:sp>
        <p:nvSpPr>
          <p:cNvPr id="4" name="Slide Number Placeholder 3"/>
          <p:cNvSpPr>
            <a:spLocks noGrp="1"/>
          </p:cNvSpPr>
          <p:nvPr>
            <p:ph type="sldNum" sz="quarter" idx="5"/>
          </p:nvPr>
        </p:nvSpPr>
        <p:spPr/>
        <p:txBody>
          <a:bodyPr/>
          <a:lstStyle/>
          <a:p>
            <a:fld id="{F8D81B7C-BC5E-4E16-B045-EB0A45CAAF61}" type="slidenum">
              <a:rPr lang="en-GB" smtClean="0"/>
              <a:t>3</a:t>
            </a:fld>
            <a:endParaRPr lang="en-GB"/>
          </a:p>
        </p:txBody>
      </p:sp>
    </p:spTree>
    <p:extLst>
      <p:ext uri="{BB962C8B-B14F-4D97-AF65-F5344CB8AC3E}">
        <p14:creationId xmlns:p14="http://schemas.microsoft.com/office/powerpoint/2010/main" val="1666873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sz="1200" b="0" i="0" u="none" strike="noStrike" baseline="0" dirty="0">
                <a:solidFill>
                  <a:srgbClr val="000000"/>
                </a:solidFill>
                <a:latin typeface="Open Sans" panose="020B0606030504020204" pitchFamily="34" charset="0"/>
              </a:rPr>
              <a:t>https://dictionary.cambridge.org/dictionary/english/sector</a:t>
            </a:r>
          </a:p>
          <a:p>
            <a:pPr marL="228600" indent="-228600">
              <a:buAutoNum type="arabicParenR"/>
            </a:pPr>
            <a:endParaRPr lang="en-GB" sz="1200" b="0" i="0" u="none" strike="noStrike" baseline="0" dirty="0">
              <a:solidFill>
                <a:srgbClr val="000000"/>
              </a:solidFill>
              <a:latin typeface="Open Sans" panose="020B0606030504020204" pitchFamily="34" charset="0"/>
            </a:endParaRPr>
          </a:p>
          <a:p>
            <a:pPr marL="228600" indent="-228600">
              <a:buAutoNum type="arabicParenR"/>
            </a:pPr>
            <a:endParaRPr lang="en-GB" sz="1200" b="0" i="0" u="none" strike="noStrike" baseline="0" dirty="0">
              <a:solidFill>
                <a:srgbClr val="000000"/>
              </a:solidFill>
              <a:latin typeface="Open Sans" panose="020B0606030504020204" pitchFamily="34" charset="0"/>
            </a:endParaRPr>
          </a:p>
          <a:p>
            <a:pPr marL="0" indent="0">
              <a:buNone/>
            </a:pPr>
            <a:r>
              <a:rPr lang="en-GB" sz="1200" b="1" i="0" u="none" strike="noStrike" baseline="0" dirty="0">
                <a:solidFill>
                  <a:srgbClr val="000000"/>
                </a:solidFill>
                <a:latin typeface="Open Sans" panose="020B0606030504020204" pitchFamily="34" charset="0"/>
              </a:rPr>
              <a:t>Images</a:t>
            </a:r>
          </a:p>
          <a:p>
            <a:pPr marL="228600" indent="-228600">
              <a:buAutoNum type="arabicParenR"/>
            </a:pPr>
            <a:r>
              <a:rPr lang="en-GB" sz="1200" b="0" i="0" u="none" strike="noStrike" baseline="0" dirty="0">
                <a:solidFill>
                  <a:srgbClr val="000000"/>
                </a:solidFill>
                <a:latin typeface="Open Sans" panose="020B0606030504020204" pitchFamily="34" charset="0"/>
              </a:rPr>
              <a:t>Icons8</a:t>
            </a:r>
          </a:p>
          <a:p>
            <a:pPr marL="0" indent="0">
              <a:buNone/>
            </a:pPr>
            <a:endParaRPr lang="en-GB" sz="1200" b="0" i="0" u="none" strike="noStrike" baseline="0" dirty="0">
              <a:solidFill>
                <a:srgbClr val="000000"/>
              </a:solidFill>
              <a:latin typeface="Open Sans" panose="020B0606030504020204" pitchFamily="34" charset="0"/>
            </a:endParaRPr>
          </a:p>
          <a:p>
            <a:pPr marL="228600" indent="-228600">
              <a:buAutoNum type="arabicParenR"/>
            </a:pPr>
            <a:endParaRPr lang="en-GB" sz="1200" b="0" i="0" u="none" strike="noStrike" baseline="0" dirty="0">
              <a:solidFill>
                <a:srgbClr val="000000"/>
              </a:solidFill>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4</a:t>
            </a:fld>
            <a:endParaRPr lang="en-GB"/>
          </a:p>
        </p:txBody>
      </p:sp>
    </p:spTree>
    <p:extLst>
      <p:ext uri="{BB962C8B-B14F-4D97-AF65-F5344CB8AC3E}">
        <p14:creationId xmlns:p14="http://schemas.microsoft.com/office/powerpoint/2010/main" val="851926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sz="1200" b="0" i="0" u="none" strike="noStrike" baseline="0" dirty="0">
                <a:solidFill>
                  <a:srgbClr val="000000"/>
                </a:solidFill>
                <a:latin typeface="Open Sans" panose="020B0606030504020204" pitchFamily="34" charset="0"/>
              </a:rPr>
              <a:t>https://dictionary.cambridge.org/dictionary/english/sector</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1" dirty="0"/>
              <a:t>Experience Oxfordshire promotional video: https://www.youtube.com/watch?v=fkUZuj2QIms</a:t>
            </a:r>
          </a:p>
          <a:p>
            <a:pPr marL="228600" indent="-228600">
              <a:buAutoNum type="arabicParenR"/>
            </a:pPr>
            <a:endParaRPr lang="en-GB" sz="1200" b="0" i="0" u="none" strike="noStrike" baseline="0" dirty="0">
              <a:solidFill>
                <a:srgbClr val="000000"/>
              </a:solidFill>
              <a:latin typeface="Open Sans" panose="020B0606030504020204" pitchFamily="34" charset="0"/>
            </a:endParaRPr>
          </a:p>
          <a:p>
            <a:pPr marL="228600" indent="-228600">
              <a:buAutoNum type="arabicParenR"/>
            </a:pPr>
            <a:endParaRPr lang="en-GB" sz="1200" b="0" i="0" u="none" strike="noStrike" baseline="0" dirty="0">
              <a:solidFill>
                <a:srgbClr val="000000"/>
              </a:solidFill>
              <a:latin typeface="Open Sans" panose="020B0606030504020204" pitchFamily="34" charset="0"/>
            </a:endParaRPr>
          </a:p>
          <a:p>
            <a:pPr marL="0" indent="0">
              <a:buNone/>
            </a:pPr>
            <a:r>
              <a:rPr lang="en-GB" sz="1200" b="1" i="0" u="none" strike="noStrike" baseline="0" dirty="0">
                <a:solidFill>
                  <a:srgbClr val="000000"/>
                </a:solidFill>
                <a:latin typeface="Open Sans" panose="020B0606030504020204" pitchFamily="34" charset="0"/>
              </a:rPr>
              <a:t>Images</a:t>
            </a:r>
          </a:p>
          <a:p>
            <a:pPr marL="228600" indent="-228600">
              <a:buAutoNum type="arabicParenR"/>
            </a:pPr>
            <a:r>
              <a:rPr lang="en-GB" sz="1200" b="0" i="0" u="none" strike="noStrike" baseline="0" dirty="0">
                <a:solidFill>
                  <a:srgbClr val="000000"/>
                </a:solidFill>
                <a:latin typeface="Open Sans" panose="020B0606030504020204" pitchFamily="34" charset="0"/>
              </a:rPr>
              <a:t>Icons8</a:t>
            </a:r>
          </a:p>
          <a:p>
            <a:pPr marL="0" indent="0">
              <a:buNone/>
            </a:pPr>
            <a:endParaRPr lang="en-GB" sz="1200" b="0" i="0" u="none" strike="noStrike" baseline="0" dirty="0">
              <a:solidFill>
                <a:srgbClr val="000000"/>
              </a:solidFill>
              <a:latin typeface="Open Sans" panose="020B0606030504020204" pitchFamily="34" charset="0"/>
            </a:endParaRPr>
          </a:p>
          <a:p>
            <a:pPr marL="228600" indent="-228600">
              <a:buAutoNum type="arabicParenR"/>
            </a:pPr>
            <a:endParaRPr lang="en-GB" sz="1200" b="0" i="0" u="none" strike="noStrike" baseline="0" dirty="0">
              <a:solidFill>
                <a:srgbClr val="000000"/>
              </a:solidFill>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5</a:t>
            </a:fld>
            <a:endParaRPr lang="en-GB"/>
          </a:p>
        </p:txBody>
      </p:sp>
    </p:spTree>
    <p:extLst>
      <p:ext uri="{BB962C8B-B14F-4D97-AF65-F5344CB8AC3E}">
        <p14:creationId xmlns:p14="http://schemas.microsoft.com/office/powerpoint/2010/main" val="3156743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pPr marL="228600" indent="-228600">
              <a:buAutoNum type="arabicParenR"/>
            </a:pPr>
            <a:r>
              <a:rPr lang="en-GB" b="0" dirty="0"/>
              <a:t>https://www.oxfordshirelep.com/sites/default/files/uploads/OxLEPLMIReportAugust2020.pdf</a:t>
            </a:r>
          </a:p>
          <a:p>
            <a:pPr marL="228600" indent="-228600">
              <a:buAutoNum type="arabicParenR"/>
            </a:pPr>
            <a:endParaRPr lang="en-GB" b="0" dirty="0"/>
          </a:p>
          <a:p>
            <a:pPr marL="0" indent="0">
              <a:buNone/>
            </a:pPr>
            <a:r>
              <a:rPr lang="en-GB" b="1" dirty="0"/>
              <a:t>Images</a:t>
            </a:r>
          </a:p>
          <a:p>
            <a:pPr marL="228600" indent="-228600">
              <a:buAutoNum type="arabicParenR"/>
            </a:pPr>
            <a:r>
              <a:rPr lang="en-GB" b="0" dirty="0"/>
              <a:t>Icons8</a:t>
            </a:r>
          </a:p>
          <a:p>
            <a:pPr marL="228600" indent="-228600">
              <a:buAutoNum type="arabicParenR"/>
            </a:pPr>
            <a:endParaRPr lang="en-GB" b="0" dirty="0"/>
          </a:p>
        </p:txBody>
      </p:sp>
      <p:sp>
        <p:nvSpPr>
          <p:cNvPr id="4" name="Slide Number Placeholder 3"/>
          <p:cNvSpPr>
            <a:spLocks noGrp="1"/>
          </p:cNvSpPr>
          <p:nvPr>
            <p:ph type="sldNum" sz="quarter" idx="5"/>
          </p:nvPr>
        </p:nvSpPr>
        <p:spPr/>
        <p:txBody>
          <a:bodyPr/>
          <a:lstStyle/>
          <a:p>
            <a:fld id="{F8D81B7C-BC5E-4E16-B045-EB0A45CAAF61}" type="slidenum">
              <a:rPr lang="en-GB" smtClean="0"/>
              <a:t>6</a:t>
            </a:fld>
            <a:endParaRPr lang="en-GB"/>
          </a:p>
        </p:txBody>
      </p:sp>
    </p:spTree>
    <p:extLst>
      <p:ext uri="{BB962C8B-B14F-4D97-AF65-F5344CB8AC3E}">
        <p14:creationId xmlns:p14="http://schemas.microsoft.com/office/powerpoint/2010/main" val="4190514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UK Space Sector </a:t>
            </a:r>
          </a:p>
          <a:p>
            <a:r>
              <a:rPr lang="en-GB" sz="1200" b="1" kern="1200" dirty="0">
                <a:solidFill>
                  <a:schemeClr val="tx1"/>
                </a:solidFill>
                <a:effectLst/>
                <a:latin typeface="+mn-lt"/>
                <a:ea typeface="+mn-ea"/>
                <a:cs typeface="+mn-cs"/>
              </a:rPr>
              <a:t>Fast Growing</a:t>
            </a:r>
          </a:p>
          <a:p>
            <a:r>
              <a:rPr lang="en-GB" sz="1200" b="0" i="0" kern="1200" dirty="0">
                <a:solidFill>
                  <a:schemeClr val="tx1"/>
                </a:solidFill>
                <a:effectLst/>
                <a:latin typeface="+mn-lt"/>
                <a:ea typeface="+mn-ea"/>
                <a:cs typeface="+mn-cs"/>
              </a:rPr>
              <a:t>The space sector is one of the fastest growing sectors of the UK economy. In the last four years it’s grown at a rate of 6.6% compared to 1.7% for the rest of the economy. 30,000 new jobs will be created in the sector by 2030.</a:t>
            </a:r>
          </a:p>
          <a:p>
            <a:r>
              <a:rPr lang="en-GB" sz="1200" b="1" kern="1200" dirty="0">
                <a:solidFill>
                  <a:schemeClr val="tx1"/>
                </a:solidFill>
                <a:effectLst/>
                <a:latin typeface="+mn-lt"/>
                <a:ea typeface="+mn-ea"/>
                <a:cs typeface="+mn-cs"/>
              </a:rPr>
              <a:t>World Leading</a:t>
            </a:r>
          </a:p>
          <a:p>
            <a:r>
              <a:rPr lang="en-GB" sz="1200" b="0" i="0" kern="1200" dirty="0">
                <a:solidFill>
                  <a:schemeClr val="tx1"/>
                </a:solidFill>
                <a:effectLst/>
                <a:latin typeface="+mn-lt"/>
                <a:ea typeface="+mn-ea"/>
                <a:cs typeface="+mn-cs"/>
              </a:rPr>
              <a:t>The UK is a world leader in space technology and science, and UK teams are involved in dozens of missions from spacecraft orbiting other planets to the many satellites monitoring the Earth. The UK is also a leader in the application of space derived data, and has become a very attractive place to incubate or start a new business.</a:t>
            </a:r>
          </a:p>
          <a:p>
            <a:r>
              <a:rPr lang="en-GB" sz="1200" b="1" kern="1200" dirty="0">
                <a:solidFill>
                  <a:schemeClr val="tx1"/>
                </a:solidFill>
                <a:effectLst/>
                <a:latin typeface="+mn-lt"/>
                <a:ea typeface="+mn-ea"/>
                <a:cs typeface="+mn-cs"/>
              </a:rPr>
              <a:t>All Encompassing</a:t>
            </a:r>
          </a:p>
          <a:p>
            <a:r>
              <a:rPr lang="en-GB" sz="1200" b="0" i="0" kern="1200" dirty="0">
                <a:solidFill>
                  <a:schemeClr val="tx1"/>
                </a:solidFill>
                <a:effectLst/>
                <a:latin typeface="+mn-lt"/>
                <a:ea typeface="+mn-ea"/>
                <a:cs typeface="+mn-cs"/>
              </a:rPr>
              <a:t>Space technology affects almost every part of our lives from weather forecasting and satellite TV, to global communications and navigation. A career in the space industry could include any of these areas and much more.</a:t>
            </a:r>
          </a:p>
          <a:p>
            <a:r>
              <a:rPr lang="en-GB" sz="1200" b="0" i="0" kern="1200" dirty="0">
                <a:solidFill>
                  <a:schemeClr val="tx1"/>
                </a:solidFill>
                <a:effectLst/>
                <a:latin typeface="+mn-lt"/>
                <a:ea typeface="+mn-ea"/>
                <a:cs typeface="+mn-cs"/>
              </a:rPr>
              <a:t>You might be working on a new satellite or developing technology to map a distant planet. You could be helping to make new discoveries about our solar system or using satellites to study pollution on Earth. You might be connecting the world’s most remote communities or helping aid agencies reach a disaster zone.</a:t>
            </a:r>
          </a:p>
          <a:p>
            <a:pPr marL="0" indent="0">
              <a:buNone/>
            </a:pPr>
            <a:endParaRPr lang="en-GB" b="0" dirty="0"/>
          </a:p>
          <a:p>
            <a:pPr marL="0" indent="0">
              <a:buNone/>
            </a:pPr>
            <a:r>
              <a:rPr lang="en-GB" sz="1200" b="1" i="0" u="none" strike="noStrike" baseline="0" dirty="0">
                <a:solidFill>
                  <a:srgbClr val="000000"/>
                </a:solidFill>
                <a:latin typeface="Open Sans" panose="020B0606030504020204" pitchFamily="34" charset="0"/>
              </a:rPr>
              <a:t>Images:</a:t>
            </a:r>
          </a:p>
          <a:p>
            <a:pPr marL="0" indent="0">
              <a:buNone/>
            </a:pPr>
            <a:r>
              <a:rPr lang="en-GB" sz="1200" b="0" i="0" u="none" strike="noStrike" baseline="0" dirty="0">
                <a:solidFill>
                  <a:srgbClr val="000000"/>
                </a:solidFill>
                <a:latin typeface="Open Sans" panose="020B0606030504020204" pitchFamily="34" charset="0"/>
              </a:rPr>
              <a:t>1) Icons8</a:t>
            </a:r>
          </a:p>
          <a:p>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7</a:t>
            </a:fld>
            <a:endParaRPr lang="en-GB"/>
          </a:p>
        </p:txBody>
      </p:sp>
    </p:spTree>
    <p:extLst>
      <p:ext uri="{BB962C8B-B14F-4D97-AF65-F5344CB8AC3E}">
        <p14:creationId xmlns:p14="http://schemas.microsoft.com/office/powerpoint/2010/main" val="802601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YouTube Video Link: </a:t>
            </a:r>
            <a:r>
              <a:rPr lang="en-GB" b="0" dirty="0"/>
              <a:t>https://www.youtube.com/watch?v=y4yNbwdZKeg&amp;feature=emb_logo</a:t>
            </a:r>
          </a:p>
          <a:p>
            <a:endParaRPr lang="en-GB" b="0" dirty="0"/>
          </a:p>
          <a:p>
            <a:r>
              <a:rPr lang="en-GB" b="1" dirty="0"/>
              <a:t>References:</a:t>
            </a:r>
          </a:p>
          <a:p>
            <a:pPr marL="228600" indent="-228600">
              <a:buAutoNum type="arabicParenR"/>
            </a:pPr>
            <a:r>
              <a:rPr lang="en-GB" b="0" dirty="0"/>
              <a:t>https://www.open-cosmos.com/</a:t>
            </a:r>
          </a:p>
          <a:p>
            <a:pPr marL="228600" indent="-228600">
              <a:buAutoNum type="arabicParenR"/>
            </a:pPr>
            <a:r>
              <a:rPr lang="en-GB" b="0" dirty="0"/>
              <a:t>https://www.oxfordlearnersdictionaries.com/definition/english/satellite</a:t>
            </a:r>
          </a:p>
          <a:p>
            <a:pPr marL="228600" indent="-228600">
              <a:buAutoNum type="arabicParenR"/>
            </a:pPr>
            <a:endParaRPr lang="en-GB" b="0" dirty="0"/>
          </a:p>
          <a:p>
            <a:pPr marL="0" indent="0">
              <a:buNone/>
            </a:pPr>
            <a:r>
              <a:rPr lang="en-GB" sz="1200" b="1" i="0" u="none" strike="noStrike" baseline="0" dirty="0">
                <a:solidFill>
                  <a:srgbClr val="000000"/>
                </a:solidFill>
                <a:latin typeface="Open Sans" panose="020B0606030504020204" pitchFamily="34" charset="0"/>
              </a:rPr>
              <a:t>Images:</a:t>
            </a:r>
          </a:p>
          <a:p>
            <a:pPr marL="0" indent="0">
              <a:buNone/>
            </a:pPr>
            <a:r>
              <a:rPr lang="en-GB" sz="1200" b="0" i="0" u="none" strike="noStrike" baseline="0" dirty="0">
                <a:solidFill>
                  <a:srgbClr val="000000"/>
                </a:solidFill>
                <a:latin typeface="Open Sans" panose="020B0606030504020204" pitchFamily="34" charset="0"/>
              </a:rPr>
              <a:t>1) Icons8</a:t>
            </a:r>
          </a:p>
          <a:p>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8</a:t>
            </a:fld>
            <a:endParaRPr lang="en-GB"/>
          </a:p>
        </p:txBody>
      </p:sp>
    </p:spTree>
    <p:extLst>
      <p:ext uri="{BB962C8B-B14F-4D97-AF65-F5344CB8AC3E}">
        <p14:creationId xmlns:p14="http://schemas.microsoft.com/office/powerpoint/2010/main" val="802601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 Tube Video Link: </a:t>
            </a:r>
            <a:r>
              <a:rPr lang="en-GB" b="0" dirty="0"/>
              <a:t>https://www.youtube.com/channel/UCXDSgY0E_aACHXcSqX14YNg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Safe Share Video Link: https://safeshare.tv/x/ss641b2616a375c</a:t>
            </a:r>
          </a:p>
          <a:p>
            <a:r>
              <a:rPr lang="en-GB" b="1" dirty="0"/>
              <a:t>References</a:t>
            </a:r>
          </a:p>
          <a:p>
            <a:pPr marL="228600" indent="-228600">
              <a:buAutoNum type="arabicParenR"/>
            </a:pPr>
            <a:r>
              <a:rPr lang="en-GB" b="0" dirty="0"/>
              <a:t>https://www.harwellcampus.com/wp-content/uploads/Harwell-Life-Sciences-Brochure.pdf</a:t>
            </a:r>
          </a:p>
          <a:p>
            <a:pPr marL="228600" indent="-228600">
              <a:buAutoNum type="arabicParenR"/>
            </a:pPr>
            <a:r>
              <a:rPr lang="en-GB" b="0" dirty="0"/>
              <a:t>https://www.astrazeneca.co.uk/</a:t>
            </a:r>
          </a:p>
          <a:p>
            <a:pPr marL="228600" indent="-228600">
              <a:buAutoNum type="arabicParenR"/>
            </a:pPr>
            <a:r>
              <a:rPr lang="en-GB" b="0" dirty="0"/>
              <a:t>https://www.harwellcampus.com/vision/</a:t>
            </a:r>
          </a:p>
          <a:p>
            <a:pPr marL="0" indent="0">
              <a:buNone/>
            </a:pPr>
            <a:endParaRPr lang="en-GB" b="0" dirty="0"/>
          </a:p>
          <a:p>
            <a:pPr marL="0" indent="0">
              <a:buNone/>
            </a:pPr>
            <a:r>
              <a:rPr lang="en-GB" b="1" dirty="0"/>
              <a:t>Images: </a:t>
            </a:r>
          </a:p>
          <a:p>
            <a:pPr marL="228600" indent="-228600">
              <a:buAutoNum type="arabicParenR"/>
            </a:pPr>
            <a:r>
              <a:rPr lang="en-GB" b="0" dirty="0" err="1"/>
              <a:t>OxLEP</a:t>
            </a:r>
            <a:endParaRPr lang="en-GB" b="0" dirty="0"/>
          </a:p>
          <a:p>
            <a:pPr marL="228600" indent="-228600">
              <a:buAutoNum type="arabicParenR"/>
            </a:pPr>
            <a:r>
              <a:rPr lang="en-GB" b="0" dirty="0"/>
              <a:t>Icons8</a:t>
            </a:r>
          </a:p>
          <a:p>
            <a:pPr marL="228600" indent="-228600">
              <a:buAutoNum type="arabicParenR"/>
            </a:pPr>
            <a:endParaRPr lang="en-GB" b="0" dirty="0"/>
          </a:p>
          <a:p>
            <a:pPr marL="228600" indent="-228600">
              <a:buAutoNum type="arabicParenR"/>
            </a:pPr>
            <a:endParaRPr lang="en-GB" sz="1200" b="0" i="0" u="none" strike="noStrike" baseline="0" dirty="0">
              <a:solidFill>
                <a:srgbClr val="000000"/>
              </a:solidFill>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9</a:t>
            </a:fld>
            <a:endParaRPr lang="en-GB"/>
          </a:p>
        </p:txBody>
      </p:sp>
    </p:spTree>
    <p:extLst>
      <p:ext uri="{BB962C8B-B14F-4D97-AF65-F5344CB8AC3E}">
        <p14:creationId xmlns:p14="http://schemas.microsoft.com/office/powerpoint/2010/main" val="802601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https://dictionary.cambridge.org/dictionary/english/stereotyping</a:t>
            </a:r>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10</a:t>
            </a:fld>
            <a:endParaRPr lang="en-GB"/>
          </a:p>
        </p:txBody>
      </p:sp>
    </p:spTree>
    <p:extLst>
      <p:ext uri="{BB962C8B-B14F-4D97-AF65-F5344CB8AC3E}">
        <p14:creationId xmlns:p14="http://schemas.microsoft.com/office/powerpoint/2010/main" val="2740901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85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37B4-C914-4A0A-8672-17E7229AD83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11640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8BEAB">
                <a:alpha val="50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63408"/>
          </a:xfrm>
          <a:prstGeom prst="rect">
            <a:avLst/>
          </a:prstGeom>
        </p:spPr>
        <p:txBody>
          <a:bodyPr vert="horz" lIns="91440" tIns="45720" rIns="91440" bIns="45720" rtlCol="0" anchor="ctr">
            <a:normAutofit/>
          </a:bodyPr>
          <a:lstStyle/>
          <a:p>
            <a:r>
              <a:rPr lang="en-US" dirty="0" err="1"/>
              <a:t>Oxlep</a:t>
            </a:r>
            <a:r>
              <a:rPr lang="en-US" dirty="0"/>
              <a:t> career opportunities</a:t>
            </a:r>
          </a:p>
        </p:txBody>
      </p:sp>
    </p:spTree>
    <p:extLst>
      <p:ext uri="{BB962C8B-B14F-4D97-AF65-F5344CB8AC3E}">
        <p14:creationId xmlns:p14="http://schemas.microsoft.com/office/powerpoint/2010/main" val="119944828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86.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5.png"/><Relationship Id="rId17" Type="http://schemas.openxmlformats.org/officeDocument/2006/relationships/image" Target="../media/image90.png"/><Relationship Id="rId2" Type="http://schemas.openxmlformats.org/officeDocument/2006/relationships/notesSlide" Target="../notesSlides/notesSlide9.xml"/><Relationship Id="rId16"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80.svg"/><Relationship Id="rId11" Type="http://schemas.openxmlformats.org/officeDocument/2006/relationships/image" Target="../media/image4.png"/><Relationship Id="rId5" Type="http://schemas.openxmlformats.org/officeDocument/2006/relationships/image" Target="../media/image79.png"/><Relationship Id="rId15" Type="http://schemas.openxmlformats.org/officeDocument/2006/relationships/image" Target="../media/image88.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 Id="rId14" Type="http://schemas.openxmlformats.org/officeDocument/2006/relationships/image" Target="../media/image87.png"/></Relationships>
</file>

<file path=ppt/slides/_rels/slide11.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97.png"/><Relationship Id="rId3" Type="http://schemas.openxmlformats.org/officeDocument/2006/relationships/image" Target="../media/image91.png"/><Relationship Id="rId7" Type="http://schemas.openxmlformats.org/officeDocument/2006/relationships/image" Target="../media/image93.png"/><Relationship Id="rId12" Type="http://schemas.openxmlformats.org/officeDocument/2006/relationships/hyperlink" Target="https://safeshare.tv/x/9xCn-Kwy97U" TargetMode="External"/><Relationship Id="rId17" Type="http://schemas.openxmlformats.org/officeDocument/2006/relationships/image" Target="../media/image101.jpeg"/><Relationship Id="rId2" Type="http://schemas.openxmlformats.org/officeDocument/2006/relationships/notesSlide" Target="../notesSlides/notesSlide10.xml"/><Relationship Id="rId16" Type="http://schemas.openxmlformats.org/officeDocument/2006/relationships/image" Target="../media/image100.jpeg"/><Relationship Id="rId1" Type="http://schemas.openxmlformats.org/officeDocument/2006/relationships/slideLayout" Target="../slideLayouts/slideLayout2.xml"/><Relationship Id="rId6" Type="http://schemas.openxmlformats.org/officeDocument/2006/relationships/image" Target="../media/image43.svg"/><Relationship Id="rId11" Type="http://schemas.openxmlformats.org/officeDocument/2006/relationships/image" Target="../media/image4.png"/><Relationship Id="rId5" Type="http://schemas.openxmlformats.org/officeDocument/2006/relationships/image" Target="../media/image42.png"/><Relationship Id="rId15" Type="http://schemas.openxmlformats.org/officeDocument/2006/relationships/image" Target="../media/image99.png"/><Relationship Id="rId10" Type="http://schemas.openxmlformats.org/officeDocument/2006/relationships/image" Target="../media/image96.svg"/><Relationship Id="rId4" Type="http://schemas.openxmlformats.org/officeDocument/2006/relationships/image" Target="../media/image92.svg"/><Relationship Id="rId9" Type="http://schemas.openxmlformats.org/officeDocument/2006/relationships/image" Target="../media/image95.png"/><Relationship Id="rId14" Type="http://schemas.openxmlformats.org/officeDocument/2006/relationships/image" Target="../media/image98.jpeg"/></Relationships>
</file>

<file path=ppt/slides/_rels/slide12.xml.rels><?xml version="1.0" encoding="UTF-8" standalone="yes"?>
<Relationships xmlns="http://schemas.openxmlformats.org/package/2006/relationships"><Relationship Id="rId8" Type="http://schemas.openxmlformats.org/officeDocument/2006/relationships/image" Target="../media/image107.svg"/><Relationship Id="rId13" Type="http://schemas.openxmlformats.org/officeDocument/2006/relationships/image" Target="../media/image111.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5.svg"/><Relationship Id="rId11" Type="http://schemas.openxmlformats.org/officeDocument/2006/relationships/image" Target="../media/image4.png"/><Relationship Id="rId5" Type="http://schemas.openxmlformats.org/officeDocument/2006/relationships/image" Target="../media/image104.png"/><Relationship Id="rId10" Type="http://schemas.openxmlformats.org/officeDocument/2006/relationships/image" Target="../media/image109.svg"/><Relationship Id="rId4" Type="http://schemas.openxmlformats.org/officeDocument/2006/relationships/image" Target="../media/image103.svg"/><Relationship Id="rId9" Type="http://schemas.openxmlformats.org/officeDocument/2006/relationships/image" Target="../media/image108.png"/></Relationships>
</file>

<file path=ppt/slides/_rels/slide13.xml.rels><?xml version="1.0" encoding="UTF-8" standalone="yes"?>
<Relationships xmlns="http://schemas.openxmlformats.org/package/2006/relationships"><Relationship Id="rId8" Type="http://schemas.openxmlformats.org/officeDocument/2006/relationships/image" Target="../media/image109.svg"/><Relationship Id="rId13" Type="http://schemas.openxmlformats.org/officeDocument/2006/relationships/image" Target="../media/image113.jpeg"/><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112.jpeg"/><Relationship Id="rId17" Type="http://schemas.openxmlformats.org/officeDocument/2006/relationships/image" Target="../media/image117.png"/><Relationship Id="rId2" Type="http://schemas.openxmlformats.org/officeDocument/2006/relationships/notesSlide" Target="../notesSlides/notesSlide12.xml"/><Relationship Id="rId16"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07.svg"/><Relationship Id="rId11" Type="http://schemas.openxmlformats.org/officeDocument/2006/relationships/image" Target="../media/image4.png"/><Relationship Id="rId5" Type="http://schemas.openxmlformats.org/officeDocument/2006/relationships/image" Target="../media/image106.png"/><Relationship Id="rId15" Type="http://schemas.openxmlformats.org/officeDocument/2006/relationships/image" Target="../media/image115.jpeg"/><Relationship Id="rId10" Type="http://schemas.openxmlformats.org/officeDocument/2006/relationships/image" Target="../media/image103.svg"/><Relationship Id="rId4" Type="http://schemas.openxmlformats.org/officeDocument/2006/relationships/image" Target="../media/image105.svg"/><Relationship Id="rId9" Type="http://schemas.openxmlformats.org/officeDocument/2006/relationships/image" Target="../media/image102.png"/><Relationship Id="rId14" Type="http://schemas.openxmlformats.org/officeDocument/2006/relationships/image" Target="../media/image114.jpeg"/></Relationships>
</file>

<file path=ppt/slides/_rels/slide14.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svg"/><Relationship Id="rId3" Type="http://schemas.openxmlformats.org/officeDocument/2006/relationships/image" Target="../media/image118.png"/><Relationship Id="rId7" Type="http://schemas.openxmlformats.org/officeDocument/2006/relationships/image" Target="../media/image4.png"/><Relationship Id="rId12" Type="http://schemas.openxmlformats.org/officeDocument/2006/relationships/image" Target="../media/image1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oxfordshirelep.com/sites/default/files/uploads/FindYourFutureParentsGuide.pdf" TargetMode="External"/><Relationship Id="rId11" Type="http://schemas.openxmlformats.org/officeDocument/2006/relationships/image" Target="../media/image123.png"/><Relationship Id="rId5" Type="http://schemas.openxmlformats.org/officeDocument/2006/relationships/hyperlink" Target="https://www.oxfordshirelep.com/findyourfuture" TargetMode="External"/><Relationship Id="rId10" Type="http://schemas.openxmlformats.org/officeDocument/2006/relationships/image" Target="../media/image122.png"/><Relationship Id="rId4" Type="http://schemas.openxmlformats.org/officeDocument/2006/relationships/image" Target="../media/image119.svg"/><Relationship Id="rId9" Type="http://schemas.openxmlformats.org/officeDocument/2006/relationships/image" Target="../media/image121.svg"/></Relationships>
</file>

<file path=ppt/slides/_rels/slide15.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6.png"/><Relationship Id="rId7" Type="http://schemas.openxmlformats.org/officeDocument/2006/relationships/image" Target="../media/image1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4.png"/><Relationship Id="rId9" Type="http://schemas.openxmlformats.org/officeDocument/2006/relationships/image" Target="../media/image131.png"/></Relationships>
</file>

<file path=ppt/slides/_rels/slide16.xml.rels><?xml version="1.0" encoding="UTF-8" standalone="yes"?>
<Relationships xmlns="http://schemas.openxmlformats.org/package/2006/relationships"><Relationship Id="rId8" Type="http://schemas.openxmlformats.org/officeDocument/2006/relationships/image" Target="../media/image133.png"/><Relationship Id="rId13" Type="http://schemas.openxmlformats.org/officeDocument/2006/relationships/image" Target="../media/image136.png"/><Relationship Id="rId3" Type="http://schemas.openxmlformats.org/officeDocument/2006/relationships/image" Target="../media/image126.png"/><Relationship Id="rId7" Type="http://schemas.openxmlformats.org/officeDocument/2006/relationships/hyperlink" Target="https://rebellion.com/about-us/" TargetMode="External"/><Relationship Id="rId12" Type="http://schemas.openxmlformats.org/officeDocument/2006/relationships/image" Target="../media/image1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2.png"/><Relationship Id="rId11" Type="http://schemas.openxmlformats.org/officeDocument/2006/relationships/hyperlink" Target="https://www.williamsf1.com/" TargetMode="External"/><Relationship Id="rId5" Type="http://schemas.openxmlformats.org/officeDocument/2006/relationships/hyperlink" Target="https://www.harwellcampus.com/media-centre/harwell-campus-information-pack/" TargetMode="External"/><Relationship Id="rId10" Type="http://schemas.openxmlformats.org/officeDocument/2006/relationships/image" Target="../media/image134.png"/><Relationship Id="rId4" Type="http://schemas.openxmlformats.org/officeDocument/2006/relationships/image" Target="../media/image4.png"/><Relationship Id="rId9" Type="http://schemas.openxmlformats.org/officeDocument/2006/relationships/hyperlink" Target="https://www.oxbotica.co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hyperlink" Target="https://www.greencoreconstruction.co.uk/" TargetMode="External"/><Relationship Id="rId3" Type="http://schemas.openxmlformats.org/officeDocument/2006/relationships/image" Target="../media/image126.png"/><Relationship Id="rId7" Type="http://schemas.openxmlformats.org/officeDocument/2006/relationships/hyperlink" Target="https://global.oup.com/?cc=gb" TargetMode="External"/><Relationship Id="rId12" Type="http://schemas.openxmlformats.org/officeDocument/2006/relationships/image" Target="../media/image14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hyperlink" Target="https://www.mini.co.uk/en_GB/home/why-mini/mini-uk-production.html" TargetMode="External"/><Relationship Id="rId5" Type="http://schemas.openxmlformats.org/officeDocument/2006/relationships/hyperlink" Target="https://www.blenheimpalace.com/" TargetMode="External"/><Relationship Id="rId10" Type="http://schemas.openxmlformats.org/officeDocument/2006/relationships/image" Target="../media/image139.png"/><Relationship Id="rId4" Type="http://schemas.openxmlformats.org/officeDocument/2006/relationships/image" Target="../media/image4.png"/><Relationship Id="rId9" Type="http://schemas.openxmlformats.org/officeDocument/2006/relationships/hyperlink" Target="https://tvpcareers.co.uk/" TargetMode="External"/><Relationship Id="rId14" Type="http://schemas.openxmlformats.org/officeDocument/2006/relationships/image" Target="../media/image14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4.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4.pn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4.png"/><Relationship Id="rId18" Type="http://schemas.openxmlformats.org/officeDocument/2006/relationships/image" Target="../media/image30.png"/><Relationship Id="rId3" Type="http://schemas.openxmlformats.org/officeDocument/2006/relationships/image" Target="../media/image16.png"/><Relationship Id="rId21" Type="http://schemas.openxmlformats.org/officeDocument/2006/relationships/image" Target="../media/image33.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3.svg"/><Relationship Id="rId19" Type="http://schemas.openxmlformats.org/officeDocument/2006/relationships/image" Target="../media/image31.pn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6.png"/><Relationship Id="rId22"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1.svg"/><Relationship Id="rId1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22.png"/><Relationship Id="rId12" Type="http://schemas.openxmlformats.org/officeDocument/2006/relationships/image" Target="../media/image20.png"/><Relationship Id="rId17" Type="http://schemas.openxmlformats.org/officeDocument/2006/relationships/image" Target="../media/image38.png"/><Relationship Id="rId2" Type="http://schemas.openxmlformats.org/officeDocument/2006/relationships/notesSlide" Target="../notesSlides/notesSlide4.xml"/><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4.png"/><Relationship Id="rId5" Type="http://schemas.openxmlformats.org/officeDocument/2006/relationships/image" Target="../media/image18.png"/><Relationship Id="rId15" Type="http://schemas.openxmlformats.org/officeDocument/2006/relationships/image" Target="../media/image36.png"/><Relationship Id="rId10" Type="http://schemas.openxmlformats.org/officeDocument/2006/relationships/image" Target="../media/image25.svg"/><Relationship Id="rId4" Type="http://schemas.openxmlformats.org/officeDocument/2006/relationships/image" Target="../media/image17.svg"/><Relationship Id="rId9" Type="http://schemas.openxmlformats.org/officeDocument/2006/relationships/image" Target="../media/image24.png"/><Relationship Id="rId14"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png"/><Relationship Id="rId18" Type="http://schemas.openxmlformats.org/officeDocument/2006/relationships/image" Target="../media/image27.png"/><Relationship Id="rId3" Type="http://schemas.openxmlformats.org/officeDocument/2006/relationships/image" Target="../media/image40.png"/><Relationship Id="rId7" Type="http://schemas.openxmlformats.org/officeDocument/2006/relationships/image" Target="../media/image42.png"/><Relationship Id="rId12" Type="http://schemas.openxmlformats.org/officeDocument/2006/relationships/image" Target="../media/image45.svg"/><Relationship Id="rId17" Type="http://schemas.openxmlformats.org/officeDocument/2006/relationships/image" Target="../media/image49.png"/><Relationship Id="rId2" Type="http://schemas.openxmlformats.org/officeDocument/2006/relationships/notesSlide" Target="../notesSlides/notesSlide5.xml"/><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44.png"/><Relationship Id="rId5" Type="http://schemas.openxmlformats.org/officeDocument/2006/relationships/image" Target="../media/image18.png"/><Relationship Id="rId15" Type="http://schemas.openxmlformats.org/officeDocument/2006/relationships/image" Target="../media/image47.png"/><Relationship Id="rId10" Type="http://schemas.openxmlformats.org/officeDocument/2006/relationships/image" Target="../media/image23.svg"/><Relationship Id="rId19" Type="http://schemas.openxmlformats.org/officeDocument/2006/relationships/image" Target="../media/image50.png"/><Relationship Id="rId4" Type="http://schemas.openxmlformats.org/officeDocument/2006/relationships/image" Target="../media/image41.svg"/><Relationship Id="rId9" Type="http://schemas.openxmlformats.org/officeDocument/2006/relationships/image" Target="../media/image22.png"/><Relationship Id="rId14"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0.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59.png"/><Relationship Id="rId17" Type="http://schemas.openxmlformats.org/officeDocument/2006/relationships/image" Target="../media/image63.png"/><Relationship Id="rId2" Type="http://schemas.openxmlformats.org/officeDocument/2006/relationships/notesSlide" Target="../notesSlides/notesSlide6.xml"/><Relationship Id="rId16"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54.svg"/><Relationship Id="rId11" Type="http://schemas.openxmlformats.org/officeDocument/2006/relationships/image" Target="../media/image4.png"/><Relationship Id="rId5" Type="http://schemas.openxmlformats.org/officeDocument/2006/relationships/image" Target="../media/image53.png"/><Relationship Id="rId15" Type="http://schemas.openxmlformats.org/officeDocument/2006/relationships/image" Target="../media/image31.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 Id="rId14" Type="http://schemas.openxmlformats.org/officeDocument/2006/relationships/image" Target="../media/image61.png"/></Relationships>
</file>

<file path=ppt/slides/_rels/slide8.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4.png"/><Relationship Id="rId18" Type="http://schemas.openxmlformats.org/officeDocument/2006/relationships/image" Target="../media/image3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hyperlink" Target="https://safeshare.tv/x/y4yNbwdZKeg" TargetMode="External"/><Relationship Id="rId17" Type="http://schemas.openxmlformats.org/officeDocument/2006/relationships/image" Target="../media/image65.png"/><Relationship Id="rId2" Type="http://schemas.openxmlformats.org/officeDocument/2006/relationships/notesSlide" Target="../notesSlides/notesSlide7.xml"/><Relationship Id="rId16"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54.svg"/><Relationship Id="rId11" Type="http://schemas.openxmlformats.org/officeDocument/2006/relationships/image" Target="../media/image4.png"/><Relationship Id="rId5" Type="http://schemas.openxmlformats.org/officeDocument/2006/relationships/image" Target="../media/image53.png"/><Relationship Id="rId15" Type="http://schemas.openxmlformats.org/officeDocument/2006/relationships/image" Target="../media/image60.png"/><Relationship Id="rId10" Type="http://schemas.openxmlformats.org/officeDocument/2006/relationships/image" Target="../media/image58.svg"/><Relationship Id="rId19" Type="http://schemas.openxmlformats.org/officeDocument/2006/relationships/image" Target="../media/image62.png"/><Relationship Id="rId4" Type="http://schemas.openxmlformats.org/officeDocument/2006/relationships/image" Target="../media/image52.svg"/><Relationship Id="rId9" Type="http://schemas.openxmlformats.org/officeDocument/2006/relationships/image" Target="../media/image57.png"/><Relationship Id="rId14" Type="http://schemas.openxmlformats.org/officeDocument/2006/relationships/image" Target="../media/image59.png"/></Relationships>
</file>

<file path=ppt/slides/_rels/slide9.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4.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6.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 Id="rId14" Type="http://schemas.openxmlformats.org/officeDocument/2006/relationships/hyperlink" Target="https://safeshare.tv/x/ss641b2616a375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r code&#10;&#10;Description automatically generated with low confidence">
            <a:extLst>
              <a:ext uri="{FF2B5EF4-FFF2-40B4-BE49-F238E27FC236}">
                <a16:creationId xmlns:a16="http://schemas.microsoft.com/office/drawing/2014/main" id="{38F3795A-94C6-4710-9608-F4AECF9A52C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73825" y="5490668"/>
            <a:ext cx="2534085" cy="1027811"/>
          </a:xfrm>
          <a:prstGeom prst="rect">
            <a:avLst/>
          </a:prstGeom>
        </p:spPr>
      </p:pic>
      <p:pic>
        <p:nvPicPr>
          <p:cNvPr id="7" name="Picture 6" descr="Logo&#10;&#10;Description automatically generated">
            <a:extLst>
              <a:ext uri="{FF2B5EF4-FFF2-40B4-BE49-F238E27FC236}">
                <a16:creationId xmlns:a16="http://schemas.microsoft.com/office/drawing/2014/main" id="{F2AD0449-D45D-4783-8F49-20FD626A93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6088" y="5123124"/>
            <a:ext cx="1516318" cy="1516318"/>
          </a:xfrm>
          <a:prstGeom prst="ellipse">
            <a:avLst/>
          </a:prstGeom>
        </p:spPr>
      </p:pic>
      <p:pic>
        <p:nvPicPr>
          <p:cNvPr id="8" name="Picture 7" descr="Logo&#10;&#10;Description automatically generated">
            <a:extLst>
              <a:ext uri="{FF2B5EF4-FFF2-40B4-BE49-F238E27FC236}">
                <a16:creationId xmlns:a16="http://schemas.microsoft.com/office/drawing/2014/main" id="{3E105029-0BA7-402F-AC9F-114722BB3F1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74656" y="-266772"/>
            <a:ext cx="3932421" cy="1849190"/>
          </a:xfrm>
          <a:prstGeom prst="rect">
            <a:avLst/>
          </a:prstGeom>
        </p:spPr>
      </p:pic>
      <p:sp>
        <p:nvSpPr>
          <p:cNvPr id="11" name="Title 1">
            <a:extLst>
              <a:ext uri="{FF2B5EF4-FFF2-40B4-BE49-F238E27FC236}">
                <a16:creationId xmlns:a16="http://schemas.microsoft.com/office/drawing/2014/main" id="{65ADCF51-E86A-4358-A39C-8DBC728C5C6D}"/>
              </a:ext>
            </a:extLst>
          </p:cNvPr>
          <p:cNvSpPr txBox="1">
            <a:spLocks/>
          </p:cNvSpPr>
          <p:nvPr/>
        </p:nvSpPr>
        <p:spPr>
          <a:xfrm>
            <a:off x="594852" y="2367511"/>
            <a:ext cx="7954296" cy="106340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GB" dirty="0">
                <a:solidFill>
                  <a:schemeClr val="tx1"/>
                </a:solidFill>
                <a:latin typeface="Century Gothic" panose="020B0502020202020204" pitchFamily="34" charset="0"/>
              </a:rPr>
              <a:t>Y8 LMI Lesson:</a:t>
            </a:r>
            <a:br>
              <a:rPr lang="en-GB" dirty="0">
                <a:solidFill>
                  <a:schemeClr val="tx1"/>
                </a:solidFill>
                <a:latin typeface="Century Gothic" panose="020B0502020202020204" pitchFamily="34" charset="0"/>
              </a:rPr>
            </a:br>
            <a:r>
              <a:rPr lang="en-GB" dirty="0">
                <a:solidFill>
                  <a:schemeClr val="tx1"/>
                </a:solidFill>
                <a:latin typeface="Century Gothic" panose="020B0502020202020204" pitchFamily="34" charset="0"/>
              </a:rPr>
              <a:t>Your Fabulous Future in Oxfordshire</a:t>
            </a:r>
          </a:p>
        </p:txBody>
      </p:sp>
      <p:sp>
        <p:nvSpPr>
          <p:cNvPr id="13" name="Title 1">
            <a:extLst>
              <a:ext uri="{FF2B5EF4-FFF2-40B4-BE49-F238E27FC236}">
                <a16:creationId xmlns:a16="http://schemas.microsoft.com/office/drawing/2014/main" id="{70ECBA95-C96A-4E45-9FE5-330C9B4A4F5F}"/>
              </a:ext>
            </a:extLst>
          </p:cNvPr>
          <p:cNvSpPr txBox="1">
            <a:spLocks/>
          </p:cNvSpPr>
          <p:nvPr/>
        </p:nvSpPr>
        <p:spPr>
          <a:xfrm>
            <a:off x="594852" y="3442369"/>
            <a:ext cx="7954296" cy="5299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GB" sz="2000" i="1" dirty="0">
                <a:solidFill>
                  <a:schemeClr val="tx1"/>
                </a:solidFill>
                <a:latin typeface="Century Gothic" panose="020B0502020202020204" pitchFamily="34" charset="0"/>
              </a:rPr>
              <a:t>In association with VotesforSchools and The WOW Show  </a:t>
            </a:r>
            <a:endParaRPr lang="en-GB" i="1" dirty="0">
              <a:solidFill>
                <a:schemeClr val="tx1"/>
              </a:solidFill>
              <a:latin typeface="Century Gothic" panose="020B0502020202020204" pitchFamily="34" charset="0"/>
            </a:endParaRPr>
          </a:p>
        </p:txBody>
      </p:sp>
      <p:sp>
        <p:nvSpPr>
          <p:cNvPr id="14" name="TextBox 13">
            <a:extLst>
              <a:ext uri="{FF2B5EF4-FFF2-40B4-BE49-F238E27FC236}">
                <a16:creationId xmlns:a16="http://schemas.microsoft.com/office/drawing/2014/main" id="{533E7AAA-1D88-48BA-942E-53033C72A6FD}"/>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Arial" panose="020B0604020202020204" pitchFamily="34" charset="0"/>
                <a:ea typeface="Calibri" panose="020F0502020204030204" pitchFamily="34" charset="0"/>
                <a:cs typeface="Arial" panose="020B0604020202020204" pitchFamily="34" charset="0"/>
              </a:rPr>
              <a:t>©VotesforSchools The WOW Show</a:t>
            </a:r>
          </a:p>
        </p:txBody>
      </p:sp>
    </p:spTree>
    <p:extLst>
      <p:ext uri="{BB962C8B-B14F-4D97-AF65-F5344CB8AC3E}">
        <p14:creationId xmlns:p14="http://schemas.microsoft.com/office/powerpoint/2010/main" val="3723303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Muscular arm outline">
            <a:extLst>
              <a:ext uri="{FF2B5EF4-FFF2-40B4-BE49-F238E27FC236}">
                <a16:creationId xmlns:a16="http://schemas.microsoft.com/office/drawing/2014/main" id="{BC92DE97-D217-4370-8118-2AA81EA7D3E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0847" y="3404210"/>
            <a:ext cx="3550893" cy="3550893"/>
          </a:xfrm>
          <a:prstGeom prst="rect">
            <a:avLst/>
          </a:prstGeom>
        </p:spPr>
      </p:pic>
      <p:pic>
        <p:nvPicPr>
          <p:cNvPr id="6" name="Graphic 5" descr="Sport balls outline">
            <a:extLst>
              <a:ext uri="{FF2B5EF4-FFF2-40B4-BE49-F238E27FC236}">
                <a16:creationId xmlns:a16="http://schemas.microsoft.com/office/drawing/2014/main" id="{04F87B65-5280-4440-926B-388430153DD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834695" y="869444"/>
            <a:ext cx="3550893" cy="3550893"/>
          </a:xfrm>
          <a:prstGeom prst="rect">
            <a:avLst/>
          </a:prstGeom>
        </p:spPr>
      </p:pic>
      <p:pic>
        <p:nvPicPr>
          <p:cNvPr id="8" name="Graphic 7" descr="Megaphone outline">
            <a:extLst>
              <a:ext uri="{FF2B5EF4-FFF2-40B4-BE49-F238E27FC236}">
                <a16:creationId xmlns:a16="http://schemas.microsoft.com/office/drawing/2014/main" id="{4CA7F598-768F-4707-8A7A-049ADE55492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H="1">
            <a:off x="5524735" y="472797"/>
            <a:ext cx="3550893" cy="3550893"/>
          </a:xfrm>
          <a:prstGeom prst="rect">
            <a:avLst/>
          </a:prstGeom>
        </p:spPr>
      </p:pic>
      <p:pic>
        <p:nvPicPr>
          <p:cNvPr id="11" name="Graphic 10" descr="Water outline">
            <a:extLst>
              <a:ext uri="{FF2B5EF4-FFF2-40B4-BE49-F238E27FC236}">
                <a16:creationId xmlns:a16="http://schemas.microsoft.com/office/drawing/2014/main" id="{12500411-E177-4945-BA46-8C8E8B48C232}"/>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198540" y="3597764"/>
            <a:ext cx="3550893" cy="3550893"/>
          </a:xfrm>
          <a:prstGeom prst="rect">
            <a:avLst/>
          </a:prstGeom>
        </p:spPr>
      </p:pic>
      <p:sp>
        <p:nvSpPr>
          <p:cNvPr id="33" name="Speech Bubble: Rectangle with Corners Rounded 32">
            <a:extLst>
              <a:ext uri="{FF2B5EF4-FFF2-40B4-BE49-F238E27FC236}">
                <a16:creationId xmlns:a16="http://schemas.microsoft.com/office/drawing/2014/main" id="{86FE40C0-DAFA-4B18-ABAC-36C57DA7905E}"/>
              </a:ext>
            </a:extLst>
          </p:cNvPr>
          <p:cNvSpPr/>
          <p:nvPr/>
        </p:nvSpPr>
        <p:spPr>
          <a:xfrm>
            <a:off x="6149899" y="5034518"/>
            <a:ext cx="2749204" cy="660964"/>
          </a:xfrm>
          <a:prstGeom prst="wedgeRoundRectCallout">
            <a:avLst>
              <a:gd name="adj1" fmla="val -61865"/>
              <a:gd name="adj2" fmla="val 10094"/>
              <a:gd name="adj3" fmla="val 16667"/>
            </a:avLst>
          </a:prstGeom>
          <a:solidFill>
            <a:srgbClr val="B9DBF5"/>
          </a:solidFill>
          <a:ln w="28575">
            <a:solidFill>
              <a:srgbClr val="30AFAF"/>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b="1" dirty="0">
                <a:solidFill>
                  <a:schemeClr val="tx1"/>
                </a:solidFill>
                <a:latin typeface="Century Gothic" panose="020B0502020202020204" pitchFamily="34" charset="0"/>
                <a:cs typeface="Arial" panose="020B0604020202020204" pitchFamily="34" charset="0"/>
              </a:rPr>
              <a:t>“You’ll get over it.”</a:t>
            </a:r>
          </a:p>
        </p:txBody>
      </p:sp>
      <p:sp>
        <p:nvSpPr>
          <p:cNvPr id="17" name="Rectangle: Rounded Corners 16">
            <a:extLst>
              <a:ext uri="{FF2B5EF4-FFF2-40B4-BE49-F238E27FC236}">
                <a16:creationId xmlns:a16="http://schemas.microsoft.com/office/drawing/2014/main" id="{10BA375E-3337-430B-8A9C-E44B2E9726A8}"/>
              </a:ext>
            </a:extLst>
          </p:cNvPr>
          <p:cNvSpPr/>
          <p:nvPr/>
        </p:nvSpPr>
        <p:spPr>
          <a:xfrm>
            <a:off x="3950440" y="1994497"/>
            <a:ext cx="4948663" cy="802935"/>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Stereotyping</a:t>
            </a:r>
            <a:r>
              <a:rPr lang="en-GB" sz="1400" dirty="0">
                <a:solidFill>
                  <a:schemeClr val="tx1"/>
                </a:solidFill>
                <a:latin typeface="Century Gothic" panose="020B0502020202020204" pitchFamily="34" charset="0"/>
                <a:cs typeface="Arial" panose="020B0604020202020204" pitchFamily="34" charset="0"/>
              </a:rPr>
              <a:t> </a:t>
            </a:r>
            <a:r>
              <a:rPr lang="en-GB" sz="1400" b="1" dirty="0">
                <a:solidFill>
                  <a:schemeClr val="tx1"/>
                </a:solidFill>
                <a:latin typeface="Century Gothic" panose="020B0502020202020204" pitchFamily="34" charset="0"/>
                <a:cs typeface="Arial" panose="020B0604020202020204" pitchFamily="34" charset="0"/>
              </a:rPr>
              <a:t>is a type of</a:t>
            </a:r>
            <a:r>
              <a:rPr lang="en-GB" sz="1400" dirty="0">
                <a:solidFill>
                  <a:schemeClr val="tx1"/>
                </a:solidFill>
                <a:latin typeface="Century Gothic" panose="020B0502020202020204" pitchFamily="34" charset="0"/>
                <a:cs typeface="Arial" panose="020B0604020202020204" pitchFamily="34" charset="0"/>
              </a:rPr>
              <a:t> </a:t>
            </a:r>
            <a:r>
              <a:rPr lang="en-GB" sz="1400" b="1" dirty="0">
                <a:solidFill>
                  <a:schemeClr val="tx1"/>
                </a:solidFill>
                <a:latin typeface="Century Gothic" panose="020B0502020202020204" pitchFamily="34" charset="0"/>
                <a:cs typeface="Arial" panose="020B0604020202020204" pitchFamily="34" charset="0"/>
              </a:rPr>
              <a:t>prejudice</a:t>
            </a:r>
            <a:r>
              <a:rPr lang="en-GB" sz="1400" dirty="0">
                <a:solidFill>
                  <a:schemeClr val="tx1"/>
                </a:solidFill>
                <a:latin typeface="Century Gothic" panose="020B0502020202020204" pitchFamily="34" charset="0"/>
                <a:cs typeface="Arial" panose="020B0604020202020204" pitchFamily="34" charset="0"/>
              </a:rPr>
              <a:t> as it is a view often based on the </a:t>
            </a:r>
            <a:r>
              <a:rPr lang="en-GB" sz="1400" b="1" dirty="0">
                <a:solidFill>
                  <a:schemeClr val="tx1"/>
                </a:solidFill>
                <a:latin typeface="Century Gothic" panose="020B0502020202020204" pitchFamily="34" charset="0"/>
                <a:cs typeface="Arial" panose="020B0604020202020204" pitchFamily="34" charset="0"/>
              </a:rPr>
              <a:t>appearance</a:t>
            </a:r>
            <a:r>
              <a:rPr lang="en-GB" sz="1400" dirty="0">
                <a:solidFill>
                  <a:schemeClr val="tx1"/>
                </a:solidFill>
                <a:latin typeface="Century Gothic" panose="020B0502020202020204" pitchFamily="34" charset="0"/>
                <a:cs typeface="Arial" panose="020B0604020202020204" pitchFamily="34" charset="0"/>
              </a:rPr>
              <a:t> of a person. </a:t>
            </a:r>
          </a:p>
        </p:txBody>
      </p:sp>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19" name="Speech Bubble: Rectangle with Corners Rounded 18">
            <a:extLst>
              <a:ext uri="{FF2B5EF4-FFF2-40B4-BE49-F238E27FC236}">
                <a16:creationId xmlns:a16="http://schemas.microsoft.com/office/drawing/2014/main" id="{D8ED2C8B-1BA8-457F-89D7-F12A3AC496C5}"/>
              </a:ext>
            </a:extLst>
          </p:cNvPr>
          <p:cNvSpPr/>
          <p:nvPr/>
        </p:nvSpPr>
        <p:spPr>
          <a:xfrm>
            <a:off x="6149899" y="3098518"/>
            <a:ext cx="2749204" cy="660964"/>
          </a:xfrm>
          <a:prstGeom prst="wedgeRoundRectCallout">
            <a:avLst>
              <a:gd name="adj1" fmla="val -61865"/>
              <a:gd name="adj2" fmla="val 10094"/>
              <a:gd name="adj3" fmla="val 16667"/>
            </a:avLst>
          </a:prstGeom>
          <a:solidFill>
            <a:srgbClr val="B9DBF5"/>
          </a:solidFill>
          <a:ln w="28575">
            <a:solidFill>
              <a:srgbClr val="30AFAF"/>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b="1" dirty="0">
                <a:solidFill>
                  <a:schemeClr val="tx1"/>
                </a:solidFill>
                <a:latin typeface="Century Gothic" panose="020B0502020202020204" pitchFamily="34" charset="0"/>
                <a:cs typeface="Arial" panose="020B0604020202020204" pitchFamily="34" charset="0"/>
              </a:rPr>
              <a:t>“Give us a smile!”</a:t>
            </a:r>
          </a:p>
        </p:txBody>
      </p:sp>
      <p:sp>
        <p:nvSpPr>
          <p:cNvPr id="27" name="Speech Bubble: Rectangle with Corners Rounded 26">
            <a:extLst>
              <a:ext uri="{FF2B5EF4-FFF2-40B4-BE49-F238E27FC236}">
                <a16:creationId xmlns:a16="http://schemas.microsoft.com/office/drawing/2014/main" id="{7643925A-EF5C-4AC3-BCB1-83410763915F}"/>
              </a:ext>
            </a:extLst>
          </p:cNvPr>
          <p:cNvSpPr/>
          <p:nvPr/>
        </p:nvSpPr>
        <p:spPr>
          <a:xfrm>
            <a:off x="4790810" y="4066518"/>
            <a:ext cx="2745378" cy="660964"/>
          </a:xfrm>
          <a:prstGeom prst="wedgeRoundRectCallout">
            <a:avLst>
              <a:gd name="adj1" fmla="val 62981"/>
              <a:gd name="adj2" fmla="val -26279"/>
              <a:gd name="adj3" fmla="val 16667"/>
            </a:avLst>
          </a:prstGeom>
          <a:solidFill>
            <a:srgbClr val="B9DBF5"/>
          </a:solidFill>
          <a:ln w="28575">
            <a:solidFill>
              <a:srgbClr val="26226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b="1" dirty="0">
                <a:solidFill>
                  <a:schemeClr val="tx1"/>
                </a:solidFill>
                <a:latin typeface="Century Gothic" panose="020B0502020202020204" pitchFamily="34" charset="0"/>
                <a:cs typeface="Arial" panose="020B0604020202020204" pitchFamily="34" charset="0"/>
              </a:rPr>
              <a:t>“You need to man up…”</a:t>
            </a:r>
          </a:p>
        </p:txBody>
      </p:sp>
      <p:sp>
        <p:nvSpPr>
          <p:cNvPr id="28" name="Speech Bubble: Rectangle with Corners Rounded 27">
            <a:extLst>
              <a:ext uri="{FF2B5EF4-FFF2-40B4-BE49-F238E27FC236}">
                <a16:creationId xmlns:a16="http://schemas.microsoft.com/office/drawing/2014/main" id="{6CDE7356-FC86-47D8-8BBA-45D291C5720E}"/>
              </a:ext>
            </a:extLst>
          </p:cNvPr>
          <p:cNvSpPr/>
          <p:nvPr/>
        </p:nvSpPr>
        <p:spPr>
          <a:xfrm>
            <a:off x="1631268" y="3116016"/>
            <a:ext cx="2749204" cy="660964"/>
          </a:xfrm>
          <a:prstGeom prst="wedgeRoundRectCallout">
            <a:avLst>
              <a:gd name="adj1" fmla="val -62992"/>
              <a:gd name="adj2" fmla="val -32378"/>
              <a:gd name="adj3" fmla="val 16667"/>
            </a:avLst>
          </a:prstGeom>
          <a:solidFill>
            <a:srgbClr val="B9DBF5"/>
          </a:solidFill>
          <a:ln w="28575">
            <a:solidFill>
              <a:srgbClr val="26226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b="1" dirty="0">
                <a:solidFill>
                  <a:schemeClr val="tx1"/>
                </a:solidFill>
                <a:latin typeface="Century Gothic" panose="020B0502020202020204" pitchFamily="34" charset="0"/>
                <a:cs typeface="Arial" panose="020B0604020202020204" pitchFamily="34" charset="0"/>
              </a:rPr>
              <a:t>“You throw like a girl!”</a:t>
            </a:r>
          </a:p>
        </p:txBody>
      </p:sp>
      <p:sp>
        <p:nvSpPr>
          <p:cNvPr id="29" name="Speech Bubble: Rectangle with Corners Rounded 28">
            <a:extLst>
              <a:ext uri="{FF2B5EF4-FFF2-40B4-BE49-F238E27FC236}">
                <a16:creationId xmlns:a16="http://schemas.microsoft.com/office/drawing/2014/main" id="{FD63D7C9-BC06-4784-9D60-A87B5791A285}"/>
              </a:ext>
            </a:extLst>
          </p:cNvPr>
          <p:cNvSpPr/>
          <p:nvPr/>
        </p:nvSpPr>
        <p:spPr>
          <a:xfrm>
            <a:off x="243840" y="4079372"/>
            <a:ext cx="2745378" cy="660964"/>
          </a:xfrm>
          <a:prstGeom prst="wedgeRoundRectCallout">
            <a:avLst>
              <a:gd name="adj1" fmla="val 64556"/>
              <a:gd name="adj2" fmla="val 12411"/>
              <a:gd name="adj3" fmla="val 16667"/>
            </a:avLst>
          </a:prstGeom>
          <a:solidFill>
            <a:srgbClr val="B9DBF5"/>
          </a:solidFill>
          <a:ln w="28575">
            <a:solidFill>
              <a:srgbClr val="30AFAF"/>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b="1" dirty="0">
                <a:solidFill>
                  <a:schemeClr val="tx1"/>
                </a:solidFill>
                <a:latin typeface="Century Gothic" panose="020B0502020202020204" pitchFamily="34" charset="0"/>
                <a:cs typeface="Arial" panose="020B0604020202020204" pitchFamily="34" charset="0"/>
              </a:rPr>
              <a:t>“Boys don’t cry.”</a:t>
            </a:r>
          </a:p>
        </p:txBody>
      </p:sp>
      <p:sp>
        <p:nvSpPr>
          <p:cNvPr id="16" name="Shape 114">
            <a:extLst>
              <a:ext uri="{FF2B5EF4-FFF2-40B4-BE49-F238E27FC236}">
                <a16:creationId xmlns:a16="http://schemas.microsoft.com/office/drawing/2014/main" id="{07145E84-2CF0-4B19-8AC2-7597296286B0}"/>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What is a stereotype?</a:t>
            </a:r>
          </a:p>
        </p:txBody>
      </p:sp>
      <p:sp>
        <p:nvSpPr>
          <p:cNvPr id="21" name="Pentagon 20">
            <a:extLst>
              <a:ext uri="{FF2B5EF4-FFF2-40B4-BE49-F238E27FC236}">
                <a16:creationId xmlns:a16="http://schemas.microsoft.com/office/drawing/2014/main" id="{BE8EA2F2-1DE4-4CED-9497-BE3965074473}"/>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sp>
        <p:nvSpPr>
          <p:cNvPr id="23" name="Rectangle: Rounded Corners 22">
            <a:extLst>
              <a:ext uri="{FF2B5EF4-FFF2-40B4-BE49-F238E27FC236}">
                <a16:creationId xmlns:a16="http://schemas.microsoft.com/office/drawing/2014/main" id="{DEDE3435-5609-4C77-8079-15C0023E2535}"/>
              </a:ext>
            </a:extLst>
          </p:cNvPr>
          <p:cNvSpPr/>
          <p:nvPr/>
        </p:nvSpPr>
        <p:spPr>
          <a:xfrm>
            <a:off x="244897" y="985364"/>
            <a:ext cx="3494767" cy="1812068"/>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Pair activity (3-5 mins)</a:t>
            </a:r>
          </a:p>
          <a:p>
            <a:pPr algn="ctr"/>
            <a:r>
              <a:rPr lang="en-GB" sz="1400" dirty="0">
                <a:solidFill>
                  <a:schemeClr val="tx1"/>
                </a:solidFill>
                <a:latin typeface="Century Gothic" panose="020B0502020202020204" pitchFamily="34" charset="0"/>
                <a:cs typeface="Arial" panose="020B0604020202020204" pitchFamily="34" charset="0"/>
              </a:rPr>
              <a:t>Click to see some phrases. In your pairs, choose two. Your task is to write what you think these phrases </a:t>
            </a:r>
            <a:r>
              <a:rPr lang="en-GB" sz="1400" i="1" dirty="0">
                <a:solidFill>
                  <a:schemeClr val="tx1"/>
                </a:solidFill>
                <a:latin typeface="Century Gothic" panose="020B0502020202020204" pitchFamily="34" charset="0"/>
                <a:cs typeface="Arial" panose="020B0604020202020204" pitchFamily="34" charset="0"/>
              </a:rPr>
              <a:t>really</a:t>
            </a:r>
            <a:r>
              <a:rPr lang="en-GB" sz="1400" dirty="0">
                <a:solidFill>
                  <a:schemeClr val="tx1"/>
                </a:solidFill>
                <a:latin typeface="Century Gothic" panose="020B0502020202020204" pitchFamily="34" charset="0"/>
                <a:cs typeface="Arial" panose="020B0604020202020204" pitchFamily="34" charset="0"/>
              </a:rPr>
              <a:t> mean and how they contribute to gender stereotypes.</a:t>
            </a:r>
            <a:endParaRPr lang="en-GB" sz="1400" b="1" dirty="0">
              <a:solidFill>
                <a:schemeClr val="tx1">
                  <a:lumMod val="95000"/>
                  <a:lumOff val="5000"/>
                </a:schemeClr>
              </a:solidFill>
              <a:latin typeface="Century Gothic" panose="020B0502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6A27C44D-C49D-4BCC-9E88-6A2F2701E0E6}"/>
              </a:ext>
            </a:extLst>
          </p:cNvPr>
          <p:cNvSpPr/>
          <p:nvPr/>
        </p:nvSpPr>
        <p:spPr>
          <a:xfrm>
            <a:off x="3941721" y="985364"/>
            <a:ext cx="4957381" cy="859785"/>
          </a:xfrm>
          <a:prstGeom prst="roundRect">
            <a:avLst/>
          </a:prstGeom>
          <a:solidFill>
            <a:srgbClr val="38BEAB"/>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Stereotype:</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sym typeface="Lato"/>
              </a:rPr>
              <a:t>A set idea that people have about what someone or something is like, especially an idea that is wrong.</a:t>
            </a:r>
          </a:p>
        </p:txBody>
      </p:sp>
      <p:sp>
        <p:nvSpPr>
          <p:cNvPr id="25" name="TextBox 24">
            <a:extLst>
              <a:ext uri="{FF2B5EF4-FFF2-40B4-BE49-F238E27FC236}">
                <a16:creationId xmlns:a16="http://schemas.microsoft.com/office/drawing/2014/main" id="{48AB160F-0D4A-4155-B330-009DBF143B84}"/>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Arial" panose="020B0604020202020204" pitchFamily="34" charset="0"/>
                <a:ea typeface="Calibri" panose="020F0502020204030204" pitchFamily="34" charset="0"/>
                <a:cs typeface="Arial" panose="020B0604020202020204" pitchFamily="34" charset="0"/>
              </a:rPr>
              <a:t>©VotesforSchools The WOW Show</a:t>
            </a:r>
          </a:p>
        </p:txBody>
      </p:sp>
      <p:pic>
        <p:nvPicPr>
          <p:cNvPr id="1026" name="Picture 2" descr="Netball icon">
            <a:extLst>
              <a:ext uri="{FF2B5EF4-FFF2-40B4-BE49-F238E27FC236}">
                <a16:creationId xmlns:a16="http://schemas.microsoft.com/office/drawing/2014/main" id="{E710759B-CB3F-402F-95A7-1704B7ED0B8D}"/>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289354" y="299439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appy icon">
            <a:extLst>
              <a:ext uri="{FF2B5EF4-FFF2-40B4-BE49-F238E27FC236}">
                <a16:creationId xmlns:a16="http://schemas.microsoft.com/office/drawing/2014/main" id="{6DA989BB-FDDD-415E-A1EA-34B2CCCDA168}"/>
              </a:ext>
            </a:extLst>
          </p:cNvPr>
          <p:cNvSpPr>
            <a:spLocks noChangeAspect="1" noChangeArrowheads="1"/>
          </p:cNvSpPr>
          <p:nvPr/>
        </p:nvSpPr>
        <p:spPr bwMode="auto">
          <a:xfrm>
            <a:off x="7203688" y="2248244"/>
            <a:ext cx="581026" cy="581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Century Gothic" panose="020B0502020202020204" pitchFamily="34" charset="0"/>
            </a:endParaRPr>
          </a:p>
        </p:txBody>
      </p:sp>
      <p:pic>
        <p:nvPicPr>
          <p:cNvPr id="1030" name="Picture 6" descr="Happy icon">
            <a:extLst>
              <a:ext uri="{FF2B5EF4-FFF2-40B4-BE49-F238E27FC236}">
                <a16:creationId xmlns:a16="http://schemas.microsoft.com/office/drawing/2014/main" id="{A842F3EA-AF9E-41FA-8799-7A36E2812655}"/>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807986" y="299439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potlight icon">
            <a:extLst>
              <a:ext uri="{FF2B5EF4-FFF2-40B4-BE49-F238E27FC236}">
                <a16:creationId xmlns:a16="http://schemas.microsoft.com/office/drawing/2014/main" id="{86DD0D45-B807-49FD-A1A0-CB40FAD4FF0C}"/>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23184" y="4907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2" name="Speech Bubble: Rectangle with Corners Rounded 31">
            <a:extLst>
              <a:ext uri="{FF2B5EF4-FFF2-40B4-BE49-F238E27FC236}">
                <a16:creationId xmlns:a16="http://schemas.microsoft.com/office/drawing/2014/main" id="{C8567234-4D29-46B4-AE25-4B3F6FD69F50}"/>
              </a:ext>
            </a:extLst>
          </p:cNvPr>
          <p:cNvSpPr/>
          <p:nvPr/>
        </p:nvSpPr>
        <p:spPr>
          <a:xfrm>
            <a:off x="1653821" y="5042729"/>
            <a:ext cx="2749204" cy="660964"/>
          </a:xfrm>
          <a:prstGeom prst="wedgeRoundRectCallout">
            <a:avLst>
              <a:gd name="adj1" fmla="val -62992"/>
              <a:gd name="adj2" fmla="val -32378"/>
              <a:gd name="adj3" fmla="val 16667"/>
            </a:avLst>
          </a:prstGeom>
          <a:solidFill>
            <a:srgbClr val="B9DBF5"/>
          </a:solidFill>
          <a:ln w="28575">
            <a:solidFill>
              <a:srgbClr val="26226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b="1" dirty="0">
                <a:solidFill>
                  <a:schemeClr val="tx1"/>
                </a:solidFill>
                <a:latin typeface="Century Gothic" panose="020B0502020202020204" pitchFamily="34" charset="0"/>
                <a:cs typeface="Arial" panose="020B0604020202020204" pitchFamily="34" charset="0"/>
              </a:rPr>
              <a:t>“You’re just attention-seeking.”</a:t>
            </a:r>
          </a:p>
        </p:txBody>
      </p:sp>
      <p:pic>
        <p:nvPicPr>
          <p:cNvPr id="2050" name="Picture 2" descr="Crying icon">
            <a:extLst>
              <a:ext uri="{FF2B5EF4-FFF2-40B4-BE49-F238E27FC236}">
                <a16:creationId xmlns:a16="http://schemas.microsoft.com/office/drawing/2014/main" id="{9A5F9F5D-5E12-4F42-B1D8-CFC79A6B92B4}"/>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3447507" y="395109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iceps icon">
            <a:extLst>
              <a:ext uri="{FF2B5EF4-FFF2-40B4-BE49-F238E27FC236}">
                <a16:creationId xmlns:a16="http://schemas.microsoft.com/office/drawing/2014/main" id="{FF529770-1A86-4F5E-B124-FE6BDD333860}"/>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7965091" y="395109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op of a Hill icon">
            <a:extLst>
              <a:ext uri="{FF2B5EF4-FFF2-40B4-BE49-F238E27FC236}">
                <a16:creationId xmlns:a16="http://schemas.microsoft.com/office/drawing/2014/main" id="{1FA6A4D3-D05D-49DD-AAA9-2C0B9D39908F}"/>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4819262" y="4907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Rounded Corners 33">
            <a:extLst>
              <a:ext uri="{FF2B5EF4-FFF2-40B4-BE49-F238E27FC236}">
                <a16:creationId xmlns:a16="http://schemas.microsoft.com/office/drawing/2014/main" id="{1AB22F1D-7884-4433-B16E-89B1927F6E75}"/>
              </a:ext>
            </a:extLst>
          </p:cNvPr>
          <p:cNvSpPr/>
          <p:nvPr/>
        </p:nvSpPr>
        <p:spPr>
          <a:xfrm>
            <a:off x="243840" y="5991022"/>
            <a:ext cx="8655263" cy="597255"/>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a:t>
            </a:r>
          </a:p>
          <a:p>
            <a:pPr algn="ct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Would you think twice about using any of these phrases again?</a:t>
            </a:r>
          </a:p>
        </p:txBody>
      </p:sp>
    </p:spTree>
    <p:extLst>
      <p:ext uri="{BB962C8B-B14F-4D97-AF65-F5344CB8AC3E}">
        <p14:creationId xmlns:p14="http://schemas.microsoft.com/office/powerpoint/2010/main" val="39405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fade">
                                      <p:cBhvr>
                                        <p:cTn id="14" dur="500"/>
                                        <p:tgtEl>
                                          <p:spTgt spid="103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500"/>
                                        <p:tgtEl>
                                          <p:spTgt spid="20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038"/>
                                        </p:tgtEl>
                                        <p:attrNameLst>
                                          <p:attrName>style.visibility</p:attrName>
                                        </p:attrNameLst>
                                      </p:cBhvr>
                                      <p:to>
                                        <p:strVal val="visible"/>
                                      </p:to>
                                    </p:set>
                                    <p:animEffect transition="in" filter="fade">
                                      <p:cBhvr>
                                        <p:cTn id="35" dur="500"/>
                                        <p:tgtEl>
                                          <p:spTgt spid="103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2054"/>
                                        </p:tgtEl>
                                        <p:attrNameLst>
                                          <p:attrName>style.visibility</p:attrName>
                                        </p:attrNameLst>
                                      </p:cBhvr>
                                      <p:to>
                                        <p:strVal val="visible"/>
                                      </p:to>
                                    </p:set>
                                    <p:animEffect transition="in" filter="fade">
                                      <p:cBhvr>
                                        <p:cTn id="42" dur="500"/>
                                        <p:tgtEl>
                                          <p:spTgt spid="205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9" grpId="0" animBg="1"/>
      <p:bldP spid="27" grpId="0" animBg="1"/>
      <p:bldP spid="28" grpId="0" animBg="1"/>
      <p:bldP spid="29" grpId="0" animBg="1"/>
      <p:bldP spid="32"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Crane outline">
            <a:extLst>
              <a:ext uri="{FF2B5EF4-FFF2-40B4-BE49-F238E27FC236}">
                <a16:creationId xmlns:a16="http://schemas.microsoft.com/office/drawing/2014/main" id="{A91B0F5A-121F-46F6-84E6-692F86CBA33D}"/>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b="25172"/>
          <a:stretch/>
        </p:blipFill>
        <p:spPr>
          <a:xfrm>
            <a:off x="4522019" y="4207094"/>
            <a:ext cx="3550894" cy="2657063"/>
          </a:xfrm>
          <a:prstGeom prst="rect">
            <a:avLst/>
          </a:prstGeom>
        </p:spPr>
      </p:pic>
      <p:pic>
        <p:nvPicPr>
          <p:cNvPr id="6" name="Graphic 5" descr="Tools outline">
            <a:extLst>
              <a:ext uri="{FF2B5EF4-FFF2-40B4-BE49-F238E27FC236}">
                <a16:creationId xmlns:a16="http://schemas.microsoft.com/office/drawing/2014/main" id="{9005101B-E2AC-461A-A204-1233ED3FA76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22439" y="871929"/>
            <a:ext cx="3550894" cy="3550894"/>
          </a:xfrm>
          <a:prstGeom prst="rect">
            <a:avLst/>
          </a:prstGeom>
        </p:spPr>
      </p:pic>
      <p:pic>
        <p:nvPicPr>
          <p:cNvPr id="11" name="Graphic 10" descr="Clipboard Badge outline">
            <a:extLst>
              <a:ext uri="{FF2B5EF4-FFF2-40B4-BE49-F238E27FC236}">
                <a16:creationId xmlns:a16="http://schemas.microsoft.com/office/drawing/2014/main" id="{84AAE69D-DD8D-497B-8CCB-2C4F95C93B0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40448" y="572222"/>
            <a:ext cx="3550894" cy="3550894"/>
          </a:xfrm>
          <a:prstGeom prst="rect">
            <a:avLst/>
          </a:prstGeom>
        </p:spPr>
      </p:pic>
      <p:pic>
        <p:nvPicPr>
          <p:cNvPr id="20" name="Graphic 19" descr="Meeting outline">
            <a:extLst>
              <a:ext uri="{FF2B5EF4-FFF2-40B4-BE49-F238E27FC236}">
                <a16:creationId xmlns:a16="http://schemas.microsoft.com/office/drawing/2014/main" id="{07E5175B-0C94-45A0-B47C-AEE373098EE0}"/>
              </a:ext>
            </a:extLst>
          </p:cNvPr>
          <p:cNvPicPr>
            <a:picLocks noChangeAspect="1"/>
          </p:cNvPicPr>
          <p:nvPr/>
        </p:nvPicPr>
        <p:blipFill rotWithShape="1">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rcRect b="21320"/>
          <a:stretch/>
        </p:blipFill>
        <p:spPr>
          <a:xfrm>
            <a:off x="-51307" y="4061856"/>
            <a:ext cx="3550894" cy="2793836"/>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16" name="Rectangle: Rounded Corners 15">
            <a:extLst>
              <a:ext uri="{FF2B5EF4-FFF2-40B4-BE49-F238E27FC236}">
                <a16:creationId xmlns:a16="http://schemas.microsoft.com/office/drawing/2014/main" id="{D1DFB5EB-95A0-4A61-B600-2CA507C795C7}"/>
              </a:ext>
            </a:extLst>
          </p:cNvPr>
          <p:cNvSpPr/>
          <p:nvPr/>
        </p:nvSpPr>
        <p:spPr>
          <a:xfrm>
            <a:off x="391856" y="3356508"/>
            <a:ext cx="8194256" cy="708348"/>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We can sometimes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assume that certain sectors and roles require a particular type of person</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However, the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opposite is true</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Most careers are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open to everyone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when they receive the right training.  </a:t>
            </a:r>
          </a:p>
        </p:txBody>
      </p:sp>
      <p:pic>
        <p:nvPicPr>
          <p:cNvPr id="7" name="Picture 6">
            <a:hlinkClick r:id="rId12"/>
            <a:extLst>
              <a:ext uri="{FF2B5EF4-FFF2-40B4-BE49-F238E27FC236}">
                <a16:creationId xmlns:a16="http://schemas.microsoft.com/office/drawing/2014/main" id="{E32A1AF1-727F-40B8-B694-17AA34DD8628}"/>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390182" y="1851599"/>
            <a:ext cx="4172804" cy="1129494"/>
          </a:xfrm>
          <a:prstGeom prst="rect">
            <a:avLst/>
          </a:prstGeom>
        </p:spPr>
      </p:pic>
      <p:pic>
        <p:nvPicPr>
          <p:cNvPr id="10" name="Picture 9">
            <a:extLst>
              <a:ext uri="{FF2B5EF4-FFF2-40B4-BE49-F238E27FC236}">
                <a16:creationId xmlns:a16="http://schemas.microsoft.com/office/drawing/2014/main" id="{A6D68508-BD57-4E06-A692-3FA08F1B9078}"/>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391855" y="4126524"/>
            <a:ext cx="1673249" cy="1673249"/>
          </a:xfrm>
          <a:prstGeom prst="rect">
            <a:avLst/>
          </a:prstGeom>
        </p:spPr>
      </p:pic>
      <p:pic>
        <p:nvPicPr>
          <p:cNvPr id="12" name="Picture 11">
            <a:extLst>
              <a:ext uri="{FF2B5EF4-FFF2-40B4-BE49-F238E27FC236}">
                <a16:creationId xmlns:a16="http://schemas.microsoft.com/office/drawing/2014/main" id="{E6423279-6107-4D95-AB86-4DDDEA107705}"/>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l="-294"/>
          <a:stretch/>
        </p:blipFill>
        <p:spPr>
          <a:xfrm>
            <a:off x="2565524" y="4129382"/>
            <a:ext cx="1673249" cy="1667533"/>
          </a:xfrm>
          <a:prstGeom prst="rect">
            <a:avLst/>
          </a:prstGeom>
        </p:spPr>
      </p:pic>
      <p:pic>
        <p:nvPicPr>
          <p:cNvPr id="21" name="Picture 20">
            <a:extLst>
              <a:ext uri="{FF2B5EF4-FFF2-40B4-BE49-F238E27FC236}">
                <a16:creationId xmlns:a16="http://schemas.microsoft.com/office/drawing/2014/main" id="{785FDA09-A524-403B-A9E2-E83829206494}"/>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4739193" y="4126524"/>
            <a:ext cx="1673249" cy="1673249"/>
          </a:xfrm>
          <a:prstGeom prst="rect">
            <a:avLst/>
          </a:prstGeom>
        </p:spPr>
      </p:pic>
      <p:pic>
        <p:nvPicPr>
          <p:cNvPr id="24" name="Picture 23">
            <a:extLst>
              <a:ext uri="{FF2B5EF4-FFF2-40B4-BE49-F238E27FC236}">
                <a16:creationId xmlns:a16="http://schemas.microsoft.com/office/drawing/2014/main" id="{536ACEA3-9DF8-45F6-944E-F0291D8FEAFC}"/>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6912863" y="4126524"/>
            <a:ext cx="1673249" cy="1673249"/>
          </a:xfrm>
          <a:prstGeom prst="rect">
            <a:avLst/>
          </a:prstGeom>
        </p:spPr>
      </p:pic>
      <p:sp>
        <p:nvSpPr>
          <p:cNvPr id="14" name="Shape 114">
            <a:extLst>
              <a:ext uri="{FF2B5EF4-FFF2-40B4-BE49-F238E27FC236}">
                <a16:creationId xmlns:a16="http://schemas.microsoft.com/office/drawing/2014/main" id="{B71B6E15-B009-4D74-958E-6188E0D62D8C}"/>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What is a stereotype?</a:t>
            </a:r>
          </a:p>
        </p:txBody>
      </p:sp>
      <p:sp>
        <p:nvSpPr>
          <p:cNvPr id="17" name="Pentagon 20">
            <a:extLst>
              <a:ext uri="{FF2B5EF4-FFF2-40B4-BE49-F238E27FC236}">
                <a16:creationId xmlns:a16="http://schemas.microsoft.com/office/drawing/2014/main" id="{F6A4D7FA-495E-40A1-938D-90F13B8BD024}"/>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sp>
        <p:nvSpPr>
          <p:cNvPr id="19" name="Rectangle: Rounded Corners 18">
            <a:extLst>
              <a:ext uri="{FF2B5EF4-FFF2-40B4-BE49-F238E27FC236}">
                <a16:creationId xmlns:a16="http://schemas.microsoft.com/office/drawing/2014/main" id="{E847C34C-5E97-4B29-B738-54EFD5C57CCF}"/>
              </a:ext>
            </a:extLst>
          </p:cNvPr>
          <p:cNvSpPr/>
          <p:nvPr/>
        </p:nvSpPr>
        <p:spPr>
          <a:xfrm>
            <a:off x="391857" y="1635791"/>
            <a:ext cx="3846916" cy="1561110"/>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Class discussion (4-5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Click the image to watch a short film. When you’ve finished, discuss the following question: are there any roles that you think can only be carried out by either just a man or just a woman? Why?</a:t>
            </a:r>
          </a:p>
        </p:txBody>
      </p:sp>
      <p:sp>
        <p:nvSpPr>
          <p:cNvPr id="23" name="Rectangle: Rounded Corners 22">
            <a:hlinkClick r:id="rId12"/>
            <a:extLst>
              <a:ext uri="{FF2B5EF4-FFF2-40B4-BE49-F238E27FC236}">
                <a16:creationId xmlns:a16="http://schemas.microsoft.com/office/drawing/2014/main" id="{ACA8A9A0-F7A8-4C02-943C-1825DEA6BFF3}"/>
              </a:ext>
            </a:extLst>
          </p:cNvPr>
          <p:cNvSpPr/>
          <p:nvPr/>
        </p:nvSpPr>
        <p:spPr>
          <a:xfrm>
            <a:off x="7947536" y="1636810"/>
            <a:ext cx="784076" cy="538608"/>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0:00-3:00</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26" name="TextBox 25">
            <a:extLst>
              <a:ext uri="{FF2B5EF4-FFF2-40B4-BE49-F238E27FC236}">
                <a16:creationId xmlns:a16="http://schemas.microsoft.com/office/drawing/2014/main" id="{401228DB-DCCC-4216-926C-832E18B6FA1A}"/>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a:t>
            </a:r>
          </a:p>
        </p:txBody>
      </p:sp>
      <p:sp>
        <p:nvSpPr>
          <p:cNvPr id="15" name="Rectangle: Rounded Corners 14">
            <a:extLst>
              <a:ext uri="{FF2B5EF4-FFF2-40B4-BE49-F238E27FC236}">
                <a16:creationId xmlns:a16="http://schemas.microsoft.com/office/drawing/2014/main" id="{9767A144-E07E-4715-8C9A-9FE4DA1FB96C}"/>
              </a:ext>
            </a:extLst>
          </p:cNvPr>
          <p:cNvSpPr/>
          <p:nvPr/>
        </p:nvSpPr>
        <p:spPr>
          <a:xfrm>
            <a:off x="391855" y="5982541"/>
            <a:ext cx="8194257" cy="635908"/>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Individual reflection (1-2 mins)</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What is it about certain roles that make us think that only one type of person can do them?</a:t>
            </a:r>
          </a:p>
        </p:txBody>
      </p:sp>
      <p:sp>
        <p:nvSpPr>
          <p:cNvPr id="18" name="TextBox 17">
            <a:extLst>
              <a:ext uri="{FF2B5EF4-FFF2-40B4-BE49-F238E27FC236}">
                <a16:creationId xmlns:a16="http://schemas.microsoft.com/office/drawing/2014/main" id="{4E662594-79D7-4A35-9EF6-C3F12DF37DD1}"/>
              </a:ext>
            </a:extLst>
          </p:cNvPr>
          <p:cNvSpPr txBox="1"/>
          <p:nvPr/>
        </p:nvSpPr>
        <p:spPr>
          <a:xfrm>
            <a:off x="7137971" y="6648713"/>
            <a:ext cx="4638782" cy="215444"/>
          </a:xfrm>
          <a:prstGeom prst="rect">
            <a:avLst/>
          </a:prstGeom>
          <a:noFill/>
        </p:spPr>
        <p:txBody>
          <a:bodyPr wrap="square">
            <a:spAutoFit/>
          </a:bodyPr>
          <a:lstStyle/>
          <a:p>
            <a:r>
              <a:rPr lang="en-GB" sz="800" dirty="0">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https://safeshare.tv/x/9xCn-Kwy97U</a:t>
            </a:r>
            <a:r>
              <a:rPr lang="en-GB" sz="800" dirty="0">
                <a:latin typeface="Arial" panose="020B0604020202020204" pitchFamily="34" charset="0"/>
                <a:cs typeface="Arial" panose="020B0604020202020204" pitchFamily="34" charset="0"/>
              </a:rPr>
              <a:t> </a:t>
            </a:r>
          </a:p>
        </p:txBody>
      </p:sp>
      <p:sp>
        <p:nvSpPr>
          <p:cNvPr id="22" name="Rectangle: Rounded Corners 21">
            <a:extLst>
              <a:ext uri="{FF2B5EF4-FFF2-40B4-BE49-F238E27FC236}">
                <a16:creationId xmlns:a16="http://schemas.microsoft.com/office/drawing/2014/main" id="{B47A7FC9-C7ED-4893-A085-AE3A3F485260}"/>
              </a:ext>
            </a:extLst>
          </p:cNvPr>
          <p:cNvSpPr/>
          <p:nvPr/>
        </p:nvSpPr>
        <p:spPr>
          <a:xfrm>
            <a:off x="391855" y="851002"/>
            <a:ext cx="8194256" cy="619641"/>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 the last activity, you might have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had an image in mind of the kind of people who are likely to work in this sector.</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Now let’s take that idea a bit further… </a:t>
            </a:r>
          </a:p>
        </p:txBody>
      </p:sp>
    </p:spTree>
    <p:extLst>
      <p:ext uri="{BB962C8B-B14F-4D97-AF65-F5344CB8AC3E}">
        <p14:creationId xmlns:p14="http://schemas.microsoft.com/office/powerpoint/2010/main" val="69634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Scales of justice outline">
            <a:extLst>
              <a:ext uri="{FF2B5EF4-FFF2-40B4-BE49-F238E27FC236}">
                <a16:creationId xmlns:a16="http://schemas.microsoft.com/office/drawing/2014/main" id="{32BC2BBF-635C-470B-80DB-4A98FC242BC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8809" y="643857"/>
            <a:ext cx="3550893" cy="3550893"/>
          </a:xfrm>
          <a:prstGeom prst="rect">
            <a:avLst/>
          </a:prstGeom>
        </p:spPr>
      </p:pic>
      <p:sp>
        <p:nvSpPr>
          <p:cNvPr id="18" name="Rectangle: Rounded Corners 17">
            <a:extLst>
              <a:ext uri="{FF2B5EF4-FFF2-40B4-BE49-F238E27FC236}">
                <a16:creationId xmlns:a16="http://schemas.microsoft.com/office/drawing/2014/main" id="{995E9402-265A-46AC-87A7-BEDE6E62E65F}"/>
              </a:ext>
            </a:extLst>
          </p:cNvPr>
          <p:cNvSpPr/>
          <p:nvPr/>
        </p:nvSpPr>
        <p:spPr>
          <a:xfrm>
            <a:off x="325477" y="986585"/>
            <a:ext cx="3705889" cy="1264984"/>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Stereotyping can lead to discrimination </a:t>
            </a:r>
            <a:r>
              <a:rPr lang="en-GB" sz="1400" dirty="0">
                <a:solidFill>
                  <a:schemeClr val="tx1"/>
                </a:solidFill>
                <a:latin typeface="Century Gothic" panose="020B0502020202020204" pitchFamily="34" charset="0"/>
                <a:cs typeface="Arial" panose="020B0604020202020204" pitchFamily="34" charset="0"/>
              </a:rPr>
              <a:t>without realising it, so it is important to always </a:t>
            </a:r>
            <a:r>
              <a:rPr lang="en-GB" sz="1400" b="1" dirty="0">
                <a:solidFill>
                  <a:schemeClr val="tx1"/>
                </a:solidFill>
                <a:latin typeface="Century Gothic" panose="020B0502020202020204" pitchFamily="34" charset="0"/>
                <a:cs typeface="Arial" panose="020B0604020202020204" pitchFamily="34" charset="0"/>
              </a:rPr>
              <a:t>treat people equally</a:t>
            </a:r>
            <a:r>
              <a:rPr lang="en-GB" sz="1400" dirty="0">
                <a:solidFill>
                  <a:schemeClr val="tx1"/>
                </a:solidFill>
                <a:latin typeface="Century Gothic" panose="020B0502020202020204" pitchFamily="34" charset="0"/>
                <a:cs typeface="Arial" panose="020B0604020202020204" pitchFamily="34" charset="0"/>
              </a:rPr>
              <a:t>.  </a:t>
            </a:r>
          </a:p>
        </p:txBody>
      </p:sp>
      <p:pic>
        <p:nvPicPr>
          <p:cNvPr id="5" name="Graphic 4" descr="Comment Heart outline">
            <a:extLst>
              <a:ext uri="{FF2B5EF4-FFF2-40B4-BE49-F238E27FC236}">
                <a16:creationId xmlns:a16="http://schemas.microsoft.com/office/drawing/2014/main" id="{4FF500DF-90CA-45D9-AEA7-11AF95A2E7C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15237" y="3842421"/>
            <a:ext cx="3550893" cy="3550893"/>
          </a:xfrm>
          <a:prstGeom prst="rect">
            <a:avLst/>
          </a:prstGeom>
        </p:spPr>
      </p:pic>
      <p:pic>
        <p:nvPicPr>
          <p:cNvPr id="7" name="Graphic 6" descr="Group of people outline">
            <a:extLst>
              <a:ext uri="{FF2B5EF4-FFF2-40B4-BE49-F238E27FC236}">
                <a16:creationId xmlns:a16="http://schemas.microsoft.com/office/drawing/2014/main" id="{97D92FF5-A777-42F9-B66A-13C38CBF6484}"/>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523456" y="640540"/>
            <a:ext cx="3550893" cy="3550893"/>
          </a:xfrm>
          <a:prstGeom prst="rect">
            <a:avLst/>
          </a:prstGeom>
        </p:spPr>
      </p:pic>
      <p:pic>
        <p:nvPicPr>
          <p:cNvPr id="20" name="Graphic 19" descr="Clenched Fist outline">
            <a:extLst>
              <a:ext uri="{FF2B5EF4-FFF2-40B4-BE49-F238E27FC236}">
                <a16:creationId xmlns:a16="http://schemas.microsoft.com/office/drawing/2014/main" id="{DBE64191-0CE4-4B56-8E3C-99C93AC6FEC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363593" y="3929504"/>
            <a:ext cx="3550893" cy="3550893"/>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10" name="Rectangle: Rounded Corners 9">
            <a:extLst>
              <a:ext uri="{FF2B5EF4-FFF2-40B4-BE49-F238E27FC236}">
                <a16:creationId xmlns:a16="http://schemas.microsoft.com/office/drawing/2014/main" id="{D6BD78EA-95E7-4198-8A08-7C1DF08042BA}"/>
              </a:ext>
            </a:extLst>
          </p:cNvPr>
          <p:cNvSpPr/>
          <p:nvPr/>
        </p:nvSpPr>
        <p:spPr>
          <a:xfrm>
            <a:off x="325479" y="2446278"/>
            <a:ext cx="8532867" cy="1005767"/>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Equality</a:t>
            </a:r>
            <a:r>
              <a:rPr lang="en-GB" sz="1400" dirty="0">
                <a:solidFill>
                  <a:schemeClr val="tx1"/>
                </a:solidFill>
                <a:latin typeface="Century Gothic" panose="020B0502020202020204" pitchFamily="34" charset="0"/>
                <a:cs typeface="Arial" panose="020B0604020202020204" pitchFamily="34" charset="0"/>
              </a:rPr>
              <a:t> means making sure individuals or groups are</a:t>
            </a:r>
            <a:r>
              <a:rPr lang="en-GB" sz="1400" b="1" dirty="0">
                <a:solidFill>
                  <a:schemeClr val="tx1"/>
                </a:solidFill>
                <a:latin typeface="Century Gothic" panose="020B0502020202020204" pitchFamily="34" charset="0"/>
                <a:cs typeface="Arial" panose="020B0604020202020204" pitchFamily="34" charset="0"/>
              </a:rPr>
              <a:t> not treated differently</a:t>
            </a:r>
            <a:r>
              <a:rPr lang="en-GB" sz="1400" dirty="0">
                <a:solidFill>
                  <a:schemeClr val="tx1"/>
                </a:solidFill>
                <a:latin typeface="Century Gothic" panose="020B0502020202020204" pitchFamily="34" charset="0"/>
                <a:cs typeface="Arial" panose="020B0604020202020204" pitchFamily="34" charset="0"/>
              </a:rPr>
              <a:t> based on a specific “</a:t>
            </a:r>
            <a:r>
              <a:rPr lang="en-GB" sz="1400" b="1" dirty="0">
                <a:solidFill>
                  <a:schemeClr val="tx1"/>
                </a:solidFill>
                <a:latin typeface="Century Gothic" panose="020B0502020202020204" pitchFamily="34" charset="0"/>
                <a:cs typeface="Arial" panose="020B0604020202020204" pitchFamily="34" charset="0"/>
              </a:rPr>
              <a:t>protected characteristic</a:t>
            </a:r>
            <a:r>
              <a:rPr lang="en-GB" sz="1400" dirty="0">
                <a:solidFill>
                  <a:schemeClr val="tx1"/>
                </a:solidFill>
                <a:latin typeface="Century Gothic" panose="020B0502020202020204" pitchFamily="34" charset="0"/>
                <a:cs typeface="Arial" panose="020B0604020202020204" pitchFamily="34" charset="0"/>
              </a:rPr>
              <a:t>”. These characteristics include </a:t>
            </a:r>
            <a:r>
              <a:rPr lang="en-GB" sz="1400" b="1" dirty="0">
                <a:solidFill>
                  <a:schemeClr val="tx1"/>
                </a:solidFill>
                <a:latin typeface="Century Gothic" panose="020B0502020202020204" pitchFamily="34" charset="0"/>
                <a:cs typeface="Arial" panose="020B0604020202020204" pitchFamily="34" charset="0"/>
              </a:rPr>
              <a:t>race, gender, disability, religion or belief, sex, sexual orientation </a:t>
            </a:r>
            <a:r>
              <a:rPr lang="en-GB" sz="1400" dirty="0">
                <a:solidFill>
                  <a:schemeClr val="tx1"/>
                </a:solidFill>
                <a:latin typeface="Century Gothic" panose="020B0502020202020204" pitchFamily="34" charset="0"/>
                <a:cs typeface="Arial" panose="020B0604020202020204" pitchFamily="34" charset="0"/>
              </a:rPr>
              <a:t>and</a:t>
            </a:r>
            <a:r>
              <a:rPr lang="en-GB" sz="1400" b="1" dirty="0">
                <a:solidFill>
                  <a:schemeClr val="tx1"/>
                </a:solidFill>
                <a:latin typeface="Century Gothic" panose="020B0502020202020204" pitchFamily="34" charset="0"/>
                <a:cs typeface="Arial" panose="020B0604020202020204" pitchFamily="34" charset="0"/>
              </a:rPr>
              <a:t> age</a:t>
            </a:r>
            <a:r>
              <a:rPr lang="en-GB" sz="1400" dirty="0">
                <a:solidFill>
                  <a:schemeClr val="tx1"/>
                </a:solidFill>
                <a:latin typeface="Century Gothic" panose="020B0502020202020204" pitchFamily="34" charset="0"/>
                <a:cs typeface="Arial" panose="020B0604020202020204" pitchFamily="34" charset="0"/>
              </a:rPr>
              <a:t>. </a:t>
            </a:r>
            <a:endPar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4CEECB2C-55DF-4164-9D27-62782055AE25}"/>
              </a:ext>
            </a:extLst>
          </p:cNvPr>
          <p:cNvSpPr/>
          <p:nvPr/>
        </p:nvSpPr>
        <p:spPr>
          <a:xfrm>
            <a:off x="325479" y="5587965"/>
            <a:ext cx="8493044" cy="864892"/>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Diversity</a:t>
            </a:r>
            <a:r>
              <a:rPr lang="en-GB" sz="1400" dirty="0">
                <a:solidFill>
                  <a:schemeClr val="tx1"/>
                </a:solidFill>
                <a:latin typeface="Century Gothic" panose="020B0502020202020204" pitchFamily="34" charset="0"/>
                <a:cs typeface="Arial" panose="020B0604020202020204" pitchFamily="34" charset="0"/>
              </a:rPr>
              <a:t> aims to </a:t>
            </a:r>
            <a:r>
              <a:rPr lang="en-GB" sz="1400" b="1" dirty="0">
                <a:solidFill>
                  <a:schemeClr val="tx1"/>
                </a:solidFill>
                <a:latin typeface="Century Gothic" panose="020B0502020202020204" pitchFamily="34" charset="0"/>
                <a:cs typeface="Arial" panose="020B0604020202020204" pitchFamily="34" charset="0"/>
              </a:rPr>
              <a:t>recognise, respect and value people’s differences</a:t>
            </a:r>
            <a:r>
              <a:rPr lang="en-GB" sz="1400" dirty="0">
                <a:solidFill>
                  <a:schemeClr val="tx1"/>
                </a:solidFill>
                <a:latin typeface="Century Gothic" panose="020B0502020202020204" pitchFamily="34" charset="0"/>
                <a:cs typeface="Arial" panose="020B0604020202020204" pitchFamily="34" charset="0"/>
              </a:rPr>
              <a:t>. This then means they are able to </a:t>
            </a:r>
            <a:r>
              <a:rPr lang="en-GB" sz="1400" b="1" dirty="0">
                <a:solidFill>
                  <a:schemeClr val="tx1"/>
                </a:solidFill>
                <a:latin typeface="Century Gothic" panose="020B0502020202020204" pitchFamily="34" charset="0"/>
                <a:cs typeface="Arial" panose="020B0604020202020204" pitchFamily="34" charset="0"/>
              </a:rPr>
              <a:t>reach their full potential and contribute to society </a:t>
            </a:r>
            <a:r>
              <a:rPr lang="en-GB" sz="1400" dirty="0">
                <a:solidFill>
                  <a:schemeClr val="tx1"/>
                </a:solidFill>
                <a:latin typeface="Century Gothic" panose="020B0502020202020204" pitchFamily="34" charset="0"/>
                <a:cs typeface="Arial" panose="020B0604020202020204" pitchFamily="34" charset="0"/>
              </a:rPr>
              <a:t>because they have been </a:t>
            </a:r>
            <a:r>
              <a:rPr lang="en-GB" sz="1400" b="1" dirty="0">
                <a:solidFill>
                  <a:schemeClr val="tx1"/>
                </a:solidFill>
                <a:latin typeface="Century Gothic" panose="020B0502020202020204" pitchFamily="34" charset="0"/>
                <a:cs typeface="Arial" panose="020B0604020202020204" pitchFamily="34" charset="0"/>
              </a:rPr>
              <a:t>encouraged</a:t>
            </a:r>
            <a:r>
              <a:rPr lang="en-GB" sz="1400" dirty="0">
                <a:solidFill>
                  <a:schemeClr val="tx1"/>
                </a:solidFill>
                <a:latin typeface="Century Gothic" panose="020B0502020202020204" pitchFamily="34" charset="0"/>
                <a:cs typeface="Arial" panose="020B0604020202020204" pitchFamily="34" charset="0"/>
              </a:rPr>
              <a:t> through an </a:t>
            </a:r>
            <a:r>
              <a:rPr lang="en-GB" sz="1400" b="1" dirty="0">
                <a:solidFill>
                  <a:schemeClr val="tx1"/>
                </a:solidFill>
                <a:latin typeface="Century Gothic" panose="020B0502020202020204" pitchFamily="34" charset="0"/>
                <a:cs typeface="Arial" panose="020B0604020202020204" pitchFamily="34" charset="0"/>
              </a:rPr>
              <a:t>inclusive culture</a:t>
            </a:r>
            <a:r>
              <a:rPr lang="en-GB" sz="1400" dirty="0">
                <a:solidFill>
                  <a:schemeClr val="tx1"/>
                </a:solidFill>
                <a:latin typeface="Century Gothic" panose="020B0502020202020204" pitchFamily="34" charset="0"/>
                <a:cs typeface="Arial" panose="020B0604020202020204" pitchFamily="34" charset="0"/>
              </a:rPr>
              <a:t>.</a:t>
            </a:r>
            <a:endPar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2" name="Shape 114">
            <a:extLst>
              <a:ext uri="{FF2B5EF4-FFF2-40B4-BE49-F238E27FC236}">
                <a16:creationId xmlns:a16="http://schemas.microsoft.com/office/drawing/2014/main" id="{EFF90D69-4FE4-44D1-9199-E5EC0A661C7D}"/>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What is discrimination?</a:t>
            </a:r>
          </a:p>
        </p:txBody>
      </p:sp>
      <p:sp>
        <p:nvSpPr>
          <p:cNvPr id="13" name="Pentagon 20">
            <a:extLst>
              <a:ext uri="{FF2B5EF4-FFF2-40B4-BE49-F238E27FC236}">
                <a16:creationId xmlns:a16="http://schemas.microsoft.com/office/drawing/2014/main" id="{73601CDD-4846-4DE3-B7D7-00446E264244}"/>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5</a:t>
            </a:r>
          </a:p>
        </p:txBody>
      </p:sp>
      <p:sp>
        <p:nvSpPr>
          <p:cNvPr id="16" name="Rectangle: Rounded Corners 15">
            <a:extLst>
              <a:ext uri="{FF2B5EF4-FFF2-40B4-BE49-F238E27FC236}">
                <a16:creationId xmlns:a16="http://schemas.microsoft.com/office/drawing/2014/main" id="{7BDECB02-9E50-4387-9E7D-8DB0D024FEF1}"/>
              </a:ext>
            </a:extLst>
          </p:cNvPr>
          <p:cNvSpPr/>
          <p:nvPr/>
        </p:nvSpPr>
        <p:spPr>
          <a:xfrm>
            <a:off x="5112634" y="3667408"/>
            <a:ext cx="3745712" cy="1580820"/>
          </a:xfrm>
          <a:prstGeom prst="roundRect">
            <a:avLst/>
          </a:prstGeom>
          <a:solidFill>
            <a:srgbClr val="38BEAB"/>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Discrimination</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sym typeface="Lato"/>
              </a:rPr>
              <a:t>Treating a person or group of people differently, especially in a worse way from the way in which you treat other people. </a:t>
            </a:r>
          </a:p>
        </p:txBody>
      </p:sp>
      <p:sp>
        <p:nvSpPr>
          <p:cNvPr id="19" name="TextBox 18">
            <a:extLst>
              <a:ext uri="{FF2B5EF4-FFF2-40B4-BE49-F238E27FC236}">
                <a16:creationId xmlns:a16="http://schemas.microsoft.com/office/drawing/2014/main" id="{74974848-AB4D-487F-8C05-C04F2691F8EB}"/>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a:t>
            </a:r>
          </a:p>
        </p:txBody>
      </p:sp>
      <p:pic>
        <p:nvPicPr>
          <p:cNvPr id="3" name="Picture 2">
            <a:extLst>
              <a:ext uri="{FF2B5EF4-FFF2-40B4-BE49-F238E27FC236}">
                <a16:creationId xmlns:a16="http://schemas.microsoft.com/office/drawing/2014/main" id="{C073487F-7A83-4CCA-948E-190BF284FF7A}"/>
              </a:ext>
            </a:extLst>
          </p:cNvPr>
          <p:cNvPicPr>
            <a:picLocks noChangeAspect="1"/>
          </p:cNvPicPr>
          <p:nvPr/>
        </p:nvPicPr>
        <p:blipFill>
          <a:blip r:embed="rId12"/>
          <a:stretch>
            <a:fillRect/>
          </a:stretch>
        </p:blipFill>
        <p:spPr>
          <a:xfrm>
            <a:off x="325479" y="3667408"/>
            <a:ext cx="4629293" cy="1580820"/>
          </a:xfrm>
          <a:prstGeom prst="rect">
            <a:avLst/>
          </a:prstGeom>
        </p:spPr>
      </p:pic>
      <p:pic>
        <p:nvPicPr>
          <p:cNvPr id="4098" name="Picture 2" descr="Scales icon">
            <a:extLst>
              <a:ext uri="{FF2B5EF4-FFF2-40B4-BE49-F238E27FC236}">
                <a16:creationId xmlns:a16="http://schemas.microsoft.com/office/drawing/2014/main" id="{C92FC892-77E4-4180-9BD2-95C1CDBA2E35}"/>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114800" y="115257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8FB33203-9FBA-4ADD-8D51-6EE2DA6067DE}"/>
              </a:ext>
            </a:extLst>
          </p:cNvPr>
          <p:cNvSpPr/>
          <p:nvPr/>
        </p:nvSpPr>
        <p:spPr>
          <a:xfrm>
            <a:off x="5112634" y="987524"/>
            <a:ext cx="3705889" cy="1271363"/>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Pair discussion (2-3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Talk to a partner about the following question: have you ever felt discriminated against? When? What did you do?</a:t>
            </a:r>
          </a:p>
        </p:txBody>
      </p:sp>
    </p:spTree>
    <p:extLst>
      <p:ext uri="{BB962C8B-B14F-4D97-AF65-F5344CB8AC3E}">
        <p14:creationId xmlns:p14="http://schemas.microsoft.com/office/powerpoint/2010/main" val="331667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phic 22" descr="Comment Heart outline">
            <a:extLst>
              <a:ext uri="{FF2B5EF4-FFF2-40B4-BE49-F238E27FC236}">
                <a16:creationId xmlns:a16="http://schemas.microsoft.com/office/drawing/2014/main" id="{A4A279DA-6004-4AAD-9D72-20B27A5119A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15237" y="3842421"/>
            <a:ext cx="3550893" cy="3550893"/>
          </a:xfrm>
          <a:prstGeom prst="rect">
            <a:avLst/>
          </a:prstGeom>
        </p:spPr>
      </p:pic>
      <p:pic>
        <p:nvPicPr>
          <p:cNvPr id="24" name="Graphic 23" descr="Group of people outline">
            <a:extLst>
              <a:ext uri="{FF2B5EF4-FFF2-40B4-BE49-F238E27FC236}">
                <a16:creationId xmlns:a16="http://schemas.microsoft.com/office/drawing/2014/main" id="{0F1ED2AF-633D-4D15-83F1-90AC7080FC2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23456" y="640540"/>
            <a:ext cx="3550893" cy="3550893"/>
          </a:xfrm>
          <a:prstGeom prst="rect">
            <a:avLst/>
          </a:prstGeom>
        </p:spPr>
      </p:pic>
      <p:pic>
        <p:nvPicPr>
          <p:cNvPr id="25" name="Graphic 24" descr="Clenched Fist outline">
            <a:extLst>
              <a:ext uri="{FF2B5EF4-FFF2-40B4-BE49-F238E27FC236}">
                <a16:creationId xmlns:a16="http://schemas.microsoft.com/office/drawing/2014/main" id="{B74FD350-91DA-43AB-A66A-91328DA15C2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363593" y="3929504"/>
            <a:ext cx="3550893" cy="3550893"/>
          </a:xfrm>
          <a:prstGeom prst="rect">
            <a:avLst/>
          </a:prstGeom>
        </p:spPr>
      </p:pic>
      <p:pic>
        <p:nvPicPr>
          <p:cNvPr id="26" name="Graphic 25" descr="Scales of justice outline">
            <a:extLst>
              <a:ext uri="{FF2B5EF4-FFF2-40B4-BE49-F238E27FC236}">
                <a16:creationId xmlns:a16="http://schemas.microsoft.com/office/drawing/2014/main" id="{065BAA22-2429-49AB-80D6-3FEBD65B485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08809" y="643857"/>
            <a:ext cx="3550893" cy="3550893"/>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12" name="Shape 114">
            <a:extLst>
              <a:ext uri="{FF2B5EF4-FFF2-40B4-BE49-F238E27FC236}">
                <a16:creationId xmlns:a16="http://schemas.microsoft.com/office/drawing/2014/main" id="{EFF90D69-4FE4-44D1-9199-E5EC0A661C7D}"/>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What is discrimination?</a:t>
            </a:r>
          </a:p>
        </p:txBody>
      </p:sp>
      <p:sp>
        <p:nvSpPr>
          <p:cNvPr id="13" name="Pentagon 20">
            <a:extLst>
              <a:ext uri="{FF2B5EF4-FFF2-40B4-BE49-F238E27FC236}">
                <a16:creationId xmlns:a16="http://schemas.microsoft.com/office/drawing/2014/main" id="{73601CDD-4846-4DE3-B7D7-00446E264244}"/>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5</a:t>
            </a:r>
          </a:p>
        </p:txBody>
      </p:sp>
      <p:sp>
        <p:nvSpPr>
          <p:cNvPr id="19" name="TextBox 18">
            <a:extLst>
              <a:ext uri="{FF2B5EF4-FFF2-40B4-BE49-F238E27FC236}">
                <a16:creationId xmlns:a16="http://schemas.microsoft.com/office/drawing/2014/main" id="{74974848-AB4D-487F-8C05-C04F2691F8EB}"/>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Arial" panose="020B0604020202020204" pitchFamily="34" charset="0"/>
                <a:ea typeface="Calibri" panose="020F0502020204030204" pitchFamily="34" charset="0"/>
                <a:cs typeface="Arial" panose="020B0604020202020204" pitchFamily="34" charset="0"/>
              </a:rPr>
              <a:t>©VotesforSchools The WOW Show</a:t>
            </a:r>
          </a:p>
        </p:txBody>
      </p:sp>
      <p:sp>
        <p:nvSpPr>
          <p:cNvPr id="15" name="Rectangle: Rounded Corners 14">
            <a:extLst>
              <a:ext uri="{FF2B5EF4-FFF2-40B4-BE49-F238E27FC236}">
                <a16:creationId xmlns:a16="http://schemas.microsoft.com/office/drawing/2014/main" id="{4478E6C5-2E33-40FB-9B7A-6ECD06AACD8C}"/>
              </a:ext>
            </a:extLst>
          </p:cNvPr>
          <p:cNvSpPr/>
          <p:nvPr/>
        </p:nvSpPr>
        <p:spPr>
          <a:xfrm>
            <a:off x="257449" y="1134191"/>
            <a:ext cx="3950999" cy="1596983"/>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cs typeface="Arial" panose="020B0604020202020204" pitchFamily="34" charset="0"/>
              </a:rPr>
              <a:t>As you have seen today, </a:t>
            </a:r>
            <a:r>
              <a:rPr lang="en-GB" sz="1400" b="1" dirty="0">
                <a:solidFill>
                  <a:schemeClr val="tx1"/>
                </a:solidFill>
                <a:latin typeface="Century Gothic" panose="020B0502020202020204" pitchFamily="34" charset="0"/>
                <a:cs typeface="Arial" panose="020B0604020202020204" pitchFamily="34" charset="0"/>
              </a:rPr>
              <a:t>discrimination can affect what we choose to do as a future career. </a:t>
            </a:r>
            <a:r>
              <a:rPr lang="en-GB" sz="1400" dirty="0">
                <a:solidFill>
                  <a:schemeClr val="tx1"/>
                </a:solidFill>
                <a:latin typeface="Century Gothic" panose="020B0502020202020204" pitchFamily="34" charset="0"/>
                <a:cs typeface="Arial" panose="020B0604020202020204" pitchFamily="34" charset="0"/>
              </a:rPr>
              <a:t>This can then lead to industries or companies </a:t>
            </a:r>
            <a:r>
              <a:rPr lang="en-GB" sz="1400" b="1" dirty="0">
                <a:solidFill>
                  <a:schemeClr val="tx1"/>
                </a:solidFill>
                <a:latin typeface="Century Gothic" panose="020B0502020202020204" pitchFamily="34" charset="0"/>
                <a:cs typeface="Arial" panose="020B0604020202020204" pitchFamily="34" charset="0"/>
              </a:rPr>
              <a:t>missing out on having a more diverse workforce </a:t>
            </a:r>
            <a:r>
              <a:rPr lang="en-GB" sz="1400" dirty="0">
                <a:solidFill>
                  <a:schemeClr val="tx1"/>
                </a:solidFill>
                <a:latin typeface="Century Gothic" panose="020B0502020202020204" pitchFamily="34" charset="0"/>
                <a:cs typeface="Arial" panose="020B0604020202020204" pitchFamily="34" charset="0"/>
              </a:rPr>
              <a:t>(the group of people working for them).</a:t>
            </a:r>
            <a:endPar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EED42A4A-B413-4358-8655-5F7C4CF09996}"/>
              </a:ext>
            </a:extLst>
          </p:cNvPr>
          <p:cNvSpPr/>
          <p:nvPr/>
        </p:nvSpPr>
        <p:spPr>
          <a:xfrm>
            <a:off x="1346630" y="3111923"/>
            <a:ext cx="6450737" cy="1202096"/>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Final reflection (1-2 mins)</a:t>
            </a:r>
          </a:p>
          <a:p>
            <a:pPr algn="ctr"/>
            <a:r>
              <a:rPr lang="en-GB" sz="1400" dirty="0">
                <a:solidFill>
                  <a:schemeClr val="tx1"/>
                </a:solidFill>
                <a:latin typeface="Century Gothic" panose="020B0502020202020204" pitchFamily="34" charset="0"/>
                <a:cs typeface="Arial" panose="020B0604020202020204" pitchFamily="34" charset="0"/>
              </a:rPr>
              <a:t>How has what you have explored today opened your eyes to your own career possibilities? How will you use what you have learned today to make sure you find your future in Oxfordshire?</a:t>
            </a:r>
            <a:endParaRPr lang="en-GB" sz="1400" b="1" dirty="0">
              <a:solidFill>
                <a:schemeClr val="tx1">
                  <a:lumMod val="95000"/>
                  <a:lumOff val="5000"/>
                </a:schemeClr>
              </a:solidFill>
              <a:latin typeface="Century Gothic" panose="020B0502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CC5C651F-F6DB-4B34-B1DE-05C462BC308D}"/>
              </a:ext>
            </a:extLst>
          </p:cNvPr>
          <p:cNvSpPr/>
          <p:nvPr/>
        </p:nvSpPr>
        <p:spPr>
          <a:xfrm>
            <a:off x="4935551" y="4694768"/>
            <a:ext cx="3950998" cy="1594129"/>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a:t>
            </a:r>
          </a:p>
          <a:p>
            <a:pPr algn="ct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next three slides contain more information on different Oxfordshire employers and the career opportunities they have on offer – why not check them out and see if they offer a job that appeals to you?</a:t>
            </a:r>
          </a:p>
        </p:txBody>
      </p:sp>
      <p:pic>
        <p:nvPicPr>
          <p:cNvPr id="5122" name="Picture 2" descr="Young Asian Engineer woman Young Asian Engineer woman  working with machine in factory. female mechanic stock pictures, royalty-free photos &amp; images">
            <a:extLst>
              <a:ext uri="{FF2B5EF4-FFF2-40B4-BE49-F238E27FC236}">
                <a16:creationId xmlns:a16="http://schemas.microsoft.com/office/drawing/2014/main" id="{A0E29657-4610-42D5-A6DB-0417621D10F6}"/>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4408911" y="1127205"/>
            <a:ext cx="2086446" cy="15969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ashionable modern dance Young energetic dancer performs modern dance pose male dancer stock pictures, royalty-free photos &amp; images">
            <a:extLst>
              <a:ext uri="{FF2B5EF4-FFF2-40B4-BE49-F238E27FC236}">
                <a16:creationId xmlns:a16="http://schemas.microsoft.com/office/drawing/2014/main" id="{BDD01EC8-739E-42D1-819C-B2530AB9B60A}"/>
              </a:ext>
            </a:extLst>
          </p:cNvPr>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6800103" y="1127206"/>
            <a:ext cx="2086446" cy="159698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ortrait of a pretty female pilot smiling. A happy professional woman pilot sitting at the airport. female pilot stock pictures, royalty-free photos &amp; images">
            <a:extLst>
              <a:ext uri="{FF2B5EF4-FFF2-40B4-BE49-F238E27FC236}">
                <a16:creationId xmlns:a16="http://schemas.microsoft.com/office/drawing/2014/main" id="{C4886E5B-964D-4A7E-810B-EC8E01B41CDD}"/>
              </a:ext>
            </a:extLst>
          </p:cNvPr>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2590743" y="4694768"/>
            <a:ext cx="2086446" cy="159412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Studying planet Group of preschoolers studying our planet on globe black male nursery teacher stock pictures, royalty-free photos &amp; images">
            <a:extLst>
              <a:ext uri="{FF2B5EF4-FFF2-40B4-BE49-F238E27FC236}">
                <a16:creationId xmlns:a16="http://schemas.microsoft.com/office/drawing/2014/main" id="{2B777302-44A5-45A2-9763-1EBEB75D92F0}"/>
              </a:ext>
            </a:extLst>
          </p:cNvPr>
          <p:cNvPicPr>
            <a:picLocks noChangeAspect="1" noChangeArrowheads="1"/>
          </p:cNvPicPr>
          <p:nvPr/>
        </p:nvPicPr>
        <p:blipFill rotWithShape="1">
          <a:blip r:embed="rId15" cstate="print">
            <a:extLst>
              <a:ext uri="{28A0092B-C50C-407E-A947-70E740481C1C}">
                <a14:useLocalDpi xmlns:a14="http://schemas.microsoft.com/office/drawing/2010/main"/>
              </a:ext>
            </a:extLst>
          </a:blip>
          <a:srcRect/>
          <a:stretch/>
        </p:blipFill>
        <p:spPr bwMode="auto">
          <a:xfrm>
            <a:off x="257449" y="4701753"/>
            <a:ext cx="2086446" cy="1587143"/>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Beginner icon">
            <a:extLst>
              <a:ext uri="{FF2B5EF4-FFF2-40B4-BE49-F238E27FC236}">
                <a16:creationId xmlns:a16="http://schemas.microsoft.com/office/drawing/2014/main" id="{C185B41B-E1DC-478C-B964-446001470952}"/>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7972149" y="325577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Detective icon">
            <a:extLst>
              <a:ext uri="{FF2B5EF4-FFF2-40B4-BE49-F238E27FC236}">
                <a16:creationId xmlns:a16="http://schemas.microsoft.com/office/drawing/2014/main" id="{649EC1D2-3862-48F4-A2F5-CE52DA576227}"/>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flipH="1">
            <a:off x="257449" y="3255771"/>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95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5134"/>
                                        </p:tgtEl>
                                        <p:attrNameLst>
                                          <p:attrName>style.visibility</p:attrName>
                                        </p:attrNameLst>
                                      </p:cBhvr>
                                      <p:to>
                                        <p:strVal val="visible"/>
                                      </p:to>
                                    </p:set>
                                    <p:animEffect transition="in" filter="fade">
                                      <p:cBhvr>
                                        <p:cTn id="10" dur="500"/>
                                        <p:tgtEl>
                                          <p:spTgt spid="5134"/>
                                        </p:tgtEl>
                                      </p:cBhvr>
                                    </p:animEffect>
                                  </p:childTnLst>
                                </p:cTn>
                              </p:par>
                              <p:par>
                                <p:cTn id="11" presetID="10" presetClass="entr" presetSubtype="0" fill="hold" nodeType="withEffect">
                                  <p:stCondLst>
                                    <p:cond delay="0"/>
                                  </p:stCondLst>
                                  <p:childTnLst>
                                    <p:set>
                                      <p:cBhvr>
                                        <p:cTn id="12" dur="1" fill="hold">
                                          <p:stCondLst>
                                            <p:cond delay="0"/>
                                          </p:stCondLst>
                                        </p:cTn>
                                        <p:tgtEl>
                                          <p:spTgt spid="5132"/>
                                        </p:tgtEl>
                                        <p:attrNameLst>
                                          <p:attrName>style.visibility</p:attrName>
                                        </p:attrNameLst>
                                      </p:cBhvr>
                                      <p:to>
                                        <p:strVal val="visible"/>
                                      </p:to>
                                    </p:set>
                                    <p:animEffect transition="in" filter="fade">
                                      <p:cBhvr>
                                        <p:cTn id="13" dur="500"/>
                                        <p:tgtEl>
                                          <p:spTgt spid="51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5126"/>
                                        </p:tgtEl>
                                        <p:attrNameLst>
                                          <p:attrName>style.visibility</p:attrName>
                                        </p:attrNameLst>
                                      </p:cBhvr>
                                      <p:to>
                                        <p:strVal val="visible"/>
                                      </p:to>
                                    </p:set>
                                    <p:animEffect transition="in" filter="fade">
                                      <p:cBhvr>
                                        <p:cTn id="21" dur="500"/>
                                        <p:tgtEl>
                                          <p:spTgt spid="5126"/>
                                        </p:tgtEl>
                                      </p:cBhvr>
                                    </p:animEffect>
                                  </p:childTnLst>
                                </p:cTn>
                              </p:par>
                              <p:par>
                                <p:cTn id="22" presetID="10" presetClass="entr" presetSubtype="0" fill="hold" nodeType="withEffect">
                                  <p:stCondLst>
                                    <p:cond delay="0"/>
                                  </p:stCondLst>
                                  <p:childTnLst>
                                    <p:set>
                                      <p:cBhvr>
                                        <p:cTn id="23" dur="1" fill="hold">
                                          <p:stCondLst>
                                            <p:cond delay="0"/>
                                          </p:stCondLst>
                                        </p:cTn>
                                        <p:tgtEl>
                                          <p:spTgt spid="5130"/>
                                        </p:tgtEl>
                                        <p:attrNameLst>
                                          <p:attrName>style.visibility</p:attrName>
                                        </p:attrNameLst>
                                      </p:cBhvr>
                                      <p:to>
                                        <p:strVal val="visible"/>
                                      </p:to>
                                    </p:set>
                                    <p:animEffect transition="in" filter="fade">
                                      <p:cBhvr>
                                        <p:cTn id="24"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Information outline">
            <a:extLst>
              <a:ext uri="{FF2B5EF4-FFF2-40B4-BE49-F238E27FC236}">
                <a16:creationId xmlns:a16="http://schemas.microsoft.com/office/drawing/2014/main" id="{D2B28BF7-9F6E-4DB4-8C3B-FC7D710BC6E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75757" y="587620"/>
            <a:ext cx="6456947" cy="6456947"/>
          </a:xfrm>
          <a:prstGeom prst="rect">
            <a:avLst/>
          </a:prstGeom>
        </p:spPr>
      </p:pic>
      <p:sp>
        <p:nvSpPr>
          <p:cNvPr id="16" name="Rectangle: Rounded Corners 15">
            <a:extLst>
              <a:ext uri="{FF2B5EF4-FFF2-40B4-BE49-F238E27FC236}">
                <a16:creationId xmlns:a16="http://schemas.microsoft.com/office/drawing/2014/main" id="{D1DFB5EB-95A0-4A61-B600-2CA507C795C7}"/>
              </a:ext>
            </a:extLst>
          </p:cNvPr>
          <p:cNvSpPr/>
          <p:nvPr/>
        </p:nvSpPr>
        <p:spPr>
          <a:xfrm>
            <a:off x="641253" y="1047974"/>
            <a:ext cx="7861494" cy="85548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Oxfordshire's new careers’ platform, </a:t>
            </a:r>
            <a:r>
              <a:rPr lang="en-GB" sz="2000" b="1" dirty="0">
                <a:solidFill>
                  <a:schemeClr val="tx1"/>
                </a:solidFill>
                <a:latin typeface="Century Gothic" panose="020B0502020202020204" pitchFamily="34" charset="0"/>
                <a:ea typeface="Helvetica Neue" panose="02000503000000020004" pitchFamily="2" charset="0"/>
                <a:cs typeface="Arial" panose="020B0604020202020204" pitchFamily="34" charset="0"/>
                <a:hlinkClick r:id="rId5"/>
              </a:rPr>
              <a:t>Find Your Future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is the next step for you to find out more and plan your future here in Oxfordshire.   </a:t>
            </a:r>
          </a:p>
        </p:txBody>
      </p:sp>
      <p:sp>
        <p:nvSpPr>
          <p:cNvPr id="17" name="Rectangle: Rounded Corners 16">
            <a:extLst>
              <a:ext uri="{FF2B5EF4-FFF2-40B4-BE49-F238E27FC236}">
                <a16:creationId xmlns:a16="http://schemas.microsoft.com/office/drawing/2014/main" id="{10BA375E-3337-430B-8A9C-E44B2E9726A8}"/>
              </a:ext>
            </a:extLst>
          </p:cNvPr>
          <p:cNvSpPr/>
          <p:nvPr/>
        </p:nvSpPr>
        <p:spPr>
          <a:xfrm>
            <a:off x="641253" y="5595893"/>
            <a:ext cx="7861494" cy="85548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cs typeface="Arial" panose="020B0604020202020204" pitchFamily="34" charset="0"/>
              </a:rPr>
              <a:t>There is a guide on </a:t>
            </a:r>
            <a:r>
              <a:rPr lang="en-GB" sz="1600" dirty="0">
                <a:solidFill>
                  <a:srgbClr val="0070C0"/>
                </a:solidFill>
                <a:latin typeface="Century Gothic" panose="020B0502020202020204" pitchFamily="34" charset="0"/>
                <a:cs typeface="Arial" panose="020B0604020202020204" pitchFamily="34" charset="0"/>
                <a:hlinkClick r:id="rId6"/>
              </a:rPr>
              <a:t>Find Your Future</a:t>
            </a:r>
            <a:r>
              <a:rPr lang="en-GB" sz="1600" dirty="0">
                <a:solidFill>
                  <a:srgbClr val="0070C0"/>
                </a:solidFill>
                <a:latin typeface="Century Gothic" panose="020B0502020202020204" pitchFamily="34" charset="0"/>
                <a:cs typeface="Arial" panose="020B0604020202020204" pitchFamily="34" charset="0"/>
              </a:rPr>
              <a:t> </a:t>
            </a:r>
            <a:r>
              <a:rPr lang="en-GB" sz="1600" dirty="0">
                <a:solidFill>
                  <a:schemeClr val="tx1"/>
                </a:solidFill>
                <a:latin typeface="Century Gothic" panose="020B0502020202020204" pitchFamily="34" charset="0"/>
                <a:cs typeface="Arial" panose="020B0604020202020204" pitchFamily="34" charset="0"/>
              </a:rPr>
              <a:t>for students and parents to explore </a:t>
            </a:r>
            <a:r>
              <a:rPr lang="en-GB" sz="1600" b="1" dirty="0">
                <a:solidFill>
                  <a:schemeClr val="tx1"/>
                </a:solidFill>
                <a:latin typeface="Century Gothic" panose="020B0502020202020204" pitchFamily="34" charset="0"/>
                <a:cs typeface="Arial" panose="020B0604020202020204" pitchFamily="34" charset="0"/>
              </a:rPr>
              <a:t>Your Fabulous Future in Oxfordshire.  Take time to get excited and make plans!</a:t>
            </a:r>
          </a:p>
        </p:txBody>
      </p:sp>
      <p:sp>
        <p:nvSpPr>
          <p:cNvPr id="11" name="TextBox 10">
            <a:extLst>
              <a:ext uri="{FF2B5EF4-FFF2-40B4-BE49-F238E27FC236}">
                <a16:creationId xmlns:a16="http://schemas.microsoft.com/office/drawing/2014/main" id="{E335A704-7C1A-4555-8231-1A7C7EA20D1B}"/>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a:t>
            </a:r>
          </a:p>
        </p:txBody>
      </p:sp>
      <p:sp>
        <p:nvSpPr>
          <p:cNvPr id="15" name="Shape 114">
            <a:extLst>
              <a:ext uri="{FF2B5EF4-FFF2-40B4-BE49-F238E27FC236}">
                <a16:creationId xmlns:a16="http://schemas.microsoft.com/office/drawing/2014/main" id="{B826E480-9D2D-4565-824B-87C1121E9D97}"/>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19" name="Picture 18" descr="Logo&#10;&#10;Description automatically generated">
            <a:extLst>
              <a:ext uri="{FF2B5EF4-FFF2-40B4-BE49-F238E27FC236}">
                <a16:creationId xmlns:a16="http://schemas.microsoft.com/office/drawing/2014/main" id="{3D2CAFAF-3058-4F21-96AE-CC7792036AB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21" name="Pentagon 20">
            <a:extLst>
              <a:ext uri="{FF2B5EF4-FFF2-40B4-BE49-F238E27FC236}">
                <a16:creationId xmlns:a16="http://schemas.microsoft.com/office/drawing/2014/main" id="{FADEB494-AAD6-4796-93DC-90C2AFCD4CC8}"/>
              </a:ext>
            </a:extLst>
          </p:cNvPr>
          <p:cNvSpPr/>
          <p:nvPr/>
        </p:nvSpPr>
        <p:spPr>
          <a:xfrm>
            <a:off x="-9800"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endParaRPr>
          </a:p>
        </p:txBody>
      </p:sp>
      <p:pic>
        <p:nvPicPr>
          <p:cNvPr id="23" name="Graphic 22" descr="Badge Question Mark with solid fill">
            <a:extLst>
              <a:ext uri="{FF2B5EF4-FFF2-40B4-BE49-F238E27FC236}">
                <a16:creationId xmlns:a16="http://schemas.microsoft.com/office/drawing/2014/main" id="{3C5736E4-4053-4B53-B521-90790C751EF6}"/>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0" y="193055"/>
            <a:ext cx="538608" cy="538608"/>
          </a:xfrm>
          <a:prstGeom prst="rect">
            <a:avLst/>
          </a:prstGeom>
        </p:spPr>
      </p:pic>
      <p:pic>
        <p:nvPicPr>
          <p:cNvPr id="7" name="Picture 6">
            <a:hlinkClick r:id="rId6"/>
            <a:extLst>
              <a:ext uri="{FF2B5EF4-FFF2-40B4-BE49-F238E27FC236}">
                <a16:creationId xmlns:a16="http://schemas.microsoft.com/office/drawing/2014/main" id="{70AD0AFD-2C89-478F-8CE0-2A5D3AC0727F}"/>
              </a:ext>
            </a:extLst>
          </p:cNvPr>
          <p:cNvPicPr>
            <a:picLocks noChangeAspect="1"/>
          </p:cNvPicPr>
          <p:nvPr/>
        </p:nvPicPr>
        <p:blipFill>
          <a:blip r:embed="rId10"/>
          <a:stretch>
            <a:fillRect/>
          </a:stretch>
        </p:blipFill>
        <p:spPr>
          <a:xfrm>
            <a:off x="5017449" y="2319086"/>
            <a:ext cx="3485298" cy="2520902"/>
          </a:xfrm>
          <a:prstGeom prst="rect">
            <a:avLst/>
          </a:prstGeom>
        </p:spPr>
      </p:pic>
      <p:pic>
        <p:nvPicPr>
          <p:cNvPr id="9" name="Picture 8">
            <a:hlinkClick r:id="rId5"/>
            <a:extLst>
              <a:ext uri="{FF2B5EF4-FFF2-40B4-BE49-F238E27FC236}">
                <a16:creationId xmlns:a16="http://schemas.microsoft.com/office/drawing/2014/main" id="{2B21D9E2-AA8A-472C-A3FB-4717C145073B}"/>
              </a:ext>
            </a:extLst>
          </p:cNvPr>
          <p:cNvPicPr>
            <a:picLocks noChangeAspect="1"/>
          </p:cNvPicPr>
          <p:nvPr/>
        </p:nvPicPr>
        <p:blipFill>
          <a:blip r:embed="rId11"/>
          <a:stretch>
            <a:fillRect/>
          </a:stretch>
        </p:blipFill>
        <p:spPr>
          <a:xfrm>
            <a:off x="641253" y="2319086"/>
            <a:ext cx="4107874" cy="1856984"/>
          </a:xfrm>
          <a:prstGeom prst="rect">
            <a:avLst/>
          </a:prstGeom>
        </p:spPr>
      </p:pic>
      <p:sp>
        <p:nvSpPr>
          <p:cNvPr id="22" name="Rectangle: Rounded Corners 21">
            <a:extLst>
              <a:ext uri="{FF2B5EF4-FFF2-40B4-BE49-F238E27FC236}">
                <a16:creationId xmlns:a16="http://schemas.microsoft.com/office/drawing/2014/main" id="{C0660AFD-474C-432E-BE96-AAE992816169}"/>
              </a:ext>
            </a:extLst>
          </p:cNvPr>
          <p:cNvSpPr/>
          <p:nvPr/>
        </p:nvSpPr>
        <p:spPr>
          <a:xfrm>
            <a:off x="641253" y="4458241"/>
            <a:ext cx="4107874" cy="85548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Navigate your way around the platform by clicking on        Find Your Future.</a:t>
            </a:r>
          </a:p>
        </p:txBody>
      </p:sp>
      <p:pic>
        <p:nvPicPr>
          <p:cNvPr id="12" name="Graphic 11" descr="Magnifying glass with solid fill">
            <a:extLst>
              <a:ext uri="{FF2B5EF4-FFF2-40B4-BE49-F238E27FC236}">
                <a16:creationId xmlns:a16="http://schemas.microsoft.com/office/drawing/2014/main" id="{29480CE8-3196-43D6-A8F2-E2E014D978F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69398" y="4760741"/>
            <a:ext cx="457200" cy="457200"/>
          </a:xfrm>
          <a:prstGeom prst="rect">
            <a:avLst/>
          </a:prstGeom>
        </p:spPr>
      </p:pic>
    </p:spTree>
    <p:extLst>
      <p:ext uri="{BB962C8B-B14F-4D97-AF65-F5344CB8AC3E}">
        <p14:creationId xmlns:p14="http://schemas.microsoft.com/office/powerpoint/2010/main" val="47857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gc1e240347f_0_0" descr="Information outline"/>
          <p:cNvPicPr preferRelativeResize="0"/>
          <p:nvPr/>
        </p:nvPicPr>
        <p:blipFill rotWithShape="1">
          <a:blip r:embed="rId3">
            <a:alphaModFix/>
          </a:blip>
          <a:srcRect/>
          <a:stretch/>
        </p:blipFill>
        <p:spPr>
          <a:xfrm>
            <a:off x="1857431" y="1154967"/>
            <a:ext cx="5510463" cy="5510463"/>
          </a:xfrm>
          <a:prstGeom prst="rect">
            <a:avLst/>
          </a:prstGeom>
          <a:noFill/>
          <a:ln>
            <a:noFill/>
          </a:ln>
        </p:spPr>
      </p:pic>
      <p:pic>
        <p:nvPicPr>
          <p:cNvPr id="55" name="Google Shape;55;gc1e240347f_0_0" descr="Logo&#10;&#10;Description automatically generated"/>
          <p:cNvPicPr preferRelativeResize="0"/>
          <p:nvPr/>
        </p:nvPicPr>
        <p:blipFill rotWithShape="1">
          <a:blip r:embed="rId4">
            <a:alphaModFix/>
          </a:blip>
          <a:srcRect/>
          <a:stretch/>
        </p:blipFill>
        <p:spPr>
          <a:xfrm>
            <a:off x="6695819" y="-138689"/>
            <a:ext cx="2556337" cy="1202097"/>
          </a:xfrm>
          <a:prstGeom prst="rect">
            <a:avLst/>
          </a:prstGeom>
          <a:noFill/>
          <a:ln>
            <a:noFill/>
          </a:ln>
        </p:spPr>
      </p:pic>
      <p:sp>
        <p:nvSpPr>
          <p:cNvPr id="57" name="Google Shape;57;gc1e240347f_0_0"/>
          <p:cNvSpPr txBox="1"/>
          <p:nvPr/>
        </p:nvSpPr>
        <p:spPr>
          <a:xfrm>
            <a:off x="2185639" y="1992344"/>
            <a:ext cx="669886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latin typeface="Arial" panose="020B0604020202020204" pitchFamily="34" charset="0"/>
                <a:cs typeface="Arial" panose="020B0604020202020204" pitchFamily="34" charset="0"/>
              </a:rPr>
              <a:t>The University of Oxford </a:t>
            </a:r>
            <a:r>
              <a:rPr lang="en-GB" sz="1400" dirty="0">
                <a:latin typeface="Arial" panose="020B0604020202020204" pitchFamily="34" charset="0"/>
                <a:cs typeface="Arial" panose="020B0604020202020204" pitchFamily="34" charset="0"/>
              </a:rPr>
              <a:t>has a huge variety of roles, don’t just think teaching!  They also have a great apprenticeship scheme.  </a:t>
            </a:r>
            <a:endParaRPr sz="1400" dirty="0">
              <a:latin typeface="Arial" panose="020B0604020202020204" pitchFamily="34" charset="0"/>
              <a:cs typeface="Arial" panose="020B0604020202020204" pitchFamily="34" charset="0"/>
            </a:endParaRPr>
          </a:p>
        </p:txBody>
      </p:sp>
      <p:sp>
        <p:nvSpPr>
          <p:cNvPr id="59" name="Google Shape;59;gc1e240347f_0_0"/>
          <p:cNvSpPr txBox="1"/>
          <p:nvPr/>
        </p:nvSpPr>
        <p:spPr>
          <a:xfrm>
            <a:off x="330257" y="2758873"/>
            <a:ext cx="6601200" cy="73862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rgbClr val="000000"/>
                </a:solidFill>
                <a:latin typeface="Arial" panose="020B0604020202020204" pitchFamily="34" charset="0"/>
                <a:ea typeface="Arial"/>
                <a:cs typeface="Arial" panose="020B0604020202020204" pitchFamily="34" charset="0"/>
                <a:sym typeface="Arial"/>
              </a:rPr>
              <a:t>Diamond Light Source</a:t>
            </a:r>
            <a:r>
              <a:rPr lang="en-GB" sz="1400" b="1" i="0" dirty="0">
                <a:solidFill>
                  <a:srgbClr val="000000"/>
                </a:solidFill>
                <a:effectLst/>
                <a:latin typeface="Arial" panose="020B0604020202020204" pitchFamily="34" charset="0"/>
                <a:cs typeface="Arial" panose="020B0604020202020204" pitchFamily="34" charset="0"/>
              </a:rPr>
              <a:t> </a:t>
            </a:r>
            <a:r>
              <a:rPr lang="en-GB" sz="1400" b="0" i="0" dirty="0">
                <a:solidFill>
                  <a:srgbClr val="000000"/>
                </a:solidFill>
                <a:effectLst/>
                <a:latin typeface="Arial" panose="020B0604020202020204" pitchFamily="34" charset="0"/>
                <a:cs typeface="Arial" panose="020B0604020202020204" pitchFamily="34" charset="0"/>
              </a:rPr>
              <a:t>is one of the most advanced scientific facilities in the world, and its pioneering capabilities are helping to keep the UK at the forefront of scientific research</a:t>
            </a:r>
            <a:r>
              <a:rPr lang="en-GB" sz="1400" dirty="0">
                <a:solidFill>
                  <a:srgbClr val="000000"/>
                </a:solidFill>
                <a:latin typeface="Arial" panose="020B0604020202020204" pitchFamily="34" charset="0"/>
                <a:ea typeface="Arial"/>
                <a:cs typeface="Arial" panose="020B0604020202020204" pitchFamily="34" charset="0"/>
                <a:sym typeface="Arial"/>
              </a:rPr>
              <a:t>!</a:t>
            </a:r>
            <a:endParaRPr sz="1400" dirty="0">
              <a:solidFill>
                <a:schemeClr val="dk1"/>
              </a:solidFill>
              <a:latin typeface="Arial" panose="020B0604020202020204" pitchFamily="34" charset="0"/>
              <a:ea typeface="Arial"/>
              <a:cs typeface="Arial" panose="020B0604020202020204" pitchFamily="34" charset="0"/>
              <a:sym typeface="Arial"/>
            </a:endParaRPr>
          </a:p>
        </p:txBody>
      </p:sp>
      <p:sp>
        <p:nvSpPr>
          <p:cNvPr id="61" name="Google Shape;61;gc1e240347f_0_0"/>
          <p:cNvSpPr txBox="1"/>
          <p:nvPr/>
        </p:nvSpPr>
        <p:spPr>
          <a:xfrm>
            <a:off x="2955015" y="3850683"/>
            <a:ext cx="590826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dirty="0">
                <a:effectLst/>
                <a:latin typeface="Arial" panose="020B0604020202020204" pitchFamily="34" charset="0"/>
                <a:cs typeface="Arial" panose="020B0604020202020204" pitchFamily="34" charset="0"/>
              </a:rPr>
              <a:t>The </a:t>
            </a:r>
            <a:r>
              <a:rPr lang="en-GB" sz="1400" b="1" i="0" dirty="0" err="1">
                <a:effectLst/>
                <a:latin typeface="Arial" panose="020B0604020202020204" pitchFamily="34" charset="0"/>
                <a:cs typeface="Arial" panose="020B0604020202020204" pitchFamily="34" charset="0"/>
              </a:rPr>
              <a:t>Culham</a:t>
            </a:r>
            <a:r>
              <a:rPr lang="en-GB" sz="1400" b="1" i="0" dirty="0">
                <a:effectLst/>
                <a:latin typeface="Arial" panose="020B0604020202020204" pitchFamily="34" charset="0"/>
                <a:cs typeface="Arial" panose="020B0604020202020204" pitchFamily="34" charset="0"/>
              </a:rPr>
              <a:t> Centre for Fusion Energy </a:t>
            </a:r>
            <a:r>
              <a:rPr lang="en-GB" sz="1400" b="0" i="0" dirty="0">
                <a:effectLst/>
                <a:latin typeface="Arial" panose="020B0604020202020204" pitchFamily="34" charset="0"/>
                <a:cs typeface="Arial" panose="020B0604020202020204" pitchFamily="34" charset="0"/>
              </a:rPr>
              <a:t>is the UK’s national nuclear fusion laboratory. They </a:t>
            </a:r>
            <a:r>
              <a:rPr lang="en-GB" sz="1400" dirty="0">
                <a:latin typeface="Arial" panose="020B0604020202020204" pitchFamily="34" charset="0"/>
                <a:cs typeface="Arial" panose="020B0604020202020204" pitchFamily="34" charset="0"/>
              </a:rPr>
              <a:t>are researching </a:t>
            </a:r>
            <a:r>
              <a:rPr lang="en-GB" sz="1400" b="0" i="0" dirty="0">
                <a:effectLst/>
                <a:latin typeface="Arial" panose="020B0604020202020204" pitchFamily="34" charset="0"/>
                <a:cs typeface="Arial" panose="020B0604020202020204" pitchFamily="34" charset="0"/>
              </a:rPr>
              <a:t>generating low-carbon electricity.</a:t>
            </a:r>
            <a:r>
              <a:rPr lang="en-GB" sz="1400" dirty="0">
                <a:latin typeface="Arial" panose="020B0604020202020204" pitchFamily="34" charset="0"/>
                <a:ea typeface="Arial"/>
                <a:cs typeface="Arial" panose="020B0604020202020204" pitchFamily="34" charset="0"/>
                <a:sym typeface="Arial"/>
              </a:rPr>
              <a:t>  </a:t>
            </a:r>
            <a:endParaRPr sz="1400" dirty="0">
              <a:latin typeface="Arial" panose="020B0604020202020204" pitchFamily="34" charset="0"/>
              <a:ea typeface="Arial"/>
              <a:cs typeface="Arial" panose="020B0604020202020204" pitchFamily="34" charset="0"/>
              <a:sym typeface="Arial"/>
            </a:endParaRPr>
          </a:p>
        </p:txBody>
      </p:sp>
      <p:sp>
        <p:nvSpPr>
          <p:cNvPr id="63" name="Google Shape;63;gc1e240347f_0_0"/>
          <p:cNvSpPr txBox="1"/>
          <p:nvPr/>
        </p:nvSpPr>
        <p:spPr>
          <a:xfrm>
            <a:off x="422184" y="4740888"/>
            <a:ext cx="6408600"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dirty="0">
                <a:solidFill>
                  <a:schemeClr val="dk1"/>
                </a:solidFill>
                <a:latin typeface="Arial"/>
                <a:ea typeface="Arial"/>
                <a:cs typeface="Arial"/>
                <a:sym typeface="Arial"/>
              </a:rPr>
              <a:t>Unipart Group </a:t>
            </a:r>
            <a:r>
              <a:rPr lang="en-GB" sz="1400" b="0" i="0" dirty="0">
                <a:solidFill>
                  <a:srgbClr val="000000"/>
                </a:solidFill>
                <a:effectLst/>
                <a:latin typeface="Arial" panose="020B0604020202020204" pitchFamily="34" charset="0"/>
              </a:rPr>
              <a:t>brings together manufacturing, logistics and consultancy to create imaginative solutions </a:t>
            </a:r>
            <a:r>
              <a:rPr lang="en-GB" sz="1400" b="0" i="0">
                <a:solidFill>
                  <a:srgbClr val="000000"/>
                </a:solidFill>
                <a:effectLst/>
                <a:latin typeface="Arial" panose="020B0604020202020204" pitchFamily="34" charset="0"/>
              </a:rPr>
              <a:t>for customers</a:t>
            </a:r>
            <a:r>
              <a:rPr lang="en-GB" sz="1400" b="0" i="0">
                <a:solidFill>
                  <a:schemeClr val="dk1"/>
                </a:solidFill>
                <a:latin typeface="Arial"/>
                <a:ea typeface="Arial"/>
                <a:cs typeface="Arial"/>
                <a:sym typeface="Arial"/>
              </a:rPr>
              <a:t>.  </a:t>
            </a:r>
            <a:endParaRPr sz="1400" dirty="0">
              <a:solidFill>
                <a:schemeClr val="dk1"/>
              </a:solidFill>
              <a:latin typeface="Arial"/>
              <a:ea typeface="Arial"/>
              <a:cs typeface="Arial"/>
              <a:sym typeface="Arial"/>
            </a:endParaRPr>
          </a:p>
        </p:txBody>
      </p:sp>
      <p:sp>
        <p:nvSpPr>
          <p:cNvPr id="65" name="Google Shape;65;gc1e240347f_0_0"/>
          <p:cNvSpPr txBox="1"/>
          <p:nvPr/>
        </p:nvSpPr>
        <p:spPr>
          <a:xfrm>
            <a:off x="2436554" y="5629176"/>
            <a:ext cx="640859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chemeClr val="dk1"/>
                </a:solidFill>
                <a:latin typeface="Arial" panose="020B0604020202020204" pitchFamily="34" charset="0"/>
                <a:cs typeface="Arial" panose="020B0604020202020204" pitchFamily="34" charset="0"/>
                <a:sym typeface="Arial"/>
              </a:rPr>
              <a:t>Morgan Sindall </a:t>
            </a:r>
            <a:r>
              <a:rPr lang="en-GB" sz="1400" dirty="0">
                <a:solidFill>
                  <a:schemeClr val="dk1"/>
                </a:solidFill>
                <a:latin typeface="Arial" panose="020B0604020202020204" pitchFamily="34" charset="0"/>
                <a:cs typeface="Arial" panose="020B0604020202020204" pitchFamily="34" charset="0"/>
                <a:sym typeface="Arial"/>
              </a:rPr>
              <a:t>has a graduate programme, traineeships and apprenticeships so there are many routes into all areas of modern construction.  </a:t>
            </a:r>
            <a:endParaRPr sz="1400" dirty="0">
              <a:solidFill>
                <a:schemeClr val="dk1"/>
              </a:solidFill>
              <a:latin typeface="Arial" panose="020B0604020202020204" pitchFamily="34" charset="0"/>
              <a:cs typeface="Arial" panose="020B0604020202020204" pitchFamily="34" charset="0"/>
              <a:sym typeface="Arial"/>
            </a:endParaRPr>
          </a:p>
        </p:txBody>
      </p:sp>
      <p:sp>
        <p:nvSpPr>
          <p:cNvPr id="66" name="Google Shape;66;gc1e240347f_0_0"/>
          <p:cNvSpPr/>
          <p:nvPr/>
        </p:nvSpPr>
        <p:spPr>
          <a:xfrm>
            <a:off x="-878182" y="1424474"/>
            <a:ext cx="8001600" cy="53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dirty="0"/>
          </a:p>
        </p:txBody>
      </p:sp>
      <p:sp>
        <p:nvSpPr>
          <p:cNvPr id="67" name="Google Shape;67;gc1e240347f_0_0"/>
          <p:cNvSpPr/>
          <p:nvPr/>
        </p:nvSpPr>
        <p:spPr>
          <a:xfrm>
            <a:off x="330368" y="885140"/>
            <a:ext cx="8564700" cy="597300"/>
          </a:xfrm>
          <a:prstGeom prst="roundRect">
            <a:avLst>
              <a:gd name="adj" fmla="val 16667"/>
            </a:avLst>
          </a:prstGeom>
          <a:solidFill>
            <a:srgbClr val="262262"/>
          </a:solidFill>
          <a:ln w="28575" cap="flat" cmpd="sng">
            <a:solidFill>
              <a:srgbClr val="C2D2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dirty="0">
                <a:solidFill>
                  <a:schemeClr val="lt1"/>
                </a:solidFill>
                <a:latin typeface="Arial"/>
                <a:ea typeface="Arial"/>
                <a:cs typeface="Arial"/>
                <a:sym typeface="Arial"/>
              </a:rPr>
              <a:t>Want to find out more?</a:t>
            </a:r>
            <a:endParaRPr dirty="0"/>
          </a:p>
          <a:p>
            <a:pPr marL="0" marR="0" lvl="0" indent="0" algn="ctr" rtl="0">
              <a:spcBef>
                <a:spcPts val="0"/>
              </a:spcBef>
              <a:spcAft>
                <a:spcPts val="0"/>
              </a:spcAft>
              <a:buNone/>
            </a:pPr>
            <a:r>
              <a:rPr lang="en-GB" sz="1400" dirty="0">
                <a:solidFill>
                  <a:schemeClr val="lt1"/>
                </a:solidFill>
                <a:latin typeface="Arial"/>
                <a:ea typeface="Arial"/>
                <a:cs typeface="Arial"/>
                <a:sym typeface="Arial"/>
              </a:rPr>
              <a:t>Click on the logos to visit the websites of each employer featured below!</a:t>
            </a:r>
            <a:endParaRPr dirty="0"/>
          </a:p>
        </p:txBody>
      </p:sp>
      <p:sp>
        <p:nvSpPr>
          <p:cNvPr id="68" name="Google Shape;68;gc1e240347f_0_0"/>
          <p:cNvSpPr txBox="1"/>
          <p:nvPr/>
        </p:nvSpPr>
        <p:spPr>
          <a:xfrm>
            <a:off x="0" y="6640248"/>
            <a:ext cx="26985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dk1"/>
                </a:solidFill>
                <a:latin typeface="Arial"/>
                <a:ea typeface="Arial"/>
                <a:cs typeface="Arial"/>
                <a:sym typeface="Arial"/>
              </a:rPr>
              <a:t>©VotesforSchools The WOW Show</a:t>
            </a:r>
            <a:endParaRPr/>
          </a:p>
        </p:txBody>
      </p:sp>
      <p:sp>
        <p:nvSpPr>
          <p:cNvPr id="18" name="Shape 114">
            <a:extLst>
              <a:ext uri="{FF2B5EF4-FFF2-40B4-BE49-F238E27FC236}">
                <a16:creationId xmlns:a16="http://schemas.microsoft.com/office/drawing/2014/main" id="{87C8E68B-6DB5-4A1D-86A1-74E7D50AB8BF}"/>
              </a:ext>
            </a:extLst>
          </p:cNvPr>
          <p:cNvSpPr/>
          <p:nvPr/>
        </p:nvSpPr>
        <p:spPr>
          <a:xfrm>
            <a:off x="287088"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Arial" panose="020B0604020202020204" pitchFamily="34" charset="0"/>
                <a:ea typeface="Helvetica Neue" panose="02000503000000020004" pitchFamily="2" charset="0"/>
                <a:cs typeface="Arial" panose="020B0604020202020204" pitchFamily="34" charset="0"/>
                <a:sym typeface="Lato"/>
              </a:rPr>
              <a:t>Get to know the employers!</a:t>
            </a:r>
          </a:p>
        </p:txBody>
      </p:sp>
      <p:pic>
        <p:nvPicPr>
          <p:cNvPr id="6" name="Picture 5">
            <a:extLst>
              <a:ext uri="{FF2B5EF4-FFF2-40B4-BE49-F238E27FC236}">
                <a16:creationId xmlns:a16="http://schemas.microsoft.com/office/drawing/2014/main" id="{5633A58B-7855-461E-B9E5-736BD3F0E3CA}"/>
              </a:ext>
            </a:extLst>
          </p:cNvPr>
          <p:cNvPicPr>
            <a:picLocks noChangeAspect="1"/>
          </p:cNvPicPr>
          <p:nvPr/>
        </p:nvPicPr>
        <p:blipFill>
          <a:blip r:embed="rId5"/>
          <a:stretch>
            <a:fillRect/>
          </a:stretch>
        </p:blipFill>
        <p:spPr>
          <a:xfrm>
            <a:off x="340760" y="1992344"/>
            <a:ext cx="1617739" cy="555040"/>
          </a:xfrm>
          <a:prstGeom prst="rect">
            <a:avLst/>
          </a:prstGeom>
        </p:spPr>
      </p:pic>
      <p:pic>
        <p:nvPicPr>
          <p:cNvPr id="8" name="Picture 7">
            <a:extLst>
              <a:ext uri="{FF2B5EF4-FFF2-40B4-BE49-F238E27FC236}">
                <a16:creationId xmlns:a16="http://schemas.microsoft.com/office/drawing/2014/main" id="{3FBBD021-7007-435D-BE9D-568A01801CBD}"/>
              </a:ext>
            </a:extLst>
          </p:cNvPr>
          <p:cNvPicPr>
            <a:picLocks noChangeAspect="1"/>
          </p:cNvPicPr>
          <p:nvPr/>
        </p:nvPicPr>
        <p:blipFill>
          <a:blip r:embed="rId6"/>
          <a:stretch>
            <a:fillRect/>
          </a:stretch>
        </p:blipFill>
        <p:spPr>
          <a:xfrm>
            <a:off x="7100818" y="2812170"/>
            <a:ext cx="1647825" cy="561975"/>
          </a:xfrm>
          <a:prstGeom prst="rect">
            <a:avLst/>
          </a:prstGeom>
        </p:spPr>
      </p:pic>
      <p:pic>
        <p:nvPicPr>
          <p:cNvPr id="10" name="Picture 9">
            <a:extLst>
              <a:ext uri="{FF2B5EF4-FFF2-40B4-BE49-F238E27FC236}">
                <a16:creationId xmlns:a16="http://schemas.microsoft.com/office/drawing/2014/main" id="{32935617-2A6E-4F2B-A85B-93EEE85018E1}"/>
              </a:ext>
            </a:extLst>
          </p:cNvPr>
          <p:cNvPicPr>
            <a:picLocks noChangeAspect="1"/>
          </p:cNvPicPr>
          <p:nvPr/>
        </p:nvPicPr>
        <p:blipFill>
          <a:blip r:embed="rId7"/>
          <a:stretch>
            <a:fillRect/>
          </a:stretch>
        </p:blipFill>
        <p:spPr>
          <a:xfrm>
            <a:off x="232967" y="3861739"/>
            <a:ext cx="2581353" cy="514041"/>
          </a:xfrm>
          <a:prstGeom prst="rect">
            <a:avLst/>
          </a:prstGeom>
        </p:spPr>
      </p:pic>
      <p:pic>
        <p:nvPicPr>
          <p:cNvPr id="13" name="Picture 12">
            <a:extLst>
              <a:ext uri="{FF2B5EF4-FFF2-40B4-BE49-F238E27FC236}">
                <a16:creationId xmlns:a16="http://schemas.microsoft.com/office/drawing/2014/main" id="{4A646194-E282-42D0-84DC-12770F74B13B}"/>
              </a:ext>
            </a:extLst>
          </p:cNvPr>
          <p:cNvPicPr>
            <a:picLocks noChangeAspect="1"/>
          </p:cNvPicPr>
          <p:nvPr/>
        </p:nvPicPr>
        <p:blipFill>
          <a:blip r:embed="rId8"/>
          <a:stretch>
            <a:fillRect/>
          </a:stretch>
        </p:blipFill>
        <p:spPr>
          <a:xfrm>
            <a:off x="7181285" y="4696976"/>
            <a:ext cx="1567358" cy="611004"/>
          </a:xfrm>
          <a:prstGeom prst="rect">
            <a:avLst/>
          </a:prstGeom>
        </p:spPr>
      </p:pic>
      <p:pic>
        <p:nvPicPr>
          <p:cNvPr id="15" name="Picture 14">
            <a:extLst>
              <a:ext uri="{FF2B5EF4-FFF2-40B4-BE49-F238E27FC236}">
                <a16:creationId xmlns:a16="http://schemas.microsoft.com/office/drawing/2014/main" id="{0E340B64-E9B6-4E05-8C1A-7053E0183640}"/>
              </a:ext>
            </a:extLst>
          </p:cNvPr>
          <p:cNvPicPr>
            <a:picLocks noChangeAspect="1"/>
          </p:cNvPicPr>
          <p:nvPr/>
        </p:nvPicPr>
        <p:blipFill>
          <a:blip r:embed="rId9"/>
          <a:stretch>
            <a:fillRect/>
          </a:stretch>
        </p:blipFill>
        <p:spPr>
          <a:xfrm>
            <a:off x="340760" y="5299711"/>
            <a:ext cx="1771650" cy="11144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gc1e240347f_0_0" descr="Information outline"/>
          <p:cNvPicPr preferRelativeResize="0"/>
          <p:nvPr/>
        </p:nvPicPr>
        <p:blipFill rotWithShape="1">
          <a:blip r:embed="rId3">
            <a:alphaModFix/>
          </a:blip>
          <a:srcRect/>
          <a:stretch/>
        </p:blipFill>
        <p:spPr>
          <a:xfrm>
            <a:off x="1857431" y="1154967"/>
            <a:ext cx="5510463" cy="5510463"/>
          </a:xfrm>
          <a:prstGeom prst="rect">
            <a:avLst/>
          </a:prstGeom>
          <a:noFill/>
          <a:ln>
            <a:noFill/>
          </a:ln>
        </p:spPr>
      </p:pic>
      <p:pic>
        <p:nvPicPr>
          <p:cNvPr id="55" name="Google Shape;55;gc1e240347f_0_0" descr="Logo&#10;&#10;Description automatically generated"/>
          <p:cNvPicPr preferRelativeResize="0"/>
          <p:nvPr/>
        </p:nvPicPr>
        <p:blipFill rotWithShape="1">
          <a:blip r:embed="rId4">
            <a:alphaModFix/>
          </a:blip>
          <a:srcRect/>
          <a:stretch/>
        </p:blipFill>
        <p:spPr>
          <a:xfrm>
            <a:off x="6695819" y="-138689"/>
            <a:ext cx="2556337" cy="1202097"/>
          </a:xfrm>
          <a:prstGeom prst="rect">
            <a:avLst/>
          </a:prstGeom>
          <a:noFill/>
          <a:ln>
            <a:noFill/>
          </a:ln>
        </p:spPr>
      </p:pic>
      <p:pic>
        <p:nvPicPr>
          <p:cNvPr id="56" name="Google Shape;56;gc1e240347f_0_0">
            <a:hlinkClick r:id="rId5"/>
          </p:cNvPr>
          <p:cNvPicPr preferRelativeResize="0"/>
          <p:nvPr/>
        </p:nvPicPr>
        <p:blipFill rotWithShape="1">
          <a:blip r:embed="rId6">
            <a:alphaModFix/>
          </a:blip>
          <a:srcRect/>
          <a:stretch/>
        </p:blipFill>
        <p:spPr>
          <a:xfrm>
            <a:off x="362046" y="1784015"/>
            <a:ext cx="920711" cy="920711"/>
          </a:xfrm>
          <a:prstGeom prst="rect">
            <a:avLst/>
          </a:prstGeom>
          <a:noFill/>
          <a:ln>
            <a:noFill/>
          </a:ln>
        </p:spPr>
      </p:pic>
      <p:sp>
        <p:nvSpPr>
          <p:cNvPr id="57" name="Google Shape;57;gc1e240347f_0_0"/>
          <p:cNvSpPr txBox="1"/>
          <p:nvPr/>
        </p:nvSpPr>
        <p:spPr>
          <a:xfrm>
            <a:off x="1490405" y="1992344"/>
            <a:ext cx="7394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chemeClr val="dk1"/>
                </a:solidFill>
                <a:latin typeface="Arial"/>
                <a:ea typeface="Arial"/>
                <a:cs typeface="Arial"/>
                <a:sym typeface="Arial"/>
              </a:rPr>
              <a:t>Harwell</a:t>
            </a:r>
            <a:r>
              <a:rPr lang="en-GB" sz="1400" dirty="0">
                <a:solidFill>
                  <a:schemeClr val="dk1"/>
                </a:solidFill>
                <a:latin typeface="Arial"/>
                <a:ea typeface="Arial"/>
                <a:cs typeface="Arial"/>
                <a:sym typeface="Arial"/>
              </a:rPr>
              <a:t> is one of the leading science and innovation campuses in Europe with over 200 organisations on the 900 hectare site (that’s pretty huge…).  </a:t>
            </a:r>
            <a:endParaRPr dirty="0"/>
          </a:p>
        </p:txBody>
      </p:sp>
      <p:sp>
        <p:nvSpPr>
          <p:cNvPr id="59" name="Google Shape;59;gc1e240347f_0_0"/>
          <p:cNvSpPr txBox="1"/>
          <p:nvPr/>
        </p:nvSpPr>
        <p:spPr>
          <a:xfrm>
            <a:off x="330259" y="2893888"/>
            <a:ext cx="66012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dirty="0">
                <a:solidFill>
                  <a:srgbClr val="000000"/>
                </a:solidFill>
                <a:latin typeface="Arial"/>
                <a:ea typeface="Arial"/>
                <a:cs typeface="Arial"/>
                <a:sym typeface="Arial"/>
              </a:rPr>
              <a:t>Oxford HNS Hospitals </a:t>
            </a:r>
            <a:r>
              <a:rPr lang="en-GB" sz="1400" b="0" i="0" dirty="0">
                <a:solidFill>
                  <a:srgbClr val="000000"/>
                </a:solidFill>
                <a:latin typeface="Arial"/>
                <a:ea typeface="Arial"/>
                <a:cs typeface="Arial"/>
                <a:sym typeface="Arial"/>
              </a:rPr>
              <a:t>provide physical and mental health services and social care. </a:t>
            </a:r>
            <a:r>
              <a:rPr lang="en-GB" sz="1400">
                <a:solidFill>
                  <a:srgbClr val="000000"/>
                </a:solidFill>
                <a:latin typeface="Arial"/>
                <a:ea typeface="Arial"/>
                <a:cs typeface="Arial"/>
                <a:sym typeface="Arial"/>
              </a:rPr>
              <a:t>They have</a:t>
            </a:r>
            <a:r>
              <a:rPr lang="en-GB" sz="1400" b="0" i="0">
                <a:solidFill>
                  <a:srgbClr val="000000"/>
                </a:solidFill>
                <a:latin typeface="Arial"/>
                <a:ea typeface="Arial"/>
                <a:cs typeface="Arial"/>
                <a:sym typeface="Arial"/>
              </a:rPr>
              <a:t> </a:t>
            </a:r>
            <a:r>
              <a:rPr lang="en-GB" sz="1400" b="0" i="0" dirty="0">
                <a:solidFill>
                  <a:srgbClr val="000000"/>
                </a:solidFill>
                <a:latin typeface="Arial"/>
                <a:ea typeface="Arial"/>
                <a:cs typeface="Arial"/>
                <a:sym typeface="Arial"/>
              </a:rPr>
              <a:t>over 6,000 employees</a:t>
            </a:r>
            <a:r>
              <a:rPr lang="en-GB" sz="1400" dirty="0">
                <a:solidFill>
                  <a:srgbClr val="000000"/>
                </a:solidFill>
                <a:latin typeface="Arial"/>
                <a:ea typeface="Arial"/>
                <a:cs typeface="Arial"/>
                <a:sym typeface="Arial"/>
              </a:rPr>
              <a:t>!</a:t>
            </a:r>
            <a:endParaRPr sz="1400" dirty="0">
              <a:solidFill>
                <a:schemeClr val="dk1"/>
              </a:solidFill>
              <a:latin typeface="Arial"/>
              <a:ea typeface="Arial"/>
              <a:cs typeface="Arial"/>
              <a:sym typeface="Arial"/>
            </a:endParaRPr>
          </a:p>
        </p:txBody>
      </p:sp>
      <p:pic>
        <p:nvPicPr>
          <p:cNvPr id="60" name="Google Shape;60;gc1e240347f_0_0">
            <a:hlinkClick r:id="rId7"/>
          </p:cNvPr>
          <p:cNvPicPr preferRelativeResize="0"/>
          <p:nvPr/>
        </p:nvPicPr>
        <p:blipFill rotWithShape="1">
          <a:blip r:embed="rId8">
            <a:alphaModFix/>
          </a:blip>
          <a:srcRect/>
          <a:stretch/>
        </p:blipFill>
        <p:spPr>
          <a:xfrm>
            <a:off x="422184" y="3704617"/>
            <a:ext cx="1381125" cy="704850"/>
          </a:xfrm>
          <a:prstGeom prst="rect">
            <a:avLst/>
          </a:prstGeom>
          <a:noFill/>
          <a:ln>
            <a:noFill/>
          </a:ln>
        </p:spPr>
      </p:pic>
      <p:sp>
        <p:nvSpPr>
          <p:cNvPr id="61" name="Google Shape;61;gc1e240347f_0_0"/>
          <p:cNvSpPr txBox="1"/>
          <p:nvPr/>
        </p:nvSpPr>
        <p:spPr>
          <a:xfrm>
            <a:off x="1918038" y="3795432"/>
            <a:ext cx="6945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dirty="0">
                <a:solidFill>
                  <a:schemeClr val="dk1"/>
                </a:solidFill>
                <a:latin typeface="Arial"/>
                <a:ea typeface="Arial"/>
                <a:cs typeface="Arial"/>
                <a:sym typeface="Arial"/>
              </a:rPr>
              <a:t>Rebellion</a:t>
            </a:r>
            <a:r>
              <a:rPr lang="en-GB" sz="1400" b="0" i="0" dirty="0">
                <a:solidFill>
                  <a:schemeClr val="dk1"/>
                </a:solidFill>
                <a:latin typeface="Arial"/>
                <a:ea typeface="Arial"/>
                <a:cs typeface="Arial"/>
                <a:sym typeface="Arial"/>
              </a:rPr>
              <a:t> is known for producing books, comics, TV and film, but at its core it is a leading developer and publisher of games, such </a:t>
            </a:r>
            <a:r>
              <a:rPr lang="en-GB" sz="1400" i="0" dirty="0">
                <a:solidFill>
                  <a:schemeClr val="dk1"/>
                </a:solidFill>
                <a:latin typeface="Arial"/>
                <a:ea typeface="Arial"/>
                <a:cs typeface="Arial"/>
                <a:sym typeface="Arial"/>
              </a:rPr>
              <a:t>as Sniper Elite 4.  </a:t>
            </a:r>
            <a:endParaRPr sz="1400" dirty="0">
              <a:solidFill>
                <a:schemeClr val="dk1"/>
              </a:solidFill>
              <a:latin typeface="Arial"/>
              <a:ea typeface="Arial"/>
              <a:cs typeface="Arial"/>
              <a:sym typeface="Arial"/>
            </a:endParaRPr>
          </a:p>
        </p:txBody>
      </p:sp>
      <p:pic>
        <p:nvPicPr>
          <p:cNvPr id="62" name="Google Shape;62;gc1e240347f_0_0">
            <a:hlinkClick r:id="rId9"/>
          </p:cNvPr>
          <p:cNvPicPr preferRelativeResize="0"/>
          <p:nvPr/>
        </p:nvPicPr>
        <p:blipFill rotWithShape="1">
          <a:blip r:embed="rId10">
            <a:alphaModFix/>
          </a:blip>
          <a:srcRect/>
          <a:stretch/>
        </p:blipFill>
        <p:spPr>
          <a:xfrm>
            <a:off x="6986182" y="4739919"/>
            <a:ext cx="1877098" cy="652776"/>
          </a:xfrm>
          <a:prstGeom prst="rect">
            <a:avLst/>
          </a:prstGeom>
          <a:noFill/>
          <a:ln>
            <a:noFill/>
          </a:ln>
        </p:spPr>
      </p:pic>
      <p:sp>
        <p:nvSpPr>
          <p:cNvPr id="63" name="Google Shape;63;gc1e240347f_0_0"/>
          <p:cNvSpPr txBox="1"/>
          <p:nvPr/>
        </p:nvSpPr>
        <p:spPr>
          <a:xfrm>
            <a:off x="422185" y="4696976"/>
            <a:ext cx="6408600" cy="738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err="1">
                <a:solidFill>
                  <a:schemeClr val="dk1"/>
                </a:solidFill>
                <a:latin typeface="Arial"/>
                <a:ea typeface="Arial"/>
                <a:cs typeface="Arial"/>
                <a:sym typeface="Arial"/>
              </a:rPr>
              <a:t>Oxbotica</a:t>
            </a:r>
            <a:r>
              <a:rPr lang="en-GB" sz="1400" dirty="0">
                <a:solidFill>
                  <a:schemeClr val="dk1"/>
                </a:solidFill>
                <a:latin typeface="Arial"/>
                <a:ea typeface="Arial"/>
                <a:cs typeface="Arial"/>
                <a:sym typeface="Arial"/>
              </a:rPr>
              <a:t> is o</a:t>
            </a:r>
            <a:r>
              <a:rPr lang="en-GB" sz="1400" b="0" i="0" dirty="0">
                <a:solidFill>
                  <a:schemeClr val="dk1"/>
                </a:solidFill>
                <a:latin typeface="Arial"/>
                <a:ea typeface="Arial"/>
                <a:cs typeface="Arial"/>
                <a:sym typeface="Arial"/>
              </a:rPr>
              <a:t>ne of the world’s leading autonomous driving software companies. </a:t>
            </a:r>
            <a:r>
              <a:rPr lang="en-GB" sz="1400" dirty="0">
                <a:solidFill>
                  <a:schemeClr val="dk1"/>
                </a:solidFill>
                <a:latin typeface="Arial"/>
                <a:ea typeface="Arial"/>
                <a:cs typeface="Arial"/>
                <a:sym typeface="Arial"/>
              </a:rPr>
              <a:t>They</a:t>
            </a:r>
            <a:r>
              <a:rPr lang="en-GB" sz="1400" b="0" i="0" dirty="0">
                <a:solidFill>
                  <a:schemeClr val="dk1"/>
                </a:solidFill>
                <a:latin typeface="Arial"/>
                <a:ea typeface="Arial"/>
                <a:cs typeface="Arial"/>
                <a:sym typeface="Arial"/>
              </a:rPr>
              <a:t> build software for use in the real world, using ideas from the areas of physics, robotics, maths and artificial intelligence.  </a:t>
            </a:r>
            <a:endParaRPr sz="1400" dirty="0">
              <a:solidFill>
                <a:schemeClr val="dk1"/>
              </a:solidFill>
              <a:latin typeface="Arial"/>
              <a:ea typeface="Arial"/>
              <a:cs typeface="Arial"/>
              <a:sym typeface="Arial"/>
            </a:endParaRPr>
          </a:p>
        </p:txBody>
      </p:sp>
      <p:sp>
        <p:nvSpPr>
          <p:cNvPr id="65" name="Google Shape;65;gc1e240347f_0_0"/>
          <p:cNvSpPr txBox="1"/>
          <p:nvPr/>
        </p:nvSpPr>
        <p:spPr>
          <a:xfrm>
            <a:off x="2868442" y="5813963"/>
            <a:ext cx="601612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chemeClr val="dk1"/>
                </a:solidFill>
                <a:latin typeface="Arial" panose="020B0604020202020204" pitchFamily="34" charset="0"/>
                <a:cs typeface="Arial" panose="020B0604020202020204" pitchFamily="34" charset="0"/>
              </a:rPr>
              <a:t>Williams Racing</a:t>
            </a:r>
            <a:r>
              <a:rPr lang="en-GB" sz="1400" b="0" i="0" dirty="0">
                <a:solidFill>
                  <a:schemeClr val="dk1"/>
                </a:solidFill>
                <a:latin typeface="Arial" panose="020B0604020202020204" pitchFamily="34" charset="0"/>
                <a:cs typeface="Arial" panose="020B0604020202020204" pitchFamily="34" charset="0"/>
                <a:sym typeface="Arial"/>
              </a:rPr>
              <a:t> </a:t>
            </a:r>
            <a:r>
              <a:rPr lang="en-GB" sz="1400" b="0" i="0" dirty="0">
                <a:solidFill>
                  <a:srgbClr val="000000"/>
                </a:solidFill>
                <a:effectLst/>
                <a:latin typeface="Arial" panose="020B0604020202020204" pitchFamily="34" charset="0"/>
                <a:cs typeface="Arial" panose="020B0604020202020204" pitchFamily="34" charset="0"/>
              </a:rPr>
              <a:t>employs around 600 people in the heart of the UK’s “Motorsport Valley” in rural Oxfordshire. </a:t>
            </a:r>
            <a:endParaRPr sz="1400" dirty="0">
              <a:solidFill>
                <a:schemeClr val="dk1"/>
              </a:solidFill>
              <a:latin typeface="Arial" panose="020B0604020202020204" pitchFamily="34" charset="0"/>
              <a:cs typeface="Arial" panose="020B0604020202020204" pitchFamily="34" charset="0"/>
              <a:sym typeface="Arial"/>
            </a:endParaRPr>
          </a:p>
        </p:txBody>
      </p:sp>
      <p:sp>
        <p:nvSpPr>
          <p:cNvPr id="66" name="Google Shape;66;gc1e240347f_0_0"/>
          <p:cNvSpPr/>
          <p:nvPr/>
        </p:nvSpPr>
        <p:spPr>
          <a:xfrm>
            <a:off x="-878182" y="1424474"/>
            <a:ext cx="8001600" cy="53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dirty="0"/>
          </a:p>
        </p:txBody>
      </p:sp>
      <p:sp>
        <p:nvSpPr>
          <p:cNvPr id="67" name="Google Shape;67;gc1e240347f_0_0"/>
          <p:cNvSpPr/>
          <p:nvPr/>
        </p:nvSpPr>
        <p:spPr>
          <a:xfrm>
            <a:off x="330368" y="885140"/>
            <a:ext cx="8564700" cy="597300"/>
          </a:xfrm>
          <a:prstGeom prst="roundRect">
            <a:avLst>
              <a:gd name="adj" fmla="val 16667"/>
            </a:avLst>
          </a:prstGeom>
          <a:solidFill>
            <a:srgbClr val="262262"/>
          </a:solidFill>
          <a:ln w="28575" cap="flat" cmpd="sng">
            <a:solidFill>
              <a:srgbClr val="C2D2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dirty="0">
                <a:solidFill>
                  <a:schemeClr val="lt1"/>
                </a:solidFill>
                <a:latin typeface="Arial"/>
                <a:ea typeface="Arial"/>
                <a:cs typeface="Arial"/>
                <a:sym typeface="Arial"/>
              </a:rPr>
              <a:t>Want to find out more?</a:t>
            </a:r>
            <a:endParaRPr dirty="0"/>
          </a:p>
          <a:p>
            <a:pPr marL="0" marR="0" lvl="0" indent="0" algn="ctr" rtl="0">
              <a:spcBef>
                <a:spcPts val="0"/>
              </a:spcBef>
              <a:spcAft>
                <a:spcPts val="0"/>
              </a:spcAft>
              <a:buNone/>
            </a:pPr>
            <a:r>
              <a:rPr lang="en-GB" sz="1400" dirty="0">
                <a:solidFill>
                  <a:schemeClr val="lt1"/>
                </a:solidFill>
                <a:latin typeface="Arial"/>
                <a:ea typeface="Arial"/>
                <a:cs typeface="Arial"/>
                <a:sym typeface="Arial"/>
              </a:rPr>
              <a:t>Click on the logos to visit the websites of each employer featured below!</a:t>
            </a:r>
            <a:endParaRPr dirty="0"/>
          </a:p>
        </p:txBody>
      </p:sp>
      <p:sp>
        <p:nvSpPr>
          <p:cNvPr id="68" name="Google Shape;68;gc1e240347f_0_0"/>
          <p:cNvSpPr txBox="1"/>
          <p:nvPr/>
        </p:nvSpPr>
        <p:spPr>
          <a:xfrm>
            <a:off x="0" y="6640248"/>
            <a:ext cx="26985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dk1"/>
                </a:solidFill>
                <a:latin typeface="Arial"/>
                <a:ea typeface="Arial"/>
                <a:cs typeface="Arial"/>
                <a:sym typeface="Arial"/>
              </a:rPr>
              <a:t>©VotesforSchools The WOW Show</a:t>
            </a:r>
            <a:endParaRPr/>
          </a:p>
        </p:txBody>
      </p:sp>
      <p:pic>
        <p:nvPicPr>
          <p:cNvPr id="3" name="Picture 2">
            <a:hlinkClick r:id="rId11"/>
            <a:extLst>
              <a:ext uri="{FF2B5EF4-FFF2-40B4-BE49-F238E27FC236}">
                <a16:creationId xmlns:a16="http://schemas.microsoft.com/office/drawing/2014/main" id="{022DF45A-5449-4F04-804F-4095C9A1DA0F}"/>
              </a:ext>
            </a:extLst>
          </p:cNvPr>
          <p:cNvPicPr>
            <a:picLocks noChangeAspect="1"/>
          </p:cNvPicPr>
          <p:nvPr/>
        </p:nvPicPr>
        <p:blipFill>
          <a:blip r:embed="rId12"/>
          <a:stretch>
            <a:fillRect/>
          </a:stretch>
        </p:blipFill>
        <p:spPr>
          <a:xfrm>
            <a:off x="422184" y="5856324"/>
            <a:ext cx="2392136" cy="425406"/>
          </a:xfrm>
          <a:prstGeom prst="rect">
            <a:avLst/>
          </a:prstGeom>
        </p:spPr>
      </p:pic>
      <p:sp>
        <p:nvSpPr>
          <p:cNvPr id="18" name="Shape 114">
            <a:extLst>
              <a:ext uri="{FF2B5EF4-FFF2-40B4-BE49-F238E27FC236}">
                <a16:creationId xmlns:a16="http://schemas.microsoft.com/office/drawing/2014/main" id="{87C8E68B-6DB5-4A1D-86A1-74E7D50AB8BF}"/>
              </a:ext>
            </a:extLst>
          </p:cNvPr>
          <p:cNvSpPr/>
          <p:nvPr/>
        </p:nvSpPr>
        <p:spPr>
          <a:xfrm>
            <a:off x="287088"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Arial" panose="020B0604020202020204" pitchFamily="34" charset="0"/>
                <a:ea typeface="Helvetica Neue" panose="02000503000000020004" pitchFamily="2" charset="0"/>
                <a:cs typeface="Arial" panose="020B0604020202020204" pitchFamily="34" charset="0"/>
                <a:sym typeface="Lato"/>
              </a:rPr>
              <a:t>Get to know the employers!</a:t>
            </a:r>
          </a:p>
        </p:txBody>
      </p:sp>
      <p:pic>
        <p:nvPicPr>
          <p:cNvPr id="19" name="Picture 18">
            <a:extLst>
              <a:ext uri="{FF2B5EF4-FFF2-40B4-BE49-F238E27FC236}">
                <a16:creationId xmlns:a16="http://schemas.microsoft.com/office/drawing/2014/main" id="{77B0F85A-B97E-4990-ACC2-B82E55F1D341}"/>
              </a:ext>
            </a:extLst>
          </p:cNvPr>
          <p:cNvPicPr>
            <a:picLocks noChangeAspect="1"/>
          </p:cNvPicPr>
          <p:nvPr/>
        </p:nvPicPr>
        <p:blipFill>
          <a:blip r:embed="rId13"/>
          <a:stretch>
            <a:fillRect/>
          </a:stretch>
        </p:blipFill>
        <p:spPr>
          <a:xfrm>
            <a:off x="6985581" y="2553812"/>
            <a:ext cx="1828160" cy="98306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gc1e240347f_0_25" descr="Information outline"/>
          <p:cNvPicPr preferRelativeResize="0"/>
          <p:nvPr/>
        </p:nvPicPr>
        <p:blipFill rotWithShape="1">
          <a:blip r:embed="rId3">
            <a:alphaModFix/>
          </a:blip>
          <a:srcRect/>
          <a:stretch/>
        </p:blipFill>
        <p:spPr>
          <a:xfrm>
            <a:off x="1857431" y="1154967"/>
            <a:ext cx="5510463" cy="5510463"/>
          </a:xfrm>
          <a:prstGeom prst="rect">
            <a:avLst/>
          </a:prstGeom>
          <a:noFill/>
          <a:ln>
            <a:noFill/>
          </a:ln>
        </p:spPr>
      </p:pic>
      <p:pic>
        <p:nvPicPr>
          <p:cNvPr id="75" name="Google Shape;75;gc1e240347f_0_25" descr="Logo&#10;&#10;Description automatically generated"/>
          <p:cNvPicPr preferRelativeResize="0"/>
          <p:nvPr/>
        </p:nvPicPr>
        <p:blipFill rotWithShape="1">
          <a:blip r:embed="rId4">
            <a:alphaModFix/>
          </a:blip>
          <a:srcRect/>
          <a:stretch/>
        </p:blipFill>
        <p:spPr>
          <a:xfrm>
            <a:off x="6695819" y="-138689"/>
            <a:ext cx="2556337" cy="1202097"/>
          </a:xfrm>
          <a:prstGeom prst="rect">
            <a:avLst/>
          </a:prstGeom>
          <a:noFill/>
          <a:ln>
            <a:noFill/>
          </a:ln>
        </p:spPr>
      </p:pic>
      <p:sp>
        <p:nvSpPr>
          <p:cNvPr id="76" name="Google Shape;76;gc1e240347f_0_25"/>
          <p:cNvSpPr txBox="1"/>
          <p:nvPr/>
        </p:nvSpPr>
        <p:spPr>
          <a:xfrm>
            <a:off x="2277978" y="2933391"/>
            <a:ext cx="6617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rgbClr val="000000"/>
                </a:solidFill>
                <a:latin typeface="Arial"/>
                <a:ea typeface="Arial"/>
                <a:cs typeface="Arial"/>
                <a:sym typeface="Arial"/>
              </a:rPr>
              <a:t>Blenheim Palace </a:t>
            </a:r>
            <a:r>
              <a:rPr lang="en-GB" sz="1400" dirty="0">
                <a:solidFill>
                  <a:srgbClr val="000000"/>
                </a:solidFill>
                <a:latin typeface="Arial"/>
                <a:ea typeface="Arial"/>
                <a:cs typeface="Arial"/>
                <a:sym typeface="Arial"/>
              </a:rPr>
              <a:t>is a big source of tourism in Oxfordshire, and it also hosts sporting events, banquets and weddings.  </a:t>
            </a:r>
            <a:endParaRPr sz="1400" dirty="0">
              <a:solidFill>
                <a:schemeClr val="dk1"/>
              </a:solidFill>
              <a:latin typeface="Arial"/>
              <a:ea typeface="Arial"/>
              <a:cs typeface="Arial"/>
              <a:sym typeface="Arial"/>
            </a:endParaRPr>
          </a:p>
        </p:txBody>
      </p:sp>
      <p:sp>
        <p:nvSpPr>
          <p:cNvPr id="77" name="Google Shape;77;gc1e240347f_0_25"/>
          <p:cNvSpPr txBox="1"/>
          <p:nvPr/>
        </p:nvSpPr>
        <p:spPr>
          <a:xfrm>
            <a:off x="328857" y="3984826"/>
            <a:ext cx="67284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dk1"/>
                </a:solidFill>
                <a:latin typeface="Arial"/>
                <a:ea typeface="Arial"/>
                <a:cs typeface="Arial"/>
                <a:sym typeface="Arial"/>
              </a:rPr>
              <a:t>Oxford University Press </a:t>
            </a:r>
            <a:r>
              <a:rPr lang="en-GB" sz="1400" dirty="0">
                <a:solidFill>
                  <a:schemeClr val="dk1"/>
                </a:solidFill>
                <a:latin typeface="Arial"/>
                <a:ea typeface="Arial"/>
                <a:cs typeface="Arial"/>
                <a:sym typeface="Arial"/>
              </a:rPr>
              <a:t>create high quality academic and education resources. You may even have some of their textbooks!  </a:t>
            </a:r>
            <a:endParaRPr dirty="0"/>
          </a:p>
        </p:txBody>
      </p:sp>
      <p:sp>
        <p:nvSpPr>
          <p:cNvPr id="78" name="Google Shape;78;gc1e240347f_0_25"/>
          <p:cNvSpPr txBox="1"/>
          <p:nvPr/>
        </p:nvSpPr>
        <p:spPr>
          <a:xfrm>
            <a:off x="2277977" y="4933426"/>
            <a:ext cx="6617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a:solidFill>
                  <a:schemeClr val="dk1"/>
                </a:solidFill>
                <a:latin typeface="Arial"/>
                <a:ea typeface="Arial"/>
                <a:cs typeface="Arial"/>
                <a:sym typeface="Arial"/>
              </a:rPr>
              <a:t>Over 8,000 people work for </a:t>
            </a:r>
            <a:r>
              <a:rPr lang="en-GB" sz="1400" b="1" dirty="0">
                <a:solidFill>
                  <a:schemeClr val="dk1"/>
                </a:solidFill>
                <a:latin typeface="Arial"/>
                <a:ea typeface="Arial"/>
                <a:cs typeface="Arial"/>
                <a:sym typeface="Arial"/>
              </a:rPr>
              <a:t>Thames Valley Police </a:t>
            </a:r>
            <a:r>
              <a:rPr lang="en-GB" sz="1400" dirty="0">
                <a:solidFill>
                  <a:schemeClr val="dk1"/>
                </a:solidFill>
                <a:latin typeface="Arial"/>
                <a:ea typeface="Arial"/>
                <a:cs typeface="Arial"/>
                <a:sym typeface="Arial"/>
              </a:rPr>
              <a:t>with many varied roles and volunteering opportunities available.  </a:t>
            </a:r>
            <a:r>
              <a:rPr lang="en-GB" sz="1400" b="0" i="0" dirty="0">
                <a:solidFill>
                  <a:schemeClr val="dk1"/>
                </a:solidFill>
                <a:latin typeface="Arial"/>
                <a:ea typeface="Arial"/>
                <a:cs typeface="Arial"/>
                <a:sym typeface="Arial"/>
              </a:rPr>
              <a:t> </a:t>
            </a:r>
            <a:endParaRPr sz="1400" dirty="0">
              <a:solidFill>
                <a:schemeClr val="dk1"/>
              </a:solidFill>
              <a:latin typeface="Arial"/>
              <a:ea typeface="Arial"/>
              <a:cs typeface="Arial"/>
              <a:sym typeface="Arial"/>
            </a:endParaRPr>
          </a:p>
        </p:txBody>
      </p:sp>
      <p:sp>
        <p:nvSpPr>
          <p:cNvPr id="79" name="Google Shape;79;gc1e240347f_0_25"/>
          <p:cNvSpPr txBox="1"/>
          <p:nvPr/>
        </p:nvSpPr>
        <p:spPr>
          <a:xfrm>
            <a:off x="328857" y="5770901"/>
            <a:ext cx="6730800"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dk1"/>
                </a:solidFill>
                <a:latin typeface="Arial"/>
                <a:ea typeface="Arial"/>
                <a:cs typeface="Arial"/>
                <a:sym typeface="Arial"/>
              </a:rPr>
              <a:t>BMW Mini</a:t>
            </a:r>
            <a:r>
              <a:rPr lang="en-GB" sz="1400" dirty="0">
                <a:solidFill>
                  <a:schemeClr val="dk1"/>
                </a:solidFill>
                <a:latin typeface="Arial"/>
                <a:ea typeface="Arial"/>
                <a:cs typeface="Arial"/>
                <a:sym typeface="Arial"/>
              </a:rPr>
              <a:t> run apprenticeships and internships, as well as taking graduates. They have a programme called “Girls Go Technical” to encourage young women to join.  </a:t>
            </a:r>
            <a:endParaRPr dirty="0"/>
          </a:p>
        </p:txBody>
      </p:sp>
      <p:pic>
        <p:nvPicPr>
          <p:cNvPr id="81" name="Google Shape;81;gc1e240347f_0_25">
            <a:hlinkClick r:id="rId5"/>
          </p:cNvPr>
          <p:cNvPicPr preferRelativeResize="0"/>
          <p:nvPr/>
        </p:nvPicPr>
        <p:blipFill rotWithShape="1">
          <a:blip r:embed="rId6">
            <a:alphaModFix/>
          </a:blip>
          <a:srcRect/>
          <a:stretch/>
        </p:blipFill>
        <p:spPr>
          <a:xfrm>
            <a:off x="330259" y="2830953"/>
            <a:ext cx="1805964" cy="728096"/>
          </a:xfrm>
          <a:prstGeom prst="rect">
            <a:avLst/>
          </a:prstGeom>
          <a:noFill/>
          <a:ln>
            <a:noFill/>
          </a:ln>
        </p:spPr>
      </p:pic>
      <p:pic>
        <p:nvPicPr>
          <p:cNvPr id="82" name="Google Shape;82;gc1e240347f_0_25">
            <a:hlinkClick r:id="rId7"/>
          </p:cNvPr>
          <p:cNvPicPr preferRelativeResize="0"/>
          <p:nvPr/>
        </p:nvPicPr>
        <p:blipFill rotWithShape="1">
          <a:blip r:embed="rId8">
            <a:alphaModFix/>
          </a:blip>
          <a:srcRect/>
          <a:stretch/>
        </p:blipFill>
        <p:spPr>
          <a:xfrm>
            <a:off x="7191134" y="3913118"/>
            <a:ext cx="1702733" cy="666636"/>
          </a:xfrm>
          <a:prstGeom prst="rect">
            <a:avLst/>
          </a:prstGeom>
          <a:noFill/>
          <a:ln>
            <a:noFill/>
          </a:ln>
        </p:spPr>
      </p:pic>
      <p:pic>
        <p:nvPicPr>
          <p:cNvPr id="83" name="Google Shape;83;gc1e240347f_0_25">
            <a:hlinkClick r:id="rId9"/>
          </p:cNvPr>
          <p:cNvPicPr preferRelativeResize="0"/>
          <p:nvPr/>
        </p:nvPicPr>
        <p:blipFill rotWithShape="1">
          <a:blip r:embed="rId10">
            <a:alphaModFix/>
          </a:blip>
          <a:srcRect/>
          <a:stretch/>
        </p:blipFill>
        <p:spPr>
          <a:xfrm>
            <a:off x="330057" y="4894009"/>
            <a:ext cx="1806166" cy="602055"/>
          </a:xfrm>
          <a:prstGeom prst="rect">
            <a:avLst/>
          </a:prstGeom>
          <a:noFill/>
          <a:ln>
            <a:noFill/>
          </a:ln>
        </p:spPr>
      </p:pic>
      <p:pic>
        <p:nvPicPr>
          <p:cNvPr id="84" name="Google Shape;84;gc1e240347f_0_25">
            <a:hlinkClick r:id="rId11"/>
          </p:cNvPr>
          <p:cNvPicPr preferRelativeResize="0"/>
          <p:nvPr/>
        </p:nvPicPr>
        <p:blipFill rotWithShape="1">
          <a:blip r:embed="rId12">
            <a:alphaModFix/>
          </a:blip>
          <a:srcRect/>
          <a:stretch/>
        </p:blipFill>
        <p:spPr>
          <a:xfrm>
            <a:off x="7265577" y="5636767"/>
            <a:ext cx="1545285" cy="791487"/>
          </a:xfrm>
          <a:prstGeom prst="rect">
            <a:avLst/>
          </a:prstGeom>
          <a:noFill/>
          <a:ln>
            <a:noFill/>
          </a:ln>
        </p:spPr>
      </p:pic>
      <p:sp>
        <p:nvSpPr>
          <p:cNvPr id="86" name="Google Shape;86;gc1e240347f_0_25"/>
          <p:cNvSpPr txBox="1"/>
          <p:nvPr/>
        </p:nvSpPr>
        <p:spPr>
          <a:xfrm>
            <a:off x="328857" y="1934979"/>
            <a:ext cx="6233826"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dk1"/>
                </a:solidFill>
                <a:latin typeface="Arial" panose="020B0604020202020204" pitchFamily="34" charset="0"/>
                <a:cs typeface="Arial" panose="020B0604020202020204" pitchFamily="34" charset="0"/>
              </a:rPr>
              <a:t>Greencore Construction </a:t>
            </a:r>
            <a:r>
              <a:rPr lang="en-GB" sz="1400" dirty="0">
                <a:solidFill>
                  <a:schemeClr val="dk1"/>
                </a:solidFill>
                <a:latin typeface="Arial" panose="020B0604020202020204" pitchFamily="34" charset="0"/>
                <a:cs typeface="Arial" panose="020B0604020202020204" pitchFamily="34" charset="0"/>
              </a:rPr>
              <a:t>helps people build modern, dream homes with low impact on the environment. </a:t>
            </a:r>
            <a:endParaRPr sz="1400" dirty="0">
              <a:latin typeface="Arial" panose="020B0604020202020204" pitchFamily="34" charset="0"/>
              <a:cs typeface="Arial" panose="020B0604020202020204" pitchFamily="34" charset="0"/>
            </a:endParaRPr>
          </a:p>
        </p:txBody>
      </p:sp>
      <p:sp>
        <p:nvSpPr>
          <p:cNvPr id="88" name="Google Shape;88;gc1e240347f_0_25"/>
          <p:cNvSpPr txBox="1"/>
          <p:nvPr/>
        </p:nvSpPr>
        <p:spPr>
          <a:xfrm>
            <a:off x="0" y="6640248"/>
            <a:ext cx="26985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dk1"/>
                </a:solidFill>
                <a:latin typeface="Arial"/>
                <a:ea typeface="Arial"/>
                <a:cs typeface="Arial"/>
                <a:sym typeface="Arial"/>
              </a:rPr>
              <a:t>©VotesforSchools The WOW Show</a:t>
            </a:r>
            <a:endParaRPr/>
          </a:p>
        </p:txBody>
      </p:sp>
      <p:sp>
        <p:nvSpPr>
          <p:cNvPr id="19" name="Google Shape;67;gc1e240347f_0_0">
            <a:extLst>
              <a:ext uri="{FF2B5EF4-FFF2-40B4-BE49-F238E27FC236}">
                <a16:creationId xmlns:a16="http://schemas.microsoft.com/office/drawing/2014/main" id="{1194B512-343E-43FA-95BD-4C2EAEB330DF}"/>
              </a:ext>
            </a:extLst>
          </p:cNvPr>
          <p:cNvSpPr/>
          <p:nvPr/>
        </p:nvSpPr>
        <p:spPr>
          <a:xfrm>
            <a:off x="330368" y="885140"/>
            <a:ext cx="8564700" cy="597300"/>
          </a:xfrm>
          <a:prstGeom prst="roundRect">
            <a:avLst>
              <a:gd name="adj" fmla="val 16667"/>
            </a:avLst>
          </a:prstGeom>
          <a:solidFill>
            <a:srgbClr val="262262"/>
          </a:solidFill>
          <a:ln w="28575" cap="flat" cmpd="sng">
            <a:solidFill>
              <a:srgbClr val="C2D2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dirty="0">
                <a:solidFill>
                  <a:schemeClr val="lt1"/>
                </a:solidFill>
                <a:latin typeface="Arial"/>
                <a:ea typeface="Arial"/>
                <a:cs typeface="Arial"/>
                <a:sym typeface="Arial"/>
              </a:rPr>
              <a:t>Want to find out more?</a:t>
            </a:r>
            <a:endParaRPr dirty="0"/>
          </a:p>
          <a:p>
            <a:pPr marL="0" marR="0" lvl="0" indent="0" algn="ctr" rtl="0">
              <a:spcBef>
                <a:spcPts val="0"/>
              </a:spcBef>
              <a:spcAft>
                <a:spcPts val="0"/>
              </a:spcAft>
              <a:buNone/>
            </a:pPr>
            <a:r>
              <a:rPr lang="en-GB" sz="1400" dirty="0">
                <a:solidFill>
                  <a:schemeClr val="lt1"/>
                </a:solidFill>
                <a:latin typeface="Arial"/>
                <a:ea typeface="Arial"/>
                <a:cs typeface="Arial"/>
                <a:sym typeface="Arial"/>
              </a:rPr>
              <a:t>Click on the logos to visit the websites of each employer featured below!</a:t>
            </a:r>
            <a:endParaRPr dirty="0"/>
          </a:p>
        </p:txBody>
      </p:sp>
      <p:pic>
        <p:nvPicPr>
          <p:cNvPr id="3" name="Picture 2">
            <a:hlinkClick r:id="rId13"/>
            <a:extLst>
              <a:ext uri="{FF2B5EF4-FFF2-40B4-BE49-F238E27FC236}">
                <a16:creationId xmlns:a16="http://schemas.microsoft.com/office/drawing/2014/main" id="{AC303136-4ED2-48F2-AD0D-EDAFC9862D60}"/>
              </a:ext>
            </a:extLst>
          </p:cNvPr>
          <p:cNvPicPr>
            <a:picLocks noChangeAspect="1"/>
          </p:cNvPicPr>
          <p:nvPr/>
        </p:nvPicPr>
        <p:blipFill>
          <a:blip r:embed="rId14"/>
          <a:stretch>
            <a:fillRect/>
          </a:stretch>
        </p:blipFill>
        <p:spPr>
          <a:xfrm>
            <a:off x="6860960" y="1892209"/>
            <a:ext cx="2032907" cy="613898"/>
          </a:xfrm>
          <a:prstGeom prst="rect">
            <a:avLst/>
          </a:prstGeom>
        </p:spPr>
      </p:pic>
      <p:sp>
        <p:nvSpPr>
          <p:cNvPr id="17" name="Shape 114">
            <a:extLst>
              <a:ext uri="{FF2B5EF4-FFF2-40B4-BE49-F238E27FC236}">
                <a16:creationId xmlns:a16="http://schemas.microsoft.com/office/drawing/2014/main" id="{AF8E0060-A397-428A-94EF-89BA784A8C64}"/>
              </a:ext>
            </a:extLst>
          </p:cNvPr>
          <p:cNvSpPr/>
          <p:nvPr/>
        </p:nvSpPr>
        <p:spPr>
          <a:xfrm>
            <a:off x="287088"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Arial" panose="020B0604020202020204" pitchFamily="34" charset="0"/>
                <a:ea typeface="Helvetica Neue" panose="02000503000000020004" pitchFamily="2" charset="0"/>
                <a:cs typeface="Arial" panose="020B0604020202020204" pitchFamily="34" charset="0"/>
                <a:sym typeface="Lato"/>
              </a:rPr>
              <a:t>Get to know the employers!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cxnSp>
        <p:nvCxnSpPr>
          <p:cNvPr id="10" name="Straight Connector 9">
            <a:extLst>
              <a:ext uri="{FF2B5EF4-FFF2-40B4-BE49-F238E27FC236}">
                <a16:creationId xmlns:a16="http://schemas.microsoft.com/office/drawing/2014/main" id="{103A1B66-E214-4025-A334-04A2C33557E3}"/>
              </a:ext>
            </a:extLst>
          </p:cNvPr>
          <p:cNvCxnSpPr/>
          <p:nvPr/>
        </p:nvCxnSpPr>
        <p:spPr>
          <a:xfrm>
            <a:off x="53751" y="3525531"/>
            <a:ext cx="9036496"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Shape 114">
            <a:extLst>
              <a:ext uri="{FF2B5EF4-FFF2-40B4-BE49-F238E27FC236}">
                <a16:creationId xmlns:a16="http://schemas.microsoft.com/office/drawing/2014/main" id="{728CB498-3206-47E9-8743-15E2064629EB}"/>
              </a:ext>
            </a:extLst>
          </p:cNvPr>
          <p:cNvSpPr/>
          <p:nvPr/>
        </p:nvSpPr>
        <p:spPr>
          <a:xfrm>
            <a:off x="540001" y="540000"/>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Learning objectives for today</a:t>
            </a:r>
          </a:p>
        </p:txBody>
      </p:sp>
      <p:sp>
        <p:nvSpPr>
          <p:cNvPr id="12" name="Shape 114">
            <a:extLst>
              <a:ext uri="{FF2B5EF4-FFF2-40B4-BE49-F238E27FC236}">
                <a16:creationId xmlns:a16="http://schemas.microsoft.com/office/drawing/2014/main" id="{A4BFCEE8-99F2-4A07-A04C-B2B9D7684983}"/>
              </a:ext>
            </a:extLst>
          </p:cNvPr>
          <p:cNvSpPr/>
          <p:nvPr/>
        </p:nvSpPr>
        <p:spPr>
          <a:xfrm>
            <a:off x="472484" y="3687615"/>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sp>
        <p:nvSpPr>
          <p:cNvPr id="13" name="Shape 113">
            <a:extLst>
              <a:ext uri="{FF2B5EF4-FFF2-40B4-BE49-F238E27FC236}">
                <a16:creationId xmlns:a16="http://schemas.microsoft.com/office/drawing/2014/main" id="{AC6C43A3-9085-4CD2-B213-628BCC49D7C3}"/>
              </a:ext>
            </a:extLst>
          </p:cNvPr>
          <p:cNvSpPr/>
          <p:nvPr/>
        </p:nvSpPr>
        <p:spPr>
          <a:xfrm>
            <a:off x="472484" y="4238197"/>
            <a:ext cx="8199031" cy="1944922"/>
          </a:xfrm>
          <a:prstGeom prst="rect">
            <a:avLst/>
          </a:prstGeom>
          <a:noFill/>
          <a:ln>
            <a:noFill/>
          </a:ln>
        </p:spPr>
        <p:txBody>
          <a:bodyPr lIns="91425" tIns="45700" rIns="91425" bIns="45700" anchor="t" anchorCtr="0">
            <a:noAutofit/>
          </a:bodyPr>
          <a:lstStyle/>
          <a:p>
            <a:pPr marL="285750" indent="-285750">
              <a:buClr>
                <a:schemeClr val="bg1"/>
              </a:buClr>
              <a:buFont typeface="Arial" panose="020B0604020202020204" pitchFamily="34" charset="0"/>
              <a:buChar char="•"/>
            </a:pPr>
            <a:r>
              <a:rPr lang="en-US" sz="1600" b="1" dirty="0" err="1">
                <a:latin typeface="Century Gothic" panose="020B0502020202020204" pitchFamily="34" charset="0"/>
                <a:ea typeface="Helvetica Neue" panose="02000503000000020004" pitchFamily="2" charset="0"/>
                <a:cs typeface="Arial" panose="020B0604020202020204" pitchFamily="34" charset="0"/>
              </a:rPr>
              <a:t>Labour</a:t>
            </a:r>
            <a:r>
              <a:rPr lang="en-US" sz="1600" b="1" dirty="0">
                <a:latin typeface="Century Gothic" panose="020B0502020202020204" pitchFamily="34" charset="0"/>
                <a:ea typeface="Helvetica Neue" panose="02000503000000020004" pitchFamily="2" charset="0"/>
                <a:cs typeface="Arial" panose="020B0604020202020204" pitchFamily="34" charset="0"/>
              </a:rPr>
              <a:t> Market Information (LMI):</a:t>
            </a:r>
            <a:r>
              <a:rPr lang="en-US" sz="1600" dirty="0">
                <a:latin typeface="Century Gothic" panose="020B0502020202020204" pitchFamily="34" charset="0"/>
                <a:ea typeface="Helvetica Neue" panose="02000503000000020004" pitchFamily="2" charset="0"/>
                <a:cs typeface="Arial" panose="020B0604020202020204" pitchFamily="34" charset="0"/>
              </a:rPr>
              <a:t> Information about the jobs and careers available in a geographical area.  </a:t>
            </a:r>
          </a:p>
          <a:p>
            <a:pPr marL="285750" indent="-285750">
              <a:buClr>
                <a:schemeClr val="bg1"/>
              </a:buClr>
              <a:buFont typeface="Arial" panose="020B0604020202020204" pitchFamily="34" charset="0"/>
              <a:buChar char="•"/>
            </a:pPr>
            <a:endParaRPr lang="en-US" sz="1600" dirty="0">
              <a:latin typeface="Century Gothic" panose="020B0502020202020204" pitchFamily="34" charset="0"/>
              <a:ea typeface="Helvetica Neue" panose="02000503000000020004" pitchFamily="2" charset="0"/>
              <a:cs typeface="Arial" panose="020B0604020202020204" pitchFamily="34" charset="0"/>
            </a:endParaRPr>
          </a:p>
          <a:p>
            <a:pPr marL="285750" indent="-285750">
              <a:buClr>
                <a:schemeClr val="bg1"/>
              </a:buClr>
              <a:buSzPct val="10000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Stereotyping: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A set idea that people have about what someone or something is like, especially an idea that is wrong.</a:t>
            </a:r>
          </a:p>
          <a:p>
            <a:pPr marL="285750" indent="-285750">
              <a:buClr>
                <a:schemeClr val="bg1"/>
              </a:buClr>
              <a:buSzPct val="10000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Clr>
                <a:schemeClr val="bg1"/>
              </a:buClr>
              <a:buSzPct val="10000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Discrimination: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Treating a person or particular group of people differently, especially in a worse way from the way in which you treat other people, because of their skin colour, sex, sexuality, etc.</a:t>
            </a:r>
          </a:p>
          <a:p>
            <a:pPr marL="285750" indent="-285750">
              <a:buClr>
                <a:schemeClr val="bg1"/>
              </a:buClr>
              <a:buSzPct val="100000"/>
              <a:buFont typeface="Arial" panose="020B0604020202020204" pitchFamily="34" charset="0"/>
              <a:buChar char="•"/>
            </a:pPr>
            <a:endParaRPr lang="en-GB" sz="1600" b="1" dirty="0">
              <a:latin typeface="Century Gothic" panose="020B0502020202020204" pitchFamily="34" charset="0"/>
              <a:ea typeface="Helvetica Neue" panose="02000503000000020004" pitchFamily="2" charset="0"/>
              <a:cs typeface="Arial" panose="020B0604020202020204" pitchFamily="34" charset="0"/>
              <a:sym typeface="Lato"/>
            </a:endParaRPr>
          </a:p>
        </p:txBody>
      </p:sp>
      <p:sp>
        <p:nvSpPr>
          <p:cNvPr id="14" name="TextBox 13">
            <a:extLst>
              <a:ext uri="{FF2B5EF4-FFF2-40B4-BE49-F238E27FC236}">
                <a16:creationId xmlns:a16="http://schemas.microsoft.com/office/drawing/2014/main" id="{C1C70528-9DF4-4CAA-9C85-755738D4F6FC}"/>
              </a:ext>
            </a:extLst>
          </p:cNvPr>
          <p:cNvSpPr txBox="1"/>
          <p:nvPr/>
        </p:nvSpPr>
        <p:spPr>
          <a:xfrm>
            <a:off x="540001" y="1240691"/>
            <a:ext cx="7676346" cy="2339102"/>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Century Gothic" panose="020B0502020202020204" pitchFamily="34" charset="0"/>
                <a:cs typeface="Arial" panose="020B0604020202020204" pitchFamily="34" charset="0"/>
              </a:rPr>
              <a:t>To </a:t>
            </a:r>
            <a:r>
              <a:rPr lang="en-GB" sz="1600" b="0" i="0" u="none" strike="noStrike" baseline="0" dirty="0">
                <a:latin typeface="Century Gothic" panose="020B0502020202020204" pitchFamily="34" charset="0"/>
                <a:cs typeface="Arial" panose="020B0604020202020204" pitchFamily="34" charset="0"/>
              </a:rPr>
              <a:t>be aware of what job and labour market information (LMI) is and what it can do for you.</a:t>
            </a:r>
          </a:p>
          <a:p>
            <a:endParaRPr lang="en-GB" sz="1600" dirty="0">
              <a:latin typeface="Century Gothic" panose="020B0502020202020204" pitchFamily="34" charset="0"/>
              <a:cs typeface="Arial" panose="020B0604020202020204" pitchFamily="34" charset="0"/>
            </a:endParaRPr>
          </a:p>
          <a:p>
            <a:pPr marL="285750" indent="-285750">
              <a:buFont typeface="Arial" panose="020B0604020202020204" pitchFamily="34" charset="0"/>
              <a:buChar char="•"/>
            </a:pPr>
            <a:r>
              <a:rPr lang="en-GB" sz="1600" b="0" i="0" u="none" strike="noStrike" baseline="0" dirty="0">
                <a:latin typeface="Century Gothic" panose="020B0502020202020204" pitchFamily="34" charset="0"/>
                <a:cs typeface="Arial" panose="020B0604020202020204" pitchFamily="34" charset="0"/>
              </a:rPr>
              <a:t>To identify how to stand up to stereotyping and discrimination that is damaging to you and those around you. </a:t>
            </a:r>
          </a:p>
          <a:p>
            <a:pPr marL="285750" indent="-285750">
              <a:buFont typeface="Arial" panose="020B0604020202020204" pitchFamily="34" charset="0"/>
              <a:buChar char="•"/>
            </a:pPr>
            <a:endParaRPr lang="en-GB" sz="1600" b="0" i="0" u="none" strike="noStrike" baseline="0" dirty="0">
              <a:latin typeface="Century Gothic" panose="020B0502020202020204" pitchFamily="34" charset="0"/>
              <a:cs typeface="Arial" panose="020B0604020202020204" pitchFamily="34" charset="0"/>
            </a:endParaRPr>
          </a:p>
          <a:p>
            <a:pPr marL="285750" indent="-285750">
              <a:buFont typeface="Arial" panose="020B0604020202020204" pitchFamily="34" charset="0"/>
              <a:buChar char="•"/>
            </a:pPr>
            <a:r>
              <a:rPr lang="en-GB" sz="1600" b="0" i="0" u="none" strike="noStrike" baseline="0" dirty="0">
                <a:latin typeface="Century Gothic" panose="020B0502020202020204" pitchFamily="34" charset="0"/>
                <a:cs typeface="Arial" panose="020B0604020202020204" pitchFamily="34" charset="0"/>
              </a:rPr>
              <a:t>To identify different kinds of work and why people’s satisfaction with their working lives varies. 	</a:t>
            </a:r>
          </a:p>
          <a:p>
            <a:endParaRPr lang="en-GB" sz="1600" dirty="0">
              <a:latin typeface="Century Gothic" panose="020B0502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2EA3D23-FD6C-49F7-A536-B6B4AB7B5610}"/>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a:t>
            </a:r>
          </a:p>
        </p:txBody>
      </p:sp>
    </p:spTree>
    <p:extLst>
      <p:ext uri="{BB962C8B-B14F-4D97-AF65-F5344CB8AC3E}">
        <p14:creationId xmlns:p14="http://schemas.microsoft.com/office/powerpoint/2010/main" val="2067021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descr="Work from home desk outline">
            <a:extLst>
              <a:ext uri="{FF2B5EF4-FFF2-40B4-BE49-F238E27FC236}">
                <a16:creationId xmlns:a16="http://schemas.microsoft.com/office/drawing/2014/main" id="{73AFE4F9-E57E-43DB-A2DF-EA254A3B89F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6043" y="3928754"/>
            <a:ext cx="3550895" cy="3550895"/>
          </a:xfrm>
          <a:prstGeom prst="rect">
            <a:avLst/>
          </a:prstGeom>
        </p:spPr>
      </p:pic>
      <p:pic>
        <p:nvPicPr>
          <p:cNvPr id="16" name="Graphic 15" descr="Remote work outline">
            <a:extLst>
              <a:ext uri="{FF2B5EF4-FFF2-40B4-BE49-F238E27FC236}">
                <a16:creationId xmlns:a16="http://schemas.microsoft.com/office/drawing/2014/main" id="{33F69176-170B-45CB-B24A-4C698396601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2046" y="559792"/>
            <a:ext cx="3550895" cy="3550895"/>
          </a:xfrm>
          <a:prstGeom prst="rect">
            <a:avLst/>
          </a:prstGeom>
        </p:spPr>
      </p:pic>
      <p:pic>
        <p:nvPicPr>
          <p:cNvPr id="17" name="Graphic 16" descr="Briefcase outline">
            <a:extLst>
              <a:ext uri="{FF2B5EF4-FFF2-40B4-BE49-F238E27FC236}">
                <a16:creationId xmlns:a16="http://schemas.microsoft.com/office/drawing/2014/main" id="{A45C168E-02F6-42B0-A9F4-FA1701D2A100}"/>
              </a:ext>
            </a:extLst>
          </p:cNvPr>
          <p:cNvPicPr>
            <a:picLocks noChangeAspect="1"/>
          </p:cNvPicPr>
          <p:nvPr/>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b="31041"/>
          <a:stretch/>
        </p:blipFill>
        <p:spPr>
          <a:xfrm>
            <a:off x="3652956" y="4409353"/>
            <a:ext cx="3550895" cy="2448647"/>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19" name="Rectangle: Rounded Corners 18">
            <a:extLst>
              <a:ext uri="{FF2B5EF4-FFF2-40B4-BE49-F238E27FC236}">
                <a16:creationId xmlns:a16="http://schemas.microsoft.com/office/drawing/2014/main" id="{75A10DC8-D861-430E-AEC4-6F3FB39BAB0E}"/>
              </a:ext>
            </a:extLst>
          </p:cNvPr>
          <p:cNvSpPr/>
          <p:nvPr/>
        </p:nvSpPr>
        <p:spPr>
          <a:xfrm>
            <a:off x="2282712" y="3710460"/>
            <a:ext cx="2992989" cy="15965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Labour Market Information (LMI)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is a useful tool to help research future jobs in the local area, understand the skills needed for certain roles and the demand for future employment.  </a:t>
            </a:r>
          </a:p>
        </p:txBody>
      </p:sp>
      <p:sp>
        <p:nvSpPr>
          <p:cNvPr id="20" name="Rectangle: Rounded Corners 19">
            <a:extLst>
              <a:ext uri="{FF2B5EF4-FFF2-40B4-BE49-F238E27FC236}">
                <a16:creationId xmlns:a16="http://schemas.microsoft.com/office/drawing/2014/main" id="{784FF058-88EC-400E-B1C6-0CF98293E156}"/>
              </a:ext>
            </a:extLst>
          </p:cNvPr>
          <p:cNvSpPr/>
          <p:nvPr/>
        </p:nvSpPr>
        <p:spPr>
          <a:xfrm>
            <a:off x="1083852" y="5478754"/>
            <a:ext cx="6976296" cy="9897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If you are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aware of what is available in your local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area it can help you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decide</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what you could do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when you leave school</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sp>
        <p:nvSpPr>
          <p:cNvPr id="21" name="Rectangle: Rounded Corners 20">
            <a:extLst>
              <a:ext uri="{FF2B5EF4-FFF2-40B4-BE49-F238E27FC236}">
                <a16:creationId xmlns:a16="http://schemas.microsoft.com/office/drawing/2014/main" id="{F1B62467-F6DE-4D83-9DD6-C2E3C00ED3B7}"/>
              </a:ext>
            </a:extLst>
          </p:cNvPr>
          <p:cNvSpPr/>
          <p:nvPr/>
        </p:nvSpPr>
        <p:spPr>
          <a:xfrm>
            <a:off x="166821" y="2478567"/>
            <a:ext cx="5092119" cy="989701"/>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Class discussion (2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How do you think Labour Market Information could help you find a job?</a:t>
            </a:r>
          </a:p>
        </p:txBody>
      </p:sp>
      <p:pic>
        <p:nvPicPr>
          <p:cNvPr id="22" name="Picture 21">
            <a:extLst>
              <a:ext uri="{FF2B5EF4-FFF2-40B4-BE49-F238E27FC236}">
                <a16:creationId xmlns:a16="http://schemas.microsoft.com/office/drawing/2014/main" id="{D35E8643-CB52-4A45-84E7-8D1BC010CCE0}"/>
              </a:ext>
            </a:extLst>
          </p:cNvPr>
          <p:cNvPicPr>
            <a:picLocks noChangeAspect="1"/>
          </p:cNvPicPr>
          <p:nvPr/>
        </p:nvPicPr>
        <p:blipFill>
          <a:blip r:embed="rId10"/>
          <a:stretch>
            <a:fillRect/>
          </a:stretch>
        </p:blipFill>
        <p:spPr>
          <a:xfrm>
            <a:off x="5481209" y="990771"/>
            <a:ext cx="3465541" cy="4165109"/>
          </a:xfrm>
          <a:prstGeom prst="rect">
            <a:avLst/>
          </a:prstGeom>
        </p:spPr>
      </p:pic>
      <p:sp>
        <p:nvSpPr>
          <p:cNvPr id="25" name="Rectangle: Rounded Corners 24">
            <a:extLst>
              <a:ext uri="{FF2B5EF4-FFF2-40B4-BE49-F238E27FC236}">
                <a16:creationId xmlns:a16="http://schemas.microsoft.com/office/drawing/2014/main" id="{77AC0FF1-FCE2-4A06-A114-420636176A1A}"/>
              </a:ext>
            </a:extLst>
          </p:cNvPr>
          <p:cNvSpPr/>
          <p:nvPr/>
        </p:nvSpPr>
        <p:spPr>
          <a:xfrm>
            <a:off x="2282712" y="1084911"/>
            <a:ext cx="2992989" cy="1105398"/>
          </a:xfrm>
          <a:prstGeom prst="roundRect">
            <a:avLst/>
          </a:prstGeom>
          <a:solidFill>
            <a:srgbClr val="38BEAB"/>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Labour Market Information (LMI)</a:t>
            </a:r>
          </a:p>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a:t>
            </a:r>
          </a:p>
        </p:txBody>
      </p:sp>
      <p:pic>
        <p:nvPicPr>
          <p:cNvPr id="26" name="Picture 2" descr="City Guide icon">
            <a:extLst>
              <a:ext uri="{FF2B5EF4-FFF2-40B4-BE49-F238E27FC236}">
                <a16:creationId xmlns:a16="http://schemas.microsoft.com/office/drawing/2014/main" id="{F0136373-7A8E-45B1-AD11-DB310F9351DD}"/>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31840" y="551640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Learning icon">
            <a:extLst>
              <a:ext uri="{FF2B5EF4-FFF2-40B4-BE49-F238E27FC236}">
                <a16:creationId xmlns:a16="http://schemas.microsoft.com/office/drawing/2014/main" id="{2AFC608D-250D-4BEE-BBDE-5BB3F60D0B61}"/>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8097760" y="5515331"/>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7A3062F9-38F0-42EB-8BF7-9332D3A9C497}"/>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a:t>
            </a:r>
          </a:p>
        </p:txBody>
      </p:sp>
      <p:pic>
        <p:nvPicPr>
          <p:cNvPr id="3" name="Picture 2">
            <a:extLst>
              <a:ext uri="{FF2B5EF4-FFF2-40B4-BE49-F238E27FC236}">
                <a16:creationId xmlns:a16="http://schemas.microsoft.com/office/drawing/2014/main" id="{046BB60E-5CC9-45DE-822F-A25F3D10CDCC}"/>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63833" y="958040"/>
            <a:ext cx="1713474" cy="1348733"/>
          </a:xfrm>
          <a:prstGeom prst="rect">
            <a:avLst/>
          </a:prstGeom>
        </p:spPr>
      </p:pic>
      <p:pic>
        <p:nvPicPr>
          <p:cNvPr id="5" name="Picture 4">
            <a:extLst>
              <a:ext uri="{FF2B5EF4-FFF2-40B4-BE49-F238E27FC236}">
                <a16:creationId xmlns:a16="http://schemas.microsoft.com/office/drawing/2014/main" id="{AE59D197-5FBC-4B6F-B710-25D9E04A38A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13164" y="3834217"/>
            <a:ext cx="1857013" cy="1202097"/>
          </a:xfrm>
          <a:prstGeom prst="rect">
            <a:avLst/>
          </a:prstGeom>
        </p:spPr>
      </p:pic>
      <p:sp>
        <p:nvSpPr>
          <p:cNvPr id="18" name="Pentagon 20">
            <a:extLst>
              <a:ext uri="{FF2B5EF4-FFF2-40B4-BE49-F238E27FC236}">
                <a16:creationId xmlns:a16="http://schemas.microsoft.com/office/drawing/2014/main" id="{F7112A2D-1108-417D-97C9-B4820F188F6E}"/>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1</a:t>
            </a:r>
          </a:p>
        </p:txBody>
      </p:sp>
      <p:sp>
        <p:nvSpPr>
          <p:cNvPr id="23" name="Shape 114">
            <a:extLst>
              <a:ext uri="{FF2B5EF4-FFF2-40B4-BE49-F238E27FC236}">
                <a16:creationId xmlns:a16="http://schemas.microsoft.com/office/drawing/2014/main" id="{B7D0CBF4-EFB8-43E7-A21E-1F0EC3DCDCF1}"/>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What is Labour Market Information (LMI)?</a:t>
            </a:r>
          </a:p>
        </p:txBody>
      </p:sp>
    </p:spTree>
    <p:extLst>
      <p:ext uri="{BB962C8B-B14F-4D97-AF65-F5344CB8AC3E}">
        <p14:creationId xmlns:p14="http://schemas.microsoft.com/office/powerpoint/2010/main" val="378853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Graphic 58" descr="Film reel outline">
            <a:extLst>
              <a:ext uri="{FF2B5EF4-FFF2-40B4-BE49-F238E27FC236}">
                <a16:creationId xmlns:a16="http://schemas.microsoft.com/office/drawing/2014/main" id="{B0B7034E-1385-4EDA-BFCE-5415253E6F02}"/>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r="19835"/>
          <a:stretch/>
        </p:blipFill>
        <p:spPr>
          <a:xfrm>
            <a:off x="6290294" y="654474"/>
            <a:ext cx="2846591" cy="3550895"/>
          </a:xfrm>
          <a:prstGeom prst="rect">
            <a:avLst/>
          </a:prstGeom>
        </p:spPr>
      </p:pic>
      <p:pic>
        <p:nvPicPr>
          <p:cNvPr id="60" name="Graphic 59" descr="Blackboard outline">
            <a:extLst>
              <a:ext uri="{FF2B5EF4-FFF2-40B4-BE49-F238E27FC236}">
                <a16:creationId xmlns:a16="http://schemas.microsoft.com/office/drawing/2014/main" id="{AF579E0A-D1BC-43D8-9DFE-DB6E8086662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94639" y="4003598"/>
            <a:ext cx="3550895" cy="3550895"/>
          </a:xfrm>
          <a:prstGeom prst="rect">
            <a:avLst/>
          </a:prstGeom>
        </p:spPr>
      </p:pic>
      <p:pic>
        <p:nvPicPr>
          <p:cNvPr id="61" name="Graphic 60" descr="Tools outline">
            <a:extLst>
              <a:ext uri="{FF2B5EF4-FFF2-40B4-BE49-F238E27FC236}">
                <a16:creationId xmlns:a16="http://schemas.microsoft.com/office/drawing/2014/main" id="{DC55357E-607F-4056-AE94-5A1FC40C452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06111" y="1138901"/>
            <a:ext cx="3550895" cy="3550895"/>
          </a:xfrm>
          <a:prstGeom prst="rect">
            <a:avLst/>
          </a:prstGeom>
        </p:spPr>
      </p:pic>
      <p:pic>
        <p:nvPicPr>
          <p:cNvPr id="62" name="Graphic 61" descr="Renewable Energy outline">
            <a:extLst>
              <a:ext uri="{FF2B5EF4-FFF2-40B4-BE49-F238E27FC236}">
                <a16:creationId xmlns:a16="http://schemas.microsoft.com/office/drawing/2014/main" id="{DF0CCD99-23DF-4577-A7FE-1D610BBA86C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7991" y="3637110"/>
            <a:ext cx="3550895" cy="3550895"/>
          </a:xfrm>
          <a:prstGeom prst="rect">
            <a:avLst/>
          </a:prstGeom>
        </p:spPr>
      </p:pic>
      <p:pic>
        <p:nvPicPr>
          <p:cNvPr id="63" name="Graphic 62" descr="Bug under magnifying glass outline">
            <a:extLst>
              <a:ext uri="{FF2B5EF4-FFF2-40B4-BE49-F238E27FC236}">
                <a16:creationId xmlns:a16="http://schemas.microsoft.com/office/drawing/2014/main" id="{F1EB78BF-28B2-40AF-BE4C-B3CD736189F9}"/>
              </a:ext>
            </a:extLst>
          </p:cNvPr>
          <p:cNvPicPr>
            <a:picLocks noChangeAspect="1"/>
          </p:cNvPicPr>
          <p:nvPr/>
        </p:nvPicPr>
        <p:blipFill rotWithShape="1">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l="33814"/>
          <a:stretch/>
        </p:blipFill>
        <p:spPr>
          <a:xfrm>
            <a:off x="-37279" y="954215"/>
            <a:ext cx="2350179" cy="3550895"/>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10" name="Rectangle: Rounded Corners 9">
            <a:extLst>
              <a:ext uri="{FF2B5EF4-FFF2-40B4-BE49-F238E27FC236}">
                <a16:creationId xmlns:a16="http://schemas.microsoft.com/office/drawing/2014/main" id="{49A7B4E0-B149-4026-A824-87FB77DF2A57}"/>
              </a:ext>
            </a:extLst>
          </p:cNvPr>
          <p:cNvSpPr/>
          <p:nvPr/>
        </p:nvSpPr>
        <p:spPr>
          <a:xfrm>
            <a:off x="3240578" y="3683510"/>
            <a:ext cx="1565472" cy="8216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Century Gothic" panose="020B0502020202020204" pitchFamily="34" charset="0"/>
                <a:ea typeface="Helvetica Neue" panose="02000503000000020004" pitchFamily="2" charset="0"/>
                <a:cs typeface="Arial" panose="020B0604020202020204" pitchFamily="34" charset="0"/>
              </a:rPr>
              <a:t>The NHS</a:t>
            </a:r>
            <a:endPar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B7DAEBFF-F604-49B2-9E43-63A140B2A466}"/>
              </a:ext>
            </a:extLst>
          </p:cNvPr>
          <p:cNvSpPr/>
          <p:nvPr/>
        </p:nvSpPr>
        <p:spPr>
          <a:xfrm>
            <a:off x="4306584" y="4805004"/>
            <a:ext cx="1565472" cy="8216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Gaming</a:t>
            </a:r>
          </a:p>
        </p:txBody>
      </p:sp>
      <p:sp>
        <p:nvSpPr>
          <p:cNvPr id="12" name="Rectangle: Rounded Corners 11">
            <a:extLst>
              <a:ext uri="{FF2B5EF4-FFF2-40B4-BE49-F238E27FC236}">
                <a16:creationId xmlns:a16="http://schemas.microsoft.com/office/drawing/2014/main" id="{108A825C-6A69-4FD5-9ADE-1D052098E434}"/>
              </a:ext>
            </a:extLst>
          </p:cNvPr>
          <p:cNvSpPr/>
          <p:nvPr/>
        </p:nvSpPr>
        <p:spPr>
          <a:xfrm>
            <a:off x="4306584" y="2507420"/>
            <a:ext cx="1565472" cy="8216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Green Technology</a:t>
            </a:r>
          </a:p>
        </p:txBody>
      </p:sp>
      <p:sp>
        <p:nvSpPr>
          <p:cNvPr id="13" name="Rectangle: Rounded Corners 12">
            <a:extLst>
              <a:ext uri="{FF2B5EF4-FFF2-40B4-BE49-F238E27FC236}">
                <a16:creationId xmlns:a16="http://schemas.microsoft.com/office/drawing/2014/main" id="{3307DB69-ECC4-4CAB-ADE5-6B7AB9C8ACC9}"/>
              </a:ext>
            </a:extLst>
          </p:cNvPr>
          <p:cNvSpPr/>
          <p:nvPr/>
        </p:nvSpPr>
        <p:spPr>
          <a:xfrm>
            <a:off x="6083358" y="3683510"/>
            <a:ext cx="1565472" cy="8216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Autonomous (self-driving) Vehicles</a:t>
            </a:r>
          </a:p>
        </p:txBody>
      </p:sp>
      <p:sp>
        <p:nvSpPr>
          <p:cNvPr id="14" name="Rectangle: Rounded Corners 13">
            <a:extLst>
              <a:ext uri="{FF2B5EF4-FFF2-40B4-BE49-F238E27FC236}">
                <a16:creationId xmlns:a16="http://schemas.microsoft.com/office/drawing/2014/main" id="{0F53AFBD-DF81-4D40-A2B3-22D04F4B8BF2}"/>
              </a:ext>
            </a:extLst>
          </p:cNvPr>
          <p:cNvSpPr/>
          <p:nvPr/>
        </p:nvSpPr>
        <p:spPr>
          <a:xfrm>
            <a:off x="1433960" y="4805004"/>
            <a:ext cx="1565472" cy="8216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Century Gothic" panose="020B0502020202020204" pitchFamily="34" charset="0"/>
                <a:ea typeface="Helvetica Neue" panose="02000503000000020004" pitchFamily="2" charset="0"/>
                <a:cs typeface="Arial" panose="020B0604020202020204" pitchFamily="34" charset="0"/>
              </a:rPr>
              <a:t>Education</a:t>
            </a:r>
            <a:endPar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9796A702-943C-4A8D-9C92-E093A1965C10}"/>
              </a:ext>
            </a:extLst>
          </p:cNvPr>
          <p:cNvSpPr/>
          <p:nvPr/>
        </p:nvSpPr>
        <p:spPr>
          <a:xfrm>
            <a:off x="397798" y="3683510"/>
            <a:ext cx="1565472" cy="8216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Construction</a:t>
            </a:r>
          </a:p>
        </p:txBody>
      </p:sp>
      <p:sp>
        <p:nvSpPr>
          <p:cNvPr id="20" name="Rectangle: Rounded Corners 19">
            <a:extLst>
              <a:ext uri="{FF2B5EF4-FFF2-40B4-BE49-F238E27FC236}">
                <a16:creationId xmlns:a16="http://schemas.microsoft.com/office/drawing/2014/main" id="{3C5BF91A-D106-478F-AA57-2963B3DAB2CB}"/>
              </a:ext>
            </a:extLst>
          </p:cNvPr>
          <p:cNvSpPr/>
          <p:nvPr/>
        </p:nvSpPr>
        <p:spPr>
          <a:xfrm>
            <a:off x="1433960" y="2507420"/>
            <a:ext cx="1565472" cy="8216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Space &amp; Satellite</a:t>
            </a:r>
          </a:p>
        </p:txBody>
      </p:sp>
      <p:sp>
        <p:nvSpPr>
          <p:cNvPr id="21" name="Rectangle: Rounded Corners 20">
            <a:extLst>
              <a:ext uri="{FF2B5EF4-FFF2-40B4-BE49-F238E27FC236}">
                <a16:creationId xmlns:a16="http://schemas.microsoft.com/office/drawing/2014/main" id="{C3C93A5E-0AAD-4D80-9E77-CA7E7C3AF6D8}"/>
              </a:ext>
            </a:extLst>
          </p:cNvPr>
          <p:cNvSpPr/>
          <p:nvPr/>
        </p:nvSpPr>
        <p:spPr>
          <a:xfrm>
            <a:off x="7179210" y="2507420"/>
            <a:ext cx="1565472" cy="8216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Life Sciences</a:t>
            </a:r>
          </a:p>
        </p:txBody>
      </p:sp>
      <p:pic>
        <p:nvPicPr>
          <p:cNvPr id="2050" name="Picture 2" descr="Stethoscope icon">
            <a:extLst>
              <a:ext uri="{FF2B5EF4-FFF2-40B4-BE49-F238E27FC236}">
                <a16:creationId xmlns:a16="http://schemas.microsoft.com/office/drawing/2014/main" id="{02F446F9-2C47-48A4-8AC3-689324CD3AAD}"/>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4987504" y="363711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chool Building icon">
            <a:extLst>
              <a:ext uri="{FF2B5EF4-FFF2-40B4-BE49-F238E27FC236}">
                <a16:creationId xmlns:a16="http://schemas.microsoft.com/office/drawing/2014/main" id="{9B99452D-A4AA-44FC-B4B0-DE0FA104012F}"/>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323184" y="475860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5">
            <a:extLst>
              <a:ext uri="{FF2B5EF4-FFF2-40B4-BE49-F238E27FC236}">
                <a16:creationId xmlns:a16="http://schemas.microsoft.com/office/drawing/2014/main" id="{5DE6EE74-273F-4063-A55D-E3C422CB6211}"/>
              </a:ext>
            </a:extLst>
          </p:cNvPr>
          <p:cNvSpPr/>
          <p:nvPr/>
        </p:nvSpPr>
        <p:spPr>
          <a:xfrm>
            <a:off x="397798" y="1022378"/>
            <a:ext cx="5400332" cy="1162183"/>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Pair discussion (2-3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Talk to a partner about what opportunities you know about in your local area. Then, click to find out more about which sectors have roles on offer in Oxfordshire.</a:t>
            </a:r>
          </a:p>
        </p:txBody>
      </p:sp>
      <p:sp>
        <p:nvSpPr>
          <p:cNvPr id="27" name="Rectangle: Rounded Corners 26">
            <a:extLst>
              <a:ext uri="{FF2B5EF4-FFF2-40B4-BE49-F238E27FC236}">
                <a16:creationId xmlns:a16="http://schemas.microsoft.com/office/drawing/2014/main" id="{46CA412F-0EE8-4126-9578-AD2020927541}"/>
              </a:ext>
            </a:extLst>
          </p:cNvPr>
          <p:cNvSpPr/>
          <p:nvPr/>
        </p:nvSpPr>
        <p:spPr>
          <a:xfrm>
            <a:off x="6067211" y="1022378"/>
            <a:ext cx="2678991" cy="1162183"/>
          </a:xfrm>
          <a:prstGeom prst="roundRect">
            <a:avLst/>
          </a:prstGeom>
          <a:solidFill>
            <a:srgbClr val="38BEAB"/>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Sector</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An area of work and production that makes money for an area or country. </a:t>
            </a:r>
          </a:p>
        </p:txBody>
      </p:sp>
      <p:sp>
        <p:nvSpPr>
          <p:cNvPr id="31" name="Shape 114">
            <a:extLst>
              <a:ext uri="{FF2B5EF4-FFF2-40B4-BE49-F238E27FC236}">
                <a16:creationId xmlns:a16="http://schemas.microsoft.com/office/drawing/2014/main" id="{DC2E6153-3DBD-41BA-8C18-7A075A29E076}"/>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What is the LMI in Oxfordshire?</a:t>
            </a:r>
          </a:p>
        </p:txBody>
      </p:sp>
      <p:sp>
        <p:nvSpPr>
          <p:cNvPr id="32" name="Pentagon 20">
            <a:extLst>
              <a:ext uri="{FF2B5EF4-FFF2-40B4-BE49-F238E27FC236}">
                <a16:creationId xmlns:a16="http://schemas.microsoft.com/office/drawing/2014/main" id="{828AD4F5-2978-4D5D-9A54-59DEF0F17CEC}"/>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pic>
        <p:nvPicPr>
          <p:cNvPr id="1026" name="Picture 2" descr="Biomass icon">
            <a:extLst>
              <a:ext uri="{FF2B5EF4-FFF2-40B4-BE49-F238E27FC236}">
                <a16:creationId xmlns:a16="http://schemas.microsoft.com/office/drawing/2014/main" id="{BDD9517E-3128-4139-8F5B-3A409C2317C0}"/>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068432" y="246102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co Fuel icon">
            <a:extLst>
              <a:ext uri="{FF2B5EF4-FFF2-40B4-BE49-F238E27FC236}">
                <a16:creationId xmlns:a16="http://schemas.microsoft.com/office/drawing/2014/main" id="{D2D8078A-2531-4693-965C-1BC377024BE6}"/>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3195808" y="246102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 Production icon">
            <a:extLst>
              <a:ext uri="{FF2B5EF4-FFF2-40B4-BE49-F238E27FC236}">
                <a16:creationId xmlns:a16="http://schemas.microsoft.com/office/drawing/2014/main" id="{332D10F5-3067-4C76-8A67-721067E2FBF2}"/>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7830282" y="363711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pace Shuttle icon">
            <a:extLst>
              <a:ext uri="{FF2B5EF4-FFF2-40B4-BE49-F238E27FC236}">
                <a16:creationId xmlns:a16="http://schemas.microsoft.com/office/drawing/2014/main" id="{FEBE2D25-2F76-479A-ACB5-288F8F7B4408}"/>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323184" y="246102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tructural icon">
            <a:extLst>
              <a:ext uri="{FF2B5EF4-FFF2-40B4-BE49-F238E27FC236}">
                <a16:creationId xmlns:a16="http://schemas.microsoft.com/office/drawing/2014/main" id="{D6766C2C-884D-4DE0-8DA6-4EC2B10DB012}"/>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2144724" y="363711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Rounded Corners 36">
            <a:extLst>
              <a:ext uri="{FF2B5EF4-FFF2-40B4-BE49-F238E27FC236}">
                <a16:creationId xmlns:a16="http://schemas.microsoft.com/office/drawing/2014/main" id="{C52F202C-EC46-44A1-B17B-5FA2C69E80B0}"/>
              </a:ext>
            </a:extLst>
          </p:cNvPr>
          <p:cNvSpPr/>
          <p:nvPr/>
        </p:nvSpPr>
        <p:spPr>
          <a:xfrm>
            <a:off x="7179210" y="4805004"/>
            <a:ext cx="1565472" cy="8216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Film</a:t>
            </a:r>
          </a:p>
        </p:txBody>
      </p:sp>
      <p:pic>
        <p:nvPicPr>
          <p:cNvPr id="1040" name="Picture 16" descr="Game Controller icon">
            <a:extLst>
              <a:ext uri="{FF2B5EF4-FFF2-40B4-BE49-F238E27FC236}">
                <a16:creationId xmlns:a16="http://schemas.microsoft.com/office/drawing/2014/main" id="{250A38AB-E4EC-4691-A3E2-FBE995CF14E3}"/>
              </a:ext>
            </a:extLst>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3195808" y="475860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ocumentary icon">
            <a:extLst>
              <a:ext uri="{FF2B5EF4-FFF2-40B4-BE49-F238E27FC236}">
                <a16:creationId xmlns:a16="http://schemas.microsoft.com/office/drawing/2014/main" id="{662867B8-1E92-4CCD-ABC1-BB2B1E59A05A}"/>
              </a:ext>
            </a:extLst>
          </p:cNvP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6068432" y="475860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Rounded Corners 40">
            <a:extLst>
              <a:ext uri="{FF2B5EF4-FFF2-40B4-BE49-F238E27FC236}">
                <a16:creationId xmlns:a16="http://schemas.microsoft.com/office/drawing/2014/main" id="{64F155C6-5B11-4112-8E2E-54822A7C9AF8}"/>
              </a:ext>
            </a:extLst>
          </p:cNvPr>
          <p:cNvSpPr/>
          <p:nvPr/>
        </p:nvSpPr>
        <p:spPr>
          <a:xfrm>
            <a:off x="397798" y="5901431"/>
            <a:ext cx="8346884" cy="681568"/>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Did you know there were career opportunities in these sectors in Oxfordshire?</a:t>
            </a:r>
          </a:p>
        </p:txBody>
      </p:sp>
      <p:sp>
        <p:nvSpPr>
          <p:cNvPr id="33" name="TextBox 32">
            <a:extLst>
              <a:ext uri="{FF2B5EF4-FFF2-40B4-BE49-F238E27FC236}">
                <a16:creationId xmlns:a16="http://schemas.microsoft.com/office/drawing/2014/main" id="{6C58AD9F-6C4A-4281-A3F8-E623089129B6}"/>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Arial" panose="020B0604020202020204" pitchFamily="34" charset="0"/>
                <a:ea typeface="Calibri" panose="020F0502020204030204" pitchFamily="34" charset="0"/>
                <a:cs typeface="Arial" panose="020B0604020202020204" pitchFamily="34" charset="0"/>
              </a:rPr>
              <a:t>©VotesforSchools The WOW Show</a:t>
            </a:r>
          </a:p>
        </p:txBody>
      </p:sp>
    </p:spTree>
    <p:extLst>
      <p:ext uri="{BB962C8B-B14F-4D97-AF65-F5344CB8AC3E}">
        <p14:creationId xmlns:p14="http://schemas.microsoft.com/office/powerpoint/2010/main" val="339770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500"/>
                                        <p:tgtEl>
                                          <p:spTgt spid="102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fade">
                                      <p:cBhvr>
                                        <p:cTn id="30" dur="500"/>
                                        <p:tgtEl>
                                          <p:spTgt spid="1030"/>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fade">
                                      <p:cBhvr>
                                        <p:cTn id="38" dur="500"/>
                                        <p:tgtEl>
                                          <p:spTgt spid="2050"/>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1036"/>
                                        </p:tgtEl>
                                        <p:attrNameLst>
                                          <p:attrName>style.visibility</p:attrName>
                                        </p:attrNameLst>
                                      </p:cBhvr>
                                      <p:to>
                                        <p:strVal val="visible"/>
                                      </p:to>
                                    </p:set>
                                    <p:animEffect transition="in" filter="fade">
                                      <p:cBhvr>
                                        <p:cTn id="46" dur="500"/>
                                        <p:tgtEl>
                                          <p:spTgt spid="1036"/>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2052"/>
                                        </p:tgtEl>
                                        <p:attrNameLst>
                                          <p:attrName>style.visibility</p:attrName>
                                        </p:attrNameLst>
                                      </p:cBhvr>
                                      <p:to>
                                        <p:strVal val="visible"/>
                                      </p:to>
                                    </p:set>
                                    <p:animEffect transition="in" filter="fade">
                                      <p:cBhvr>
                                        <p:cTn id="54" dur="500"/>
                                        <p:tgtEl>
                                          <p:spTgt spid="2052"/>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1040"/>
                                        </p:tgtEl>
                                        <p:attrNameLst>
                                          <p:attrName>style.visibility</p:attrName>
                                        </p:attrNameLst>
                                      </p:cBhvr>
                                      <p:to>
                                        <p:strVal val="visible"/>
                                      </p:to>
                                    </p:set>
                                    <p:animEffect transition="in" filter="fade">
                                      <p:cBhvr>
                                        <p:cTn id="62" dur="500"/>
                                        <p:tgtEl>
                                          <p:spTgt spid="1040"/>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par>
                          <p:cTn id="67" fill="hold">
                            <p:stCondLst>
                              <p:cond delay="7500"/>
                            </p:stCondLst>
                            <p:childTnLst>
                              <p:par>
                                <p:cTn id="68" presetID="10" presetClass="entr" presetSubtype="0" fill="hold" nodeType="afterEffect">
                                  <p:stCondLst>
                                    <p:cond delay="0"/>
                                  </p:stCondLst>
                                  <p:childTnLst>
                                    <p:set>
                                      <p:cBhvr>
                                        <p:cTn id="69" dur="1" fill="hold">
                                          <p:stCondLst>
                                            <p:cond delay="0"/>
                                          </p:stCondLst>
                                        </p:cTn>
                                        <p:tgtEl>
                                          <p:spTgt spid="1042"/>
                                        </p:tgtEl>
                                        <p:attrNameLst>
                                          <p:attrName>style.visibility</p:attrName>
                                        </p:attrNameLst>
                                      </p:cBhvr>
                                      <p:to>
                                        <p:strVal val="visible"/>
                                      </p:to>
                                    </p:set>
                                    <p:animEffect transition="in" filter="fade">
                                      <p:cBhvr>
                                        <p:cTn id="70" dur="500"/>
                                        <p:tgtEl>
                                          <p:spTgt spid="1042"/>
                                        </p:tgtEl>
                                      </p:cBhvr>
                                    </p:animEffect>
                                  </p:childTnLst>
                                </p:cTn>
                              </p:par>
                            </p:childTnLst>
                          </p:cTn>
                        </p:par>
                        <p:par>
                          <p:cTn id="71" fill="hold">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500"/>
                                        <p:tgtEl>
                                          <p:spTgt spid="37"/>
                                        </p:tgtEl>
                                      </p:cBhvr>
                                    </p:animEffect>
                                  </p:childTnLst>
                                </p:cTn>
                              </p:par>
                            </p:childTnLst>
                          </p:cTn>
                        </p:par>
                        <p:par>
                          <p:cTn id="75" fill="hold">
                            <p:stCondLst>
                              <p:cond delay="8500"/>
                            </p:stCondLst>
                            <p:childTnLst>
                              <p:par>
                                <p:cTn id="76" presetID="10" presetClass="entr" presetSubtype="0"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9" grpId="0" animBg="1"/>
      <p:bldP spid="20" grpId="0" animBg="1"/>
      <p:bldP spid="21" grpId="0" animBg="1"/>
      <p:bldP spid="37"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Graphic 58" descr="Film reel outline">
            <a:extLst>
              <a:ext uri="{FF2B5EF4-FFF2-40B4-BE49-F238E27FC236}">
                <a16:creationId xmlns:a16="http://schemas.microsoft.com/office/drawing/2014/main" id="{B0B7034E-1385-4EDA-BFCE-5415253E6F02}"/>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r="19835"/>
          <a:stretch/>
        </p:blipFill>
        <p:spPr>
          <a:xfrm>
            <a:off x="6290294" y="654474"/>
            <a:ext cx="2846591" cy="3550895"/>
          </a:xfrm>
          <a:prstGeom prst="rect">
            <a:avLst/>
          </a:prstGeom>
        </p:spPr>
      </p:pic>
      <p:pic>
        <p:nvPicPr>
          <p:cNvPr id="60" name="Graphic 59" descr="Blackboard outline">
            <a:extLst>
              <a:ext uri="{FF2B5EF4-FFF2-40B4-BE49-F238E27FC236}">
                <a16:creationId xmlns:a16="http://schemas.microsoft.com/office/drawing/2014/main" id="{AF579E0A-D1BC-43D8-9DFE-DB6E8086662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94639" y="4003598"/>
            <a:ext cx="3550895" cy="3550895"/>
          </a:xfrm>
          <a:prstGeom prst="rect">
            <a:avLst/>
          </a:prstGeom>
        </p:spPr>
      </p:pic>
      <p:pic>
        <p:nvPicPr>
          <p:cNvPr id="62" name="Graphic 61" descr="Renewable Energy outline">
            <a:extLst>
              <a:ext uri="{FF2B5EF4-FFF2-40B4-BE49-F238E27FC236}">
                <a16:creationId xmlns:a16="http://schemas.microsoft.com/office/drawing/2014/main" id="{DF0CCD99-23DF-4577-A7FE-1D610BBA86C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991" y="3637110"/>
            <a:ext cx="3550895" cy="3550895"/>
          </a:xfrm>
          <a:prstGeom prst="rect">
            <a:avLst/>
          </a:prstGeom>
        </p:spPr>
      </p:pic>
      <p:pic>
        <p:nvPicPr>
          <p:cNvPr id="63" name="Graphic 62" descr="Bug under magnifying glass outline">
            <a:extLst>
              <a:ext uri="{FF2B5EF4-FFF2-40B4-BE49-F238E27FC236}">
                <a16:creationId xmlns:a16="http://schemas.microsoft.com/office/drawing/2014/main" id="{F1EB78BF-28B2-40AF-BE4C-B3CD736189F9}"/>
              </a:ext>
            </a:extLst>
          </p:cNvPr>
          <p:cNvPicPr>
            <a:picLocks noChangeAspect="1"/>
          </p:cNvPicPr>
          <p:nvPr/>
        </p:nvPicPr>
        <p:blipFill rotWithShape="1">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rcRect l="33814"/>
          <a:stretch/>
        </p:blipFill>
        <p:spPr>
          <a:xfrm>
            <a:off x="-37279" y="954215"/>
            <a:ext cx="2350179" cy="3550895"/>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31" name="Shape 114">
            <a:extLst>
              <a:ext uri="{FF2B5EF4-FFF2-40B4-BE49-F238E27FC236}">
                <a16:creationId xmlns:a16="http://schemas.microsoft.com/office/drawing/2014/main" id="{DC2E6153-3DBD-41BA-8C18-7A075A29E076}"/>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What is the LMI in Oxfordshire?</a:t>
            </a:r>
          </a:p>
        </p:txBody>
      </p:sp>
      <p:sp>
        <p:nvSpPr>
          <p:cNvPr id="32" name="Pentagon 20">
            <a:extLst>
              <a:ext uri="{FF2B5EF4-FFF2-40B4-BE49-F238E27FC236}">
                <a16:creationId xmlns:a16="http://schemas.microsoft.com/office/drawing/2014/main" id="{828AD4F5-2978-4D5D-9A54-59DEF0F17CEC}"/>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pic>
        <p:nvPicPr>
          <p:cNvPr id="23" name="Graphic 22" descr="Tools outline">
            <a:extLst>
              <a:ext uri="{FF2B5EF4-FFF2-40B4-BE49-F238E27FC236}">
                <a16:creationId xmlns:a16="http://schemas.microsoft.com/office/drawing/2014/main" id="{4C3C0649-229B-4303-8BBB-61BDD85AD2C0}"/>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894122" y="1019981"/>
            <a:ext cx="3550895" cy="3550895"/>
          </a:xfrm>
          <a:prstGeom prst="rect">
            <a:avLst/>
          </a:prstGeom>
        </p:spPr>
      </p:pic>
      <p:pic>
        <p:nvPicPr>
          <p:cNvPr id="24" name="Graphic 23" descr="Renewable Energy outline">
            <a:extLst>
              <a:ext uri="{FF2B5EF4-FFF2-40B4-BE49-F238E27FC236}">
                <a16:creationId xmlns:a16="http://schemas.microsoft.com/office/drawing/2014/main" id="{586CEF22-2575-4971-949E-B14C2ABB77B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991" y="3637110"/>
            <a:ext cx="3550895" cy="3550895"/>
          </a:xfrm>
          <a:prstGeom prst="rect">
            <a:avLst/>
          </a:prstGeom>
        </p:spPr>
      </p:pic>
      <p:sp>
        <p:nvSpPr>
          <p:cNvPr id="28" name="Rectangle: Rounded Corners 27">
            <a:extLst>
              <a:ext uri="{FF2B5EF4-FFF2-40B4-BE49-F238E27FC236}">
                <a16:creationId xmlns:a16="http://schemas.microsoft.com/office/drawing/2014/main" id="{6C7ABD90-8357-4F96-A6D0-113040B25896}"/>
              </a:ext>
            </a:extLst>
          </p:cNvPr>
          <p:cNvSpPr/>
          <p:nvPr/>
        </p:nvSpPr>
        <p:spPr>
          <a:xfrm>
            <a:off x="3402000" y="4074422"/>
            <a:ext cx="2340000" cy="14400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Hospitality, Leisure &amp; Tourism </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Oxfordshire has thousands of visitors from all over the world</a:t>
            </a:r>
          </a:p>
        </p:txBody>
      </p:sp>
      <p:sp>
        <p:nvSpPr>
          <p:cNvPr id="30" name="Rectangle: Rounded Corners 29">
            <a:extLst>
              <a:ext uri="{FF2B5EF4-FFF2-40B4-BE49-F238E27FC236}">
                <a16:creationId xmlns:a16="http://schemas.microsoft.com/office/drawing/2014/main" id="{145CBC8B-D9CD-4C08-9B7A-A4A537E34F6F}"/>
              </a:ext>
            </a:extLst>
          </p:cNvPr>
          <p:cNvSpPr/>
          <p:nvPr/>
        </p:nvSpPr>
        <p:spPr>
          <a:xfrm>
            <a:off x="3359753" y="1040319"/>
            <a:ext cx="2340000" cy="14400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Wholesale &amp; Retail</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 are thousands of retail roles with large &amp; small retailers</a:t>
            </a:r>
          </a:p>
        </p:txBody>
      </p:sp>
      <p:sp>
        <p:nvSpPr>
          <p:cNvPr id="37" name="Rectangle: Rounded Corners 36">
            <a:extLst>
              <a:ext uri="{FF2B5EF4-FFF2-40B4-BE49-F238E27FC236}">
                <a16:creationId xmlns:a16="http://schemas.microsoft.com/office/drawing/2014/main" id="{74A13109-CFE7-47AC-AD8E-1C2A7004FF58}"/>
              </a:ext>
            </a:extLst>
          </p:cNvPr>
          <p:cNvSpPr/>
          <p:nvPr/>
        </p:nvSpPr>
        <p:spPr>
          <a:xfrm>
            <a:off x="6462528" y="4073903"/>
            <a:ext cx="2340000" cy="14400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Charity Sector</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 are many sectors that have opportunities for experience</a:t>
            </a:r>
          </a:p>
        </p:txBody>
      </p:sp>
      <p:sp>
        <p:nvSpPr>
          <p:cNvPr id="46" name="Rectangle: Rounded Corners 45">
            <a:extLst>
              <a:ext uri="{FF2B5EF4-FFF2-40B4-BE49-F238E27FC236}">
                <a16:creationId xmlns:a16="http://schemas.microsoft.com/office/drawing/2014/main" id="{377E292D-FEA0-457B-B98E-74D626F747DF}"/>
              </a:ext>
            </a:extLst>
          </p:cNvPr>
          <p:cNvSpPr/>
          <p:nvPr/>
        </p:nvSpPr>
        <p:spPr>
          <a:xfrm>
            <a:off x="341472" y="4073903"/>
            <a:ext cx="2340000" cy="14400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 Public Sector</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Oxfordshire County Council have 1,300 staff in a variety of roles</a:t>
            </a:r>
          </a:p>
        </p:txBody>
      </p:sp>
      <p:sp>
        <p:nvSpPr>
          <p:cNvPr id="47" name="Rectangle: Rounded Corners 46">
            <a:extLst>
              <a:ext uri="{FF2B5EF4-FFF2-40B4-BE49-F238E27FC236}">
                <a16:creationId xmlns:a16="http://schemas.microsoft.com/office/drawing/2014/main" id="{A1475F2B-BF36-48F5-BF5B-0B5208F255A4}"/>
              </a:ext>
            </a:extLst>
          </p:cNvPr>
          <p:cNvSpPr/>
          <p:nvPr/>
        </p:nvSpPr>
        <p:spPr>
          <a:xfrm>
            <a:off x="341472" y="1060626"/>
            <a:ext cx="2340000" cy="14400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Digital Technology</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With almost everyone using technology, this sector is always growing</a:t>
            </a:r>
          </a:p>
        </p:txBody>
      </p:sp>
      <p:sp>
        <p:nvSpPr>
          <p:cNvPr id="48" name="Rectangle: Rounded Corners 47">
            <a:extLst>
              <a:ext uri="{FF2B5EF4-FFF2-40B4-BE49-F238E27FC236}">
                <a16:creationId xmlns:a16="http://schemas.microsoft.com/office/drawing/2014/main" id="{27B10F05-6FB9-42B2-97A9-46F6FBDECB4E}"/>
              </a:ext>
            </a:extLst>
          </p:cNvPr>
          <p:cNvSpPr/>
          <p:nvPr/>
        </p:nvSpPr>
        <p:spPr>
          <a:xfrm>
            <a:off x="6462528" y="1040319"/>
            <a:ext cx="2340000" cy="14400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Financial &amp; Professional Services</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All businesses need financial advice &amp; support and legal advice</a:t>
            </a:r>
          </a:p>
        </p:txBody>
      </p:sp>
      <p:sp>
        <p:nvSpPr>
          <p:cNvPr id="53" name="TextBox 13">
            <a:extLst>
              <a:ext uri="{FF2B5EF4-FFF2-40B4-BE49-F238E27FC236}">
                <a16:creationId xmlns:a16="http://schemas.microsoft.com/office/drawing/2014/main" id="{098092F3-39E6-4F2F-92FC-36FC9550C685}"/>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35" name="Rectangle: Rounded Corners 34">
            <a:extLst>
              <a:ext uri="{FF2B5EF4-FFF2-40B4-BE49-F238E27FC236}">
                <a16:creationId xmlns:a16="http://schemas.microsoft.com/office/drawing/2014/main" id="{855BCB2E-538F-47FD-9E0E-D541A03781C6}"/>
              </a:ext>
            </a:extLst>
          </p:cNvPr>
          <p:cNvSpPr/>
          <p:nvPr/>
        </p:nvSpPr>
        <p:spPr>
          <a:xfrm>
            <a:off x="338055" y="5877548"/>
            <a:ext cx="8467711" cy="574861"/>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There are so many </a:t>
            </a: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opportunities</a:t>
            </a: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 </a:t>
            </a: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in Oxfordshire</a:t>
            </a: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 so why not </a:t>
            </a: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take inspiration </a:t>
            </a: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from</a:t>
            </a: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 closer to home?</a:t>
            </a:r>
          </a:p>
        </p:txBody>
      </p:sp>
      <p:pic>
        <p:nvPicPr>
          <p:cNvPr id="1028" name="Picture 4" descr="Laptop icon">
            <a:extLst>
              <a:ext uri="{FF2B5EF4-FFF2-40B4-BE49-F238E27FC236}">
                <a16:creationId xmlns:a16="http://schemas.microsoft.com/office/drawing/2014/main" id="{7A6F3BF0-4088-4625-BA23-87697ADD33D5}"/>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643734" y="279262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opaholic icon">
            <a:extLst>
              <a:ext uri="{FF2B5EF4-FFF2-40B4-BE49-F238E27FC236}">
                <a16:creationId xmlns:a16="http://schemas.microsoft.com/office/drawing/2014/main" id="{DC90CB26-8318-48DC-9551-5D60B0C6B539}"/>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2378317" y="279262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per Money icon">
            <a:extLst>
              <a:ext uri="{FF2B5EF4-FFF2-40B4-BE49-F238E27FC236}">
                <a16:creationId xmlns:a16="http://schemas.microsoft.com/office/drawing/2014/main" id="{A02224AF-6783-42D1-8895-5C9D3D0BE70C}"/>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4112901" y="279262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ssport With Visa icon">
            <a:extLst>
              <a:ext uri="{FF2B5EF4-FFF2-40B4-BE49-F238E27FC236}">
                <a16:creationId xmlns:a16="http://schemas.microsoft.com/office/drawing/2014/main" id="{59F8A44C-00C2-432C-AE00-8D669688F7DD}"/>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5847485" y="279262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ining icon">
            <a:extLst>
              <a:ext uri="{FF2B5EF4-FFF2-40B4-BE49-F238E27FC236}">
                <a16:creationId xmlns:a16="http://schemas.microsoft.com/office/drawing/2014/main" id="{CA1DCA9F-73B2-466C-BB7E-23873732788C}"/>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7582068" y="2792626"/>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51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7" grpId="0" animBg="1"/>
      <p:bldP spid="46" grpId="0" animBg="1"/>
      <p:bldP spid="47" grpId="0" animBg="1"/>
      <p:bldP spid="48"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Graphic 79" descr="Film reel outline">
            <a:extLst>
              <a:ext uri="{FF2B5EF4-FFF2-40B4-BE49-F238E27FC236}">
                <a16:creationId xmlns:a16="http://schemas.microsoft.com/office/drawing/2014/main" id="{8C3823F1-8C22-44CF-AF2E-DA6C57AE4BBA}"/>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r="19835"/>
          <a:stretch/>
        </p:blipFill>
        <p:spPr>
          <a:xfrm>
            <a:off x="6290294" y="654474"/>
            <a:ext cx="2846591" cy="3550895"/>
          </a:xfrm>
          <a:prstGeom prst="rect">
            <a:avLst/>
          </a:prstGeom>
        </p:spPr>
      </p:pic>
      <p:pic>
        <p:nvPicPr>
          <p:cNvPr id="81" name="Graphic 80" descr="Blackboard outline">
            <a:extLst>
              <a:ext uri="{FF2B5EF4-FFF2-40B4-BE49-F238E27FC236}">
                <a16:creationId xmlns:a16="http://schemas.microsoft.com/office/drawing/2014/main" id="{725BE541-9A1F-4910-8FB9-A97875A343D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94639" y="4003598"/>
            <a:ext cx="3550895" cy="3550895"/>
          </a:xfrm>
          <a:prstGeom prst="rect">
            <a:avLst/>
          </a:prstGeom>
        </p:spPr>
      </p:pic>
      <p:pic>
        <p:nvPicPr>
          <p:cNvPr id="82" name="Graphic 81" descr="Tools outline">
            <a:extLst>
              <a:ext uri="{FF2B5EF4-FFF2-40B4-BE49-F238E27FC236}">
                <a16:creationId xmlns:a16="http://schemas.microsoft.com/office/drawing/2014/main" id="{4342AC0E-0CC6-4587-9396-DF1ECFC1C05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06111" y="1138901"/>
            <a:ext cx="3550895" cy="3550895"/>
          </a:xfrm>
          <a:prstGeom prst="rect">
            <a:avLst/>
          </a:prstGeom>
        </p:spPr>
      </p:pic>
      <p:pic>
        <p:nvPicPr>
          <p:cNvPr id="83" name="Graphic 82" descr="Renewable Energy outline">
            <a:extLst>
              <a:ext uri="{FF2B5EF4-FFF2-40B4-BE49-F238E27FC236}">
                <a16:creationId xmlns:a16="http://schemas.microsoft.com/office/drawing/2014/main" id="{3C0AAFC3-D799-4AB2-81DC-5AF9BD8C0B92}"/>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7991" y="3637110"/>
            <a:ext cx="3550895" cy="3550895"/>
          </a:xfrm>
          <a:prstGeom prst="rect">
            <a:avLst/>
          </a:prstGeom>
        </p:spPr>
      </p:pic>
      <p:pic>
        <p:nvPicPr>
          <p:cNvPr id="84" name="Graphic 83" descr="Bug under magnifying glass outline">
            <a:extLst>
              <a:ext uri="{FF2B5EF4-FFF2-40B4-BE49-F238E27FC236}">
                <a16:creationId xmlns:a16="http://schemas.microsoft.com/office/drawing/2014/main" id="{6CC8E9DB-BE19-416B-A327-42B543A6E31E}"/>
              </a:ext>
            </a:extLst>
          </p:cNvPr>
          <p:cNvPicPr>
            <a:picLocks noChangeAspect="1"/>
          </p:cNvPicPr>
          <p:nvPr/>
        </p:nvPicPr>
        <p:blipFill rotWithShape="1">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l="33814"/>
          <a:stretch/>
        </p:blipFill>
        <p:spPr>
          <a:xfrm>
            <a:off x="-37279" y="954215"/>
            <a:ext cx="2350179" cy="3550895"/>
          </a:xfrm>
          <a:prstGeom prst="rect">
            <a:avLst/>
          </a:prstGeom>
        </p:spPr>
      </p:pic>
      <p:sp>
        <p:nvSpPr>
          <p:cNvPr id="23" name="Rectangle: Rounded Corners 22">
            <a:extLst>
              <a:ext uri="{FF2B5EF4-FFF2-40B4-BE49-F238E27FC236}">
                <a16:creationId xmlns:a16="http://schemas.microsoft.com/office/drawing/2014/main" id="{363B5FEE-19FF-4C6D-BD18-F11A3F25056C}"/>
              </a:ext>
            </a:extLst>
          </p:cNvPr>
          <p:cNvSpPr/>
          <p:nvPr/>
        </p:nvSpPr>
        <p:spPr>
          <a:xfrm>
            <a:off x="386809" y="870063"/>
            <a:ext cx="8370381" cy="1038772"/>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Individual or pair activity (3-5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Now you’ve seen the range of active sectors in Oxfordshire, it’s time to see what this looks like in more detail. On your own or in a pair, choose the right answer to fill the gap in each statement – you can use the icons to help you. Then click to see if you’re right!</a:t>
            </a:r>
          </a:p>
        </p:txBody>
      </p:sp>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14" name="Rectangle: Rounded Corners 13">
            <a:extLst>
              <a:ext uri="{FF2B5EF4-FFF2-40B4-BE49-F238E27FC236}">
                <a16:creationId xmlns:a16="http://schemas.microsoft.com/office/drawing/2014/main" id="{C41DEC7E-E0FA-42D7-A74C-1C0B81E24B0E}"/>
              </a:ext>
            </a:extLst>
          </p:cNvPr>
          <p:cNvSpPr/>
          <p:nvPr/>
        </p:nvSpPr>
        <p:spPr>
          <a:xfrm>
            <a:off x="3794201" y="2903836"/>
            <a:ext cx="3876284" cy="654847"/>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You don’t need to work for a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large company</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there are hundreds of “___-companies” too.  </a:t>
            </a:r>
          </a:p>
        </p:txBody>
      </p:sp>
      <p:sp>
        <p:nvSpPr>
          <p:cNvPr id="16" name="Rectangle: Rounded Corners 15">
            <a:extLst>
              <a:ext uri="{FF2B5EF4-FFF2-40B4-BE49-F238E27FC236}">
                <a16:creationId xmlns:a16="http://schemas.microsoft.com/office/drawing/2014/main" id="{253C7D3F-6154-4EFE-877A-FE6B6FC4649F}"/>
              </a:ext>
            </a:extLst>
          </p:cNvPr>
          <p:cNvSpPr/>
          <p:nvPr/>
        </p:nvSpPr>
        <p:spPr>
          <a:xfrm>
            <a:off x="3818966" y="4516936"/>
            <a:ext cx="3876283" cy="630189"/>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Future growth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is expected in the areas of tourism, digital and ___.</a:t>
            </a:r>
          </a:p>
        </p:txBody>
      </p:sp>
      <p:sp>
        <p:nvSpPr>
          <p:cNvPr id="17" name="Rectangle: Rounded Corners 16">
            <a:extLst>
              <a:ext uri="{FF2B5EF4-FFF2-40B4-BE49-F238E27FC236}">
                <a16:creationId xmlns:a16="http://schemas.microsoft.com/office/drawing/2014/main" id="{C9B50B98-BE06-452E-8366-99E0FB953A6B}"/>
              </a:ext>
            </a:extLst>
          </p:cNvPr>
          <p:cNvSpPr/>
          <p:nvPr/>
        </p:nvSpPr>
        <p:spPr>
          <a:xfrm>
            <a:off x="1532588" y="2134275"/>
            <a:ext cx="3248579" cy="630188"/>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 are over ___ people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employed in Oxfordshire.  </a:t>
            </a:r>
          </a:p>
        </p:txBody>
      </p:sp>
      <p:sp>
        <p:nvSpPr>
          <p:cNvPr id="18" name="Rectangle: Rounded Corners 17">
            <a:extLst>
              <a:ext uri="{FF2B5EF4-FFF2-40B4-BE49-F238E27FC236}">
                <a16:creationId xmlns:a16="http://schemas.microsoft.com/office/drawing/2014/main" id="{5E73B1E5-194E-4BB6-834D-145BCE127D70}"/>
              </a:ext>
            </a:extLst>
          </p:cNvPr>
          <p:cNvSpPr/>
          <p:nvPr/>
        </p:nvSpPr>
        <p:spPr>
          <a:xfrm>
            <a:off x="1123334" y="3722992"/>
            <a:ext cx="3248579" cy="630189"/>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Good ___ was the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top skill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asked for by employers.  </a:t>
            </a:r>
          </a:p>
        </p:txBody>
      </p:sp>
      <p:sp>
        <p:nvSpPr>
          <p:cNvPr id="19" name="Rectangle: Rounded Corners 18">
            <a:extLst>
              <a:ext uri="{FF2B5EF4-FFF2-40B4-BE49-F238E27FC236}">
                <a16:creationId xmlns:a16="http://schemas.microsoft.com/office/drawing/2014/main" id="{5285DF23-FBFB-4762-81BC-A3665470ECCC}"/>
              </a:ext>
            </a:extLst>
          </p:cNvPr>
          <p:cNvSpPr/>
          <p:nvPr/>
        </p:nvSpPr>
        <p:spPr>
          <a:xfrm>
            <a:off x="1532588" y="5311157"/>
            <a:ext cx="3248579" cy="630189"/>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 are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opportunities in space</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life sciences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and ___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technologies</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sp>
        <p:nvSpPr>
          <p:cNvPr id="24" name="Rectangle: Rounded Corners 23">
            <a:extLst>
              <a:ext uri="{FF2B5EF4-FFF2-40B4-BE49-F238E27FC236}">
                <a16:creationId xmlns:a16="http://schemas.microsoft.com/office/drawing/2014/main" id="{7BEA3712-C05C-4315-9A94-DA18606E03FB}"/>
              </a:ext>
            </a:extLst>
          </p:cNvPr>
          <p:cNvSpPr/>
          <p:nvPr/>
        </p:nvSpPr>
        <p:spPr>
          <a:xfrm>
            <a:off x="3818966" y="6105377"/>
            <a:ext cx="3851519" cy="630189"/>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Over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2,000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___</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work within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Oxfordshire</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pic>
        <p:nvPicPr>
          <p:cNvPr id="1028" name="Picture 4" descr="People icon">
            <a:extLst>
              <a:ext uri="{FF2B5EF4-FFF2-40B4-BE49-F238E27FC236}">
                <a16:creationId xmlns:a16="http://schemas.microsoft.com/office/drawing/2014/main" id="{DC57E97D-18A3-4467-A8A2-67B6113E4B7F}"/>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86809" y="19921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urse Male icon">
            <a:extLst>
              <a:ext uri="{FF2B5EF4-FFF2-40B4-BE49-F238E27FC236}">
                <a16:creationId xmlns:a16="http://schemas.microsoft.com/office/drawing/2014/main" id="{A7D4ED15-5E71-4EA5-B799-6E93D44B47F2}"/>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7842789" y="583560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mmunication icon">
            <a:extLst>
              <a:ext uri="{FF2B5EF4-FFF2-40B4-BE49-F238E27FC236}">
                <a16:creationId xmlns:a16="http://schemas.microsoft.com/office/drawing/2014/main" id="{1E521AA0-B9C6-41A4-A8D3-A7B94C160187}"/>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130108" y="35995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mall Business icon">
            <a:extLst>
              <a:ext uri="{FF2B5EF4-FFF2-40B4-BE49-F238E27FC236}">
                <a16:creationId xmlns:a16="http://schemas.microsoft.com/office/drawing/2014/main" id="{B6E17D94-13B8-4DE3-9A05-B554999D0ACB}"/>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7867553" y="2789426"/>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0" name="Shape 114">
            <a:extLst>
              <a:ext uri="{FF2B5EF4-FFF2-40B4-BE49-F238E27FC236}">
                <a16:creationId xmlns:a16="http://schemas.microsoft.com/office/drawing/2014/main" id="{920C3279-F8C6-46B6-A681-984BD3911DAF}"/>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What is the LMI in Oxfordshire?</a:t>
            </a:r>
          </a:p>
        </p:txBody>
      </p:sp>
      <p:sp>
        <p:nvSpPr>
          <p:cNvPr id="21" name="Pentagon 20">
            <a:extLst>
              <a:ext uri="{FF2B5EF4-FFF2-40B4-BE49-F238E27FC236}">
                <a16:creationId xmlns:a16="http://schemas.microsoft.com/office/drawing/2014/main" id="{BEF0A0D0-4730-455D-9CE6-B977B719C0A5}"/>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sp>
        <p:nvSpPr>
          <p:cNvPr id="2" name="TextBox 1">
            <a:extLst>
              <a:ext uri="{FF2B5EF4-FFF2-40B4-BE49-F238E27FC236}">
                <a16:creationId xmlns:a16="http://schemas.microsoft.com/office/drawing/2014/main" id="{5BD90311-579F-4F8A-8D3F-1CB61630DB1E}"/>
              </a:ext>
            </a:extLst>
          </p:cNvPr>
          <p:cNvSpPr txBox="1"/>
          <p:nvPr/>
        </p:nvSpPr>
        <p:spPr>
          <a:xfrm>
            <a:off x="5242436" y="2295481"/>
            <a:ext cx="876611" cy="307777"/>
          </a:xfrm>
          <a:prstGeom prst="rect">
            <a:avLst/>
          </a:prstGeom>
          <a:noFill/>
        </p:spPr>
        <p:txBody>
          <a:bodyPr wrap="square" rtlCol="0">
            <a:spAutoFit/>
          </a:bodyPr>
          <a:lstStyle/>
          <a:p>
            <a:pPr algn="ctr"/>
            <a:r>
              <a:rPr lang="en-GB" sz="1400" b="1" dirty="0">
                <a:solidFill>
                  <a:schemeClr val="bg1"/>
                </a:solidFill>
                <a:latin typeface="Century Gothic" panose="020B0502020202020204" pitchFamily="34" charset="0"/>
                <a:cs typeface="Arial" panose="020B0604020202020204" pitchFamily="34" charset="0"/>
              </a:rPr>
              <a:t>350,000</a:t>
            </a:r>
          </a:p>
        </p:txBody>
      </p:sp>
      <p:sp>
        <p:nvSpPr>
          <p:cNvPr id="26" name="TextBox 25">
            <a:extLst>
              <a:ext uri="{FF2B5EF4-FFF2-40B4-BE49-F238E27FC236}">
                <a16:creationId xmlns:a16="http://schemas.microsoft.com/office/drawing/2014/main" id="{41EF3186-52EC-493A-B466-4C5A979844C2}"/>
              </a:ext>
            </a:extLst>
          </p:cNvPr>
          <p:cNvSpPr txBox="1"/>
          <p:nvPr/>
        </p:nvSpPr>
        <p:spPr>
          <a:xfrm>
            <a:off x="6573889" y="2295481"/>
            <a:ext cx="876611" cy="307777"/>
          </a:xfrm>
          <a:prstGeom prst="rect">
            <a:avLst/>
          </a:prstGeom>
          <a:noFill/>
        </p:spPr>
        <p:txBody>
          <a:bodyPr wrap="square" rtlCol="0">
            <a:spAutoFit/>
          </a:bodyPr>
          <a:lstStyle/>
          <a:p>
            <a:pPr algn="ctr"/>
            <a:r>
              <a:rPr lang="en-GB" sz="1400" b="1" dirty="0">
                <a:solidFill>
                  <a:schemeClr val="bg1"/>
                </a:solidFill>
                <a:latin typeface="Century Gothic" panose="020B0502020202020204" pitchFamily="34" charset="0"/>
                <a:cs typeface="Arial" panose="020B0604020202020204" pitchFamily="34" charset="0"/>
              </a:rPr>
              <a:t>150,000</a:t>
            </a:r>
          </a:p>
        </p:txBody>
      </p:sp>
      <p:sp>
        <p:nvSpPr>
          <p:cNvPr id="27" name="TextBox 26">
            <a:extLst>
              <a:ext uri="{FF2B5EF4-FFF2-40B4-BE49-F238E27FC236}">
                <a16:creationId xmlns:a16="http://schemas.microsoft.com/office/drawing/2014/main" id="{810829C5-AD93-40AA-A9FE-DD8FAE1567CC}"/>
              </a:ext>
            </a:extLst>
          </p:cNvPr>
          <p:cNvSpPr txBox="1"/>
          <p:nvPr/>
        </p:nvSpPr>
        <p:spPr>
          <a:xfrm>
            <a:off x="7905342" y="2295481"/>
            <a:ext cx="876611" cy="307777"/>
          </a:xfrm>
          <a:prstGeom prst="rect">
            <a:avLst/>
          </a:prstGeom>
          <a:noFill/>
        </p:spPr>
        <p:txBody>
          <a:bodyPr wrap="square" rtlCol="0">
            <a:spAutoFit/>
          </a:bodyPr>
          <a:lstStyle/>
          <a:p>
            <a:pPr algn="ctr"/>
            <a:r>
              <a:rPr lang="en-GB" sz="1400" b="1" dirty="0">
                <a:solidFill>
                  <a:schemeClr val="bg1"/>
                </a:solidFill>
                <a:latin typeface="Century Gothic" panose="020B0502020202020204" pitchFamily="34" charset="0"/>
                <a:cs typeface="Arial" panose="020B0604020202020204" pitchFamily="34" charset="0"/>
              </a:rPr>
              <a:t>50,000</a:t>
            </a:r>
          </a:p>
        </p:txBody>
      </p:sp>
      <p:sp>
        <p:nvSpPr>
          <p:cNvPr id="28" name="TextBox 27">
            <a:extLst>
              <a:ext uri="{FF2B5EF4-FFF2-40B4-BE49-F238E27FC236}">
                <a16:creationId xmlns:a16="http://schemas.microsoft.com/office/drawing/2014/main" id="{DE6A1912-1E8C-435B-A5F0-2C54530AE9DB}"/>
              </a:ext>
            </a:extLst>
          </p:cNvPr>
          <p:cNvSpPr txBox="1"/>
          <p:nvPr/>
        </p:nvSpPr>
        <p:spPr>
          <a:xfrm>
            <a:off x="616951" y="3092738"/>
            <a:ext cx="978439" cy="307777"/>
          </a:xfrm>
          <a:prstGeom prst="rect">
            <a:avLst/>
          </a:prstGeom>
          <a:noFill/>
        </p:spPr>
        <p:txBody>
          <a:bodyPr wrap="square" rtlCol="0">
            <a:spAutoFit/>
          </a:bodyPr>
          <a:lstStyle/>
          <a:p>
            <a:pPr algn="ctr"/>
            <a:r>
              <a:rPr lang="en-GB" sz="1400" b="1" dirty="0">
                <a:solidFill>
                  <a:schemeClr val="bg1"/>
                </a:solidFill>
                <a:latin typeface="Century Gothic" panose="020B0502020202020204" pitchFamily="34" charset="0"/>
                <a:cs typeface="Arial" panose="020B0604020202020204" pitchFamily="34" charset="0"/>
              </a:rPr>
              <a:t>Mega</a:t>
            </a:r>
          </a:p>
        </p:txBody>
      </p:sp>
      <p:sp>
        <p:nvSpPr>
          <p:cNvPr id="29" name="TextBox 28">
            <a:extLst>
              <a:ext uri="{FF2B5EF4-FFF2-40B4-BE49-F238E27FC236}">
                <a16:creationId xmlns:a16="http://schemas.microsoft.com/office/drawing/2014/main" id="{5720FD86-9D61-4797-BDA1-3807ECEE6E5F}"/>
              </a:ext>
            </a:extLst>
          </p:cNvPr>
          <p:cNvSpPr txBox="1"/>
          <p:nvPr/>
        </p:nvSpPr>
        <p:spPr>
          <a:xfrm>
            <a:off x="1736146" y="3092480"/>
            <a:ext cx="978439" cy="307777"/>
          </a:xfrm>
          <a:prstGeom prst="rect">
            <a:avLst/>
          </a:prstGeom>
          <a:noFill/>
        </p:spPr>
        <p:txBody>
          <a:bodyPr wrap="square" rtlCol="0">
            <a:spAutoFit/>
          </a:bodyPr>
          <a:lstStyle/>
          <a:p>
            <a:pPr algn="ctr"/>
            <a:r>
              <a:rPr lang="en-GB" sz="1400" b="1" dirty="0">
                <a:solidFill>
                  <a:schemeClr val="bg1"/>
                </a:solidFill>
                <a:latin typeface="Century Gothic" panose="020B0502020202020204" pitchFamily="34" charset="0"/>
                <a:cs typeface="Arial" panose="020B0604020202020204" pitchFamily="34" charset="0"/>
              </a:rPr>
              <a:t>Medium</a:t>
            </a:r>
          </a:p>
        </p:txBody>
      </p:sp>
      <p:sp>
        <p:nvSpPr>
          <p:cNvPr id="30" name="TextBox 29">
            <a:extLst>
              <a:ext uri="{FF2B5EF4-FFF2-40B4-BE49-F238E27FC236}">
                <a16:creationId xmlns:a16="http://schemas.microsoft.com/office/drawing/2014/main" id="{01024EF2-C392-4BB3-91B7-179229C9E40E}"/>
              </a:ext>
            </a:extLst>
          </p:cNvPr>
          <p:cNvSpPr txBox="1"/>
          <p:nvPr/>
        </p:nvSpPr>
        <p:spPr>
          <a:xfrm>
            <a:off x="3007294" y="3092480"/>
            <a:ext cx="758247" cy="307777"/>
          </a:xfrm>
          <a:prstGeom prst="rect">
            <a:avLst/>
          </a:prstGeom>
          <a:noFill/>
        </p:spPr>
        <p:txBody>
          <a:bodyPr wrap="square" rtlCol="0">
            <a:spAutoFit/>
          </a:bodyPr>
          <a:lstStyle/>
          <a:p>
            <a:pPr algn="ctr"/>
            <a:r>
              <a:rPr lang="en-GB" sz="1400" b="1" dirty="0">
                <a:solidFill>
                  <a:schemeClr val="bg1"/>
                </a:solidFill>
                <a:latin typeface="Century Gothic" panose="020B0502020202020204" pitchFamily="34" charset="0"/>
                <a:cs typeface="Arial" panose="020B0604020202020204" pitchFamily="34" charset="0"/>
              </a:rPr>
              <a:t>Micro</a:t>
            </a:r>
          </a:p>
        </p:txBody>
      </p:sp>
      <p:sp>
        <p:nvSpPr>
          <p:cNvPr id="34" name="TextBox 33">
            <a:extLst>
              <a:ext uri="{FF2B5EF4-FFF2-40B4-BE49-F238E27FC236}">
                <a16:creationId xmlns:a16="http://schemas.microsoft.com/office/drawing/2014/main" id="{75FDF956-A37D-430C-AEB9-6F257D010E3E}"/>
              </a:ext>
            </a:extLst>
          </p:cNvPr>
          <p:cNvSpPr txBox="1"/>
          <p:nvPr/>
        </p:nvSpPr>
        <p:spPr>
          <a:xfrm>
            <a:off x="4757945" y="3884411"/>
            <a:ext cx="990242" cy="307777"/>
          </a:xfrm>
          <a:prstGeom prst="rect">
            <a:avLst/>
          </a:prstGeom>
          <a:noFill/>
        </p:spPr>
        <p:txBody>
          <a:bodyPr wrap="square" rtlCol="0">
            <a:spAutoFit/>
          </a:bodyPr>
          <a:lstStyle/>
          <a:p>
            <a:pPr algn="ctr"/>
            <a:r>
              <a:rPr lang="en-GB" sz="1400" b="1" dirty="0">
                <a:solidFill>
                  <a:schemeClr val="bg1"/>
                </a:solidFill>
                <a:latin typeface="Century Gothic" panose="020B0502020202020204" pitchFamily="34" charset="0"/>
                <a:cs typeface="Arial" panose="020B0604020202020204" pitchFamily="34" charset="0"/>
              </a:rPr>
              <a:t>Cooking</a:t>
            </a:r>
          </a:p>
        </p:txBody>
      </p:sp>
      <p:sp>
        <p:nvSpPr>
          <p:cNvPr id="35" name="TextBox 34">
            <a:extLst>
              <a:ext uri="{FF2B5EF4-FFF2-40B4-BE49-F238E27FC236}">
                <a16:creationId xmlns:a16="http://schemas.microsoft.com/office/drawing/2014/main" id="{ACB161E5-7A6B-4EBA-8CCE-6AE42C98942F}"/>
              </a:ext>
            </a:extLst>
          </p:cNvPr>
          <p:cNvSpPr txBox="1"/>
          <p:nvPr/>
        </p:nvSpPr>
        <p:spPr>
          <a:xfrm>
            <a:off x="6134219" y="3897387"/>
            <a:ext cx="1580291" cy="300082"/>
          </a:xfrm>
          <a:prstGeom prst="rect">
            <a:avLst/>
          </a:prstGeom>
          <a:noFill/>
        </p:spPr>
        <p:txBody>
          <a:bodyPr wrap="square" rtlCol="0">
            <a:spAutoFit/>
          </a:bodyPr>
          <a:lstStyle/>
          <a:p>
            <a:pPr algn="ctr"/>
            <a:r>
              <a:rPr lang="en-GB" sz="1350" b="1" dirty="0">
                <a:solidFill>
                  <a:schemeClr val="bg1"/>
                </a:solidFill>
                <a:latin typeface="Century Gothic" panose="020B0502020202020204" pitchFamily="34" charset="0"/>
                <a:cs typeface="Arial" panose="020B0604020202020204" pitchFamily="34" charset="0"/>
              </a:rPr>
              <a:t>Communication</a:t>
            </a:r>
          </a:p>
        </p:txBody>
      </p:sp>
      <p:sp>
        <p:nvSpPr>
          <p:cNvPr id="36" name="TextBox 35">
            <a:extLst>
              <a:ext uri="{FF2B5EF4-FFF2-40B4-BE49-F238E27FC236}">
                <a16:creationId xmlns:a16="http://schemas.microsoft.com/office/drawing/2014/main" id="{6CE4A488-AA46-43EB-84D4-3F201D4F8EC7}"/>
              </a:ext>
            </a:extLst>
          </p:cNvPr>
          <p:cNvSpPr txBox="1"/>
          <p:nvPr/>
        </p:nvSpPr>
        <p:spPr>
          <a:xfrm>
            <a:off x="7905655" y="3897387"/>
            <a:ext cx="914400" cy="523220"/>
          </a:xfrm>
          <a:prstGeom prst="rect">
            <a:avLst/>
          </a:prstGeom>
          <a:noFill/>
        </p:spPr>
        <p:txBody>
          <a:bodyPr wrap="square" rtlCol="0">
            <a:spAutoFit/>
          </a:bodyPr>
          <a:lstStyle/>
          <a:p>
            <a:pPr algn="ctr"/>
            <a:r>
              <a:rPr lang="en-GB" sz="1400" b="1" dirty="0">
                <a:solidFill>
                  <a:schemeClr val="bg1"/>
                </a:solidFill>
                <a:latin typeface="Century Gothic" panose="020B0502020202020204" pitchFamily="34" charset="0"/>
                <a:cs typeface="Arial" panose="020B0604020202020204" pitchFamily="34" charset="0"/>
              </a:rPr>
              <a:t>Manners</a:t>
            </a:r>
          </a:p>
        </p:txBody>
      </p:sp>
      <p:pic>
        <p:nvPicPr>
          <p:cNvPr id="37" name="Picture 4" descr="School Building icon">
            <a:extLst>
              <a:ext uri="{FF2B5EF4-FFF2-40B4-BE49-F238E27FC236}">
                <a16:creationId xmlns:a16="http://schemas.microsoft.com/office/drawing/2014/main" id="{D9D8C67B-25D0-4561-9F21-F9DA4E3F6F7A}"/>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7867553" y="434722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161A80E7-0483-4BFB-9827-745A9D7CCAA6}"/>
              </a:ext>
            </a:extLst>
          </p:cNvPr>
          <p:cNvSpPr txBox="1"/>
          <p:nvPr/>
        </p:nvSpPr>
        <p:spPr>
          <a:xfrm>
            <a:off x="518358" y="4676259"/>
            <a:ext cx="1185012" cy="307777"/>
          </a:xfrm>
          <a:prstGeom prst="rect">
            <a:avLst/>
          </a:prstGeom>
          <a:noFill/>
        </p:spPr>
        <p:txBody>
          <a:bodyPr wrap="square" rtlCol="0">
            <a:spAutoFit/>
          </a:bodyPr>
          <a:lstStyle/>
          <a:p>
            <a:pPr algn="ctr"/>
            <a:r>
              <a:rPr lang="en-GB" sz="1400" b="1" dirty="0">
                <a:solidFill>
                  <a:schemeClr val="bg1"/>
                </a:solidFill>
                <a:latin typeface="Century Gothic" panose="020B0502020202020204" pitchFamily="34" charset="0"/>
                <a:cs typeface="Arial" panose="020B0604020202020204" pitchFamily="34" charset="0"/>
              </a:rPr>
              <a:t>Education</a:t>
            </a:r>
          </a:p>
        </p:txBody>
      </p:sp>
      <p:sp>
        <p:nvSpPr>
          <p:cNvPr id="39" name="TextBox 38">
            <a:extLst>
              <a:ext uri="{FF2B5EF4-FFF2-40B4-BE49-F238E27FC236}">
                <a16:creationId xmlns:a16="http://schemas.microsoft.com/office/drawing/2014/main" id="{8497CE18-70B1-4E1D-B50F-FFD6EE329EAC}"/>
              </a:ext>
            </a:extLst>
          </p:cNvPr>
          <p:cNvSpPr txBox="1"/>
          <p:nvPr/>
        </p:nvSpPr>
        <p:spPr>
          <a:xfrm>
            <a:off x="1990381" y="4676259"/>
            <a:ext cx="650120" cy="307777"/>
          </a:xfrm>
          <a:prstGeom prst="rect">
            <a:avLst/>
          </a:prstGeom>
          <a:noFill/>
        </p:spPr>
        <p:txBody>
          <a:bodyPr wrap="square" rtlCol="0">
            <a:spAutoFit/>
          </a:bodyPr>
          <a:lstStyle/>
          <a:p>
            <a:pPr algn="ctr"/>
            <a:r>
              <a:rPr lang="en-GB" sz="1400" b="1" dirty="0">
                <a:solidFill>
                  <a:schemeClr val="bg1"/>
                </a:solidFill>
                <a:latin typeface="Century Gothic" panose="020B0502020202020204" pitchFamily="34" charset="0"/>
                <a:cs typeface="Arial" panose="020B0604020202020204" pitchFamily="34" charset="0"/>
              </a:rPr>
              <a:t>Food</a:t>
            </a:r>
          </a:p>
        </p:txBody>
      </p:sp>
      <p:sp>
        <p:nvSpPr>
          <p:cNvPr id="40" name="TextBox 39">
            <a:extLst>
              <a:ext uri="{FF2B5EF4-FFF2-40B4-BE49-F238E27FC236}">
                <a16:creationId xmlns:a16="http://schemas.microsoft.com/office/drawing/2014/main" id="{7E822AE0-9602-41B7-84B9-EF18460CCCD8}"/>
              </a:ext>
            </a:extLst>
          </p:cNvPr>
          <p:cNvSpPr txBox="1"/>
          <p:nvPr/>
        </p:nvSpPr>
        <p:spPr>
          <a:xfrm>
            <a:off x="2927513" y="4676259"/>
            <a:ext cx="813262" cy="307777"/>
          </a:xfrm>
          <a:prstGeom prst="rect">
            <a:avLst/>
          </a:prstGeom>
          <a:noFill/>
        </p:spPr>
        <p:txBody>
          <a:bodyPr wrap="square" rtlCol="0">
            <a:spAutoFit/>
          </a:bodyPr>
          <a:lstStyle/>
          <a:p>
            <a:pPr algn="ctr"/>
            <a:r>
              <a:rPr lang="en-GB" sz="1400" b="1" dirty="0">
                <a:solidFill>
                  <a:schemeClr val="bg1"/>
                </a:solidFill>
                <a:latin typeface="Century Gothic" panose="020B0502020202020204" pitchFamily="34" charset="0"/>
                <a:cs typeface="Arial" panose="020B0604020202020204" pitchFamily="34" charset="0"/>
              </a:rPr>
              <a:t>Shops</a:t>
            </a:r>
          </a:p>
        </p:txBody>
      </p:sp>
      <p:sp>
        <p:nvSpPr>
          <p:cNvPr id="44" name="TextBox 43">
            <a:extLst>
              <a:ext uri="{FF2B5EF4-FFF2-40B4-BE49-F238E27FC236}">
                <a16:creationId xmlns:a16="http://schemas.microsoft.com/office/drawing/2014/main" id="{DA1C6999-15CD-4064-A0CD-79F7991E1516}"/>
              </a:ext>
            </a:extLst>
          </p:cNvPr>
          <p:cNvSpPr txBox="1"/>
          <p:nvPr/>
        </p:nvSpPr>
        <p:spPr>
          <a:xfrm>
            <a:off x="5254446" y="5490669"/>
            <a:ext cx="754902" cy="307777"/>
          </a:xfrm>
          <a:prstGeom prst="rect">
            <a:avLst/>
          </a:prstGeom>
          <a:noFill/>
        </p:spPr>
        <p:txBody>
          <a:bodyPr wrap="square" rtlCol="0">
            <a:spAutoFit/>
          </a:bodyPr>
          <a:lstStyle/>
          <a:p>
            <a:pPr algn="ctr"/>
            <a:r>
              <a:rPr lang="en-GB" sz="1400" b="1" dirty="0">
                <a:solidFill>
                  <a:schemeClr val="bg1"/>
                </a:solidFill>
                <a:latin typeface="Century Gothic" panose="020B0502020202020204" pitchFamily="34" charset="0"/>
                <a:cs typeface="Arial" panose="020B0604020202020204" pitchFamily="34" charset="0"/>
              </a:rPr>
              <a:t>Past</a:t>
            </a:r>
          </a:p>
        </p:txBody>
      </p:sp>
      <p:sp>
        <p:nvSpPr>
          <p:cNvPr id="45" name="TextBox 44">
            <a:extLst>
              <a:ext uri="{FF2B5EF4-FFF2-40B4-BE49-F238E27FC236}">
                <a16:creationId xmlns:a16="http://schemas.microsoft.com/office/drawing/2014/main" id="{F3CDDAE9-AC03-47BD-93CB-88EEEF45AC88}"/>
              </a:ext>
            </a:extLst>
          </p:cNvPr>
          <p:cNvSpPr txBox="1"/>
          <p:nvPr/>
        </p:nvSpPr>
        <p:spPr>
          <a:xfrm>
            <a:off x="6447944" y="5490669"/>
            <a:ext cx="956250" cy="307777"/>
          </a:xfrm>
          <a:prstGeom prst="rect">
            <a:avLst/>
          </a:prstGeom>
          <a:noFill/>
        </p:spPr>
        <p:txBody>
          <a:bodyPr wrap="square" rtlCol="0">
            <a:spAutoFit/>
          </a:bodyPr>
          <a:lstStyle/>
          <a:p>
            <a:pPr algn="ctr"/>
            <a:r>
              <a:rPr lang="en-GB" sz="1400" b="1" dirty="0">
                <a:solidFill>
                  <a:schemeClr val="bg1"/>
                </a:solidFill>
                <a:latin typeface="Century Gothic" panose="020B0502020202020204" pitchFamily="34" charset="0"/>
                <a:cs typeface="Arial" panose="020B0604020202020204" pitchFamily="34" charset="0"/>
              </a:rPr>
              <a:t>Present</a:t>
            </a:r>
          </a:p>
        </p:txBody>
      </p:sp>
      <p:sp>
        <p:nvSpPr>
          <p:cNvPr id="46" name="TextBox 45">
            <a:extLst>
              <a:ext uri="{FF2B5EF4-FFF2-40B4-BE49-F238E27FC236}">
                <a16:creationId xmlns:a16="http://schemas.microsoft.com/office/drawing/2014/main" id="{C92D5928-4A56-4823-8021-830306FF7CB4}"/>
              </a:ext>
            </a:extLst>
          </p:cNvPr>
          <p:cNvSpPr txBox="1"/>
          <p:nvPr/>
        </p:nvSpPr>
        <p:spPr>
          <a:xfrm>
            <a:off x="7842789" y="5490669"/>
            <a:ext cx="914400" cy="307777"/>
          </a:xfrm>
          <a:prstGeom prst="rect">
            <a:avLst/>
          </a:prstGeom>
          <a:noFill/>
        </p:spPr>
        <p:txBody>
          <a:bodyPr wrap="square" rtlCol="0">
            <a:spAutoFit/>
          </a:bodyPr>
          <a:lstStyle/>
          <a:p>
            <a:pPr algn="ctr"/>
            <a:r>
              <a:rPr lang="en-GB" sz="1400" b="1" dirty="0">
                <a:solidFill>
                  <a:schemeClr val="bg1"/>
                </a:solidFill>
                <a:latin typeface="Century Gothic" panose="020B0502020202020204" pitchFamily="34" charset="0"/>
                <a:cs typeface="Arial" panose="020B0604020202020204" pitchFamily="34" charset="0"/>
              </a:rPr>
              <a:t>Future</a:t>
            </a:r>
          </a:p>
        </p:txBody>
      </p:sp>
      <p:pic>
        <p:nvPicPr>
          <p:cNvPr id="3074" name="Picture 2" descr="Crystal Ball icon">
            <a:extLst>
              <a:ext uri="{FF2B5EF4-FFF2-40B4-BE49-F238E27FC236}">
                <a16:creationId xmlns:a16="http://schemas.microsoft.com/office/drawing/2014/main" id="{8C7BEECE-F6E0-4F39-8D77-3FB11863DC66}"/>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386809" y="5212581"/>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99498246-BFA6-45B0-834F-F73A58C546F8}"/>
              </a:ext>
            </a:extLst>
          </p:cNvPr>
          <p:cNvSpPr txBox="1"/>
          <p:nvPr/>
        </p:nvSpPr>
        <p:spPr>
          <a:xfrm>
            <a:off x="648750" y="6293727"/>
            <a:ext cx="903973" cy="307777"/>
          </a:xfrm>
          <a:prstGeom prst="rect">
            <a:avLst/>
          </a:prstGeom>
          <a:noFill/>
        </p:spPr>
        <p:txBody>
          <a:bodyPr wrap="square" rtlCol="0">
            <a:spAutoFit/>
          </a:bodyPr>
          <a:lstStyle/>
          <a:p>
            <a:pPr algn="ctr"/>
            <a:r>
              <a:rPr lang="en-GB" sz="1400" b="1" dirty="0">
                <a:solidFill>
                  <a:schemeClr val="bg1"/>
                </a:solidFill>
                <a:latin typeface="Century Gothic" panose="020B0502020202020204" pitchFamily="34" charset="0"/>
                <a:cs typeface="Arial" panose="020B0604020202020204" pitchFamily="34" charset="0"/>
              </a:rPr>
              <a:t>Farmers</a:t>
            </a:r>
          </a:p>
        </p:txBody>
      </p:sp>
      <p:sp>
        <p:nvSpPr>
          <p:cNvPr id="49" name="TextBox 48">
            <a:extLst>
              <a:ext uri="{FF2B5EF4-FFF2-40B4-BE49-F238E27FC236}">
                <a16:creationId xmlns:a16="http://schemas.microsoft.com/office/drawing/2014/main" id="{BE79577D-CE34-440A-BE48-BCB9BFE17DE7}"/>
              </a:ext>
            </a:extLst>
          </p:cNvPr>
          <p:cNvSpPr txBox="1"/>
          <p:nvPr/>
        </p:nvSpPr>
        <p:spPr>
          <a:xfrm>
            <a:off x="1795649" y="6293727"/>
            <a:ext cx="851655" cy="307777"/>
          </a:xfrm>
          <a:prstGeom prst="rect">
            <a:avLst/>
          </a:prstGeom>
          <a:noFill/>
        </p:spPr>
        <p:txBody>
          <a:bodyPr wrap="square" rtlCol="0">
            <a:spAutoFit/>
          </a:bodyPr>
          <a:lstStyle/>
          <a:p>
            <a:pPr algn="ctr"/>
            <a:r>
              <a:rPr lang="en-GB" sz="1400" b="1" dirty="0">
                <a:solidFill>
                  <a:schemeClr val="bg1"/>
                </a:solidFill>
                <a:latin typeface="Century Gothic" panose="020B0502020202020204" pitchFamily="34" charset="0"/>
                <a:cs typeface="Arial" panose="020B0604020202020204" pitchFamily="34" charset="0"/>
              </a:rPr>
              <a:t>Vets</a:t>
            </a:r>
          </a:p>
        </p:txBody>
      </p:sp>
      <p:sp>
        <p:nvSpPr>
          <p:cNvPr id="3" name="Rectangle: Rounded Corners 2">
            <a:extLst>
              <a:ext uri="{FF2B5EF4-FFF2-40B4-BE49-F238E27FC236}">
                <a16:creationId xmlns:a16="http://schemas.microsoft.com/office/drawing/2014/main" id="{835BAE48-3638-4D0C-B370-0DB6CEBA284A}"/>
              </a:ext>
            </a:extLst>
          </p:cNvPr>
          <p:cNvSpPr/>
          <p:nvPr/>
        </p:nvSpPr>
        <p:spPr>
          <a:xfrm>
            <a:off x="411573" y="3111626"/>
            <a:ext cx="270000"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A</a:t>
            </a:r>
          </a:p>
        </p:txBody>
      </p:sp>
      <p:sp>
        <p:nvSpPr>
          <p:cNvPr id="56" name="Rectangle: Rounded Corners 55">
            <a:extLst>
              <a:ext uri="{FF2B5EF4-FFF2-40B4-BE49-F238E27FC236}">
                <a16:creationId xmlns:a16="http://schemas.microsoft.com/office/drawing/2014/main" id="{47BF7F56-CBD9-46C8-AFD6-38E38D6C4ACD}"/>
              </a:ext>
            </a:extLst>
          </p:cNvPr>
          <p:cNvSpPr/>
          <p:nvPr/>
        </p:nvSpPr>
        <p:spPr>
          <a:xfrm>
            <a:off x="1530768" y="3111369"/>
            <a:ext cx="270000"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B</a:t>
            </a:r>
          </a:p>
        </p:txBody>
      </p:sp>
      <p:sp>
        <p:nvSpPr>
          <p:cNvPr id="57" name="Rectangle: Rounded Corners 56">
            <a:extLst>
              <a:ext uri="{FF2B5EF4-FFF2-40B4-BE49-F238E27FC236}">
                <a16:creationId xmlns:a16="http://schemas.microsoft.com/office/drawing/2014/main" id="{39C2D9F9-543C-4B11-9924-3F43BFB6888B}"/>
              </a:ext>
            </a:extLst>
          </p:cNvPr>
          <p:cNvSpPr/>
          <p:nvPr/>
        </p:nvSpPr>
        <p:spPr>
          <a:xfrm>
            <a:off x="2649963" y="3111369"/>
            <a:ext cx="270000"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C</a:t>
            </a:r>
          </a:p>
        </p:txBody>
      </p:sp>
      <p:sp>
        <p:nvSpPr>
          <p:cNvPr id="58" name="Rectangle: Rounded Corners 57">
            <a:extLst>
              <a:ext uri="{FF2B5EF4-FFF2-40B4-BE49-F238E27FC236}">
                <a16:creationId xmlns:a16="http://schemas.microsoft.com/office/drawing/2014/main" id="{903BF8CB-8B89-4433-8E23-96A282AFABF0}"/>
              </a:ext>
            </a:extLst>
          </p:cNvPr>
          <p:cNvSpPr/>
          <p:nvPr/>
        </p:nvSpPr>
        <p:spPr>
          <a:xfrm>
            <a:off x="4880015" y="2314369"/>
            <a:ext cx="270000" cy="270000"/>
          </a:xfrm>
          <a:prstGeom prst="roundRect">
            <a:avLst/>
          </a:prstGeom>
          <a:solidFill>
            <a:srgbClr val="38BEAB"/>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A</a:t>
            </a:r>
          </a:p>
        </p:txBody>
      </p:sp>
      <p:sp>
        <p:nvSpPr>
          <p:cNvPr id="59" name="Rectangle: Rounded Corners 58">
            <a:extLst>
              <a:ext uri="{FF2B5EF4-FFF2-40B4-BE49-F238E27FC236}">
                <a16:creationId xmlns:a16="http://schemas.microsoft.com/office/drawing/2014/main" id="{4CF86B15-DD6E-4774-BA4C-5696FFA57965}"/>
              </a:ext>
            </a:extLst>
          </p:cNvPr>
          <p:cNvSpPr/>
          <p:nvPr/>
        </p:nvSpPr>
        <p:spPr>
          <a:xfrm>
            <a:off x="6211468" y="2314369"/>
            <a:ext cx="270000" cy="270000"/>
          </a:xfrm>
          <a:prstGeom prst="roundRect">
            <a:avLst/>
          </a:prstGeom>
          <a:solidFill>
            <a:srgbClr val="38BEAB"/>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B</a:t>
            </a:r>
          </a:p>
        </p:txBody>
      </p:sp>
      <p:sp>
        <p:nvSpPr>
          <p:cNvPr id="60" name="Rectangle: Rounded Corners 59">
            <a:extLst>
              <a:ext uri="{FF2B5EF4-FFF2-40B4-BE49-F238E27FC236}">
                <a16:creationId xmlns:a16="http://schemas.microsoft.com/office/drawing/2014/main" id="{2D17D8AA-54F1-46B0-8E21-E7329918F071}"/>
              </a:ext>
            </a:extLst>
          </p:cNvPr>
          <p:cNvSpPr/>
          <p:nvPr/>
        </p:nvSpPr>
        <p:spPr>
          <a:xfrm>
            <a:off x="7542921" y="2314369"/>
            <a:ext cx="270000" cy="270000"/>
          </a:xfrm>
          <a:prstGeom prst="roundRect">
            <a:avLst/>
          </a:prstGeom>
          <a:solidFill>
            <a:srgbClr val="38BEAB"/>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C</a:t>
            </a:r>
          </a:p>
        </p:txBody>
      </p:sp>
      <p:sp>
        <p:nvSpPr>
          <p:cNvPr id="61" name="Rectangle: Rounded Corners 60">
            <a:extLst>
              <a:ext uri="{FF2B5EF4-FFF2-40B4-BE49-F238E27FC236}">
                <a16:creationId xmlns:a16="http://schemas.microsoft.com/office/drawing/2014/main" id="{24EEC5A6-CEFD-4C74-A407-D1BF08BB14DE}"/>
              </a:ext>
            </a:extLst>
          </p:cNvPr>
          <p:cNvSpPr/>
          <p:nvPr/>
        </p:nvSpPr>
        <p:spPr>
          <a:xfrm>
            <a:off x="248357" y="4685948"/>
            <a:ext cx="270000"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A</a:t>
            </a:r>
          </a:p>
        </p:txBody>
      </p:sp>
      <p:sp>
        <p:nvSpPr>
          <p:cNvPr id="62" name="Rectangle: Rounded Corners 61">
            <a:extLst>
              <a:ext uri="{FF2B5EF4-FFF2-40B4-BE49-F238E27FC236}">
                <a16:creationId xmlns:a16="http://schemas.microsoft.com/office/drawing/2014/main" id="{C77BE683-8C55-489E-A68B-80F8EAF8A77C}"/>
              </a:ext>
            </a:extLst>
          </p:cNvPr>
          <p:cNvSpPr/>
          <p:nvPr/>
        </p:nvSpPr>
        <p:spPr>
          <a:xfrm>
            <a:off x="1711875" y="4695147"/>
            <a:ext cx="270000"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B</a:t>
            </a:r>
          </a:p>
        </p:txBody>
      </p:sp>
      <p:sp>
        <p:nvSpPr>
          <p:cNvPr id="63" name="Rectangle: Rounded Corners 62">
            <a:extLst>
              <a:ext uri="{FF2B5EF4-FFF2-40B4-BE49-F238E27FC236}">
                <a16:creationId xmlns:a16="http://schemas.microsoft.com/office/drawing/2014/main" id="{C7B58D1A-B6E0-43EF-87CF-A4F873EB90F5}"/>
              </a:ext>
            </a:extLst>
          </p:cNvPr>
          <p:cNvSpPr/>
          <p:nvPr/>
        </p:nvSpPr>
        <p:spPr>
          <a:xfrm>
            <a:off x="2649007" y="4695147"/>
            <a:ext cx="270000"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C</a:t>
            </a:r>
          </a:p>
        </p:txBody>
      </p:sp>
      <p:sp>
        <p:nvSpPr>
          <p:cNvPr id="64" name="Rectangle: Rounded Corners 63">
            <a:extLst>
              <a:ext uri="{FF2B5EF4-FFF2-40B4-BE49-F238E27FC236}">
                <a16:creationId xmlns:a16="http://schemas.microsoft.com/office/drawing/2014/main" id="{FDD60F36-00DD-43B2-A0C8-2AF487858F84}"/>
              </a:ext>
            </a:extLst>
          </p:cNvPr>
          <p:cNvSpPr/>
          <p:nvPr/>
        </p:nvSpPr>
        <p:spPr>
          <a:xfrm>
            <a:off x="4521872" y="3916275"/>
            <a:ext cx="270000" cy="270000"/>
          </a:xfrm>
          <a:prstGeom prst="roundRect">
            <a:avLst/>
          </a:prstGeom>
          <a:solidFill>
            <a:srgbClr val="38BEAB"/>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A</a:t>
            </a:r>
          </a:p>
        </p:txBody>
      </p:sp>
      <p:sp>
        <p:nvSpPr>
          <p:cNvPr id="65" name="Rectangle: Rounded Corners 64">
            <a:extLst>
              <a:ext uri="{FF2B5EF4-FFF2-40B4-BE49-F238E27FC236}">
                <a16:creationId xmlns:a16="http://schemas.microsoft.com/office/drawing/2014/main" id="{E07EBB8C-EEE4-43E9-8310-2230A5153661}"/>
              </a:ext>
            </a:extLst>
          </p:cNvPr>
          <p:cNvSpPr/>
          <p:nvPr/>
        </p:nvSpPr>
        <p:spPr>
          <a:xfrm>
            <a:off x="5819200" y="3916275"/>
            <a:ext cx="270000" cy="270000"/>
          </a:xfrm>
          <a:prstGeom prst="roundRect">
            <a:avLst/>
          </a:prstGeom>
          <a:solidFill>
            <a:srgbClr val="38BEAB"/>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B</a:t>
            </a:r>
          </a:p>
        </p:txBody>
      </p:sp>
      <p:sp>
        <p:nvSpPr>
          <p:cNvPr id="66" name="Rectangle: Rounded Corners 65">
            <a:extLst>
              <a:ext uri="{FF2B5EF4-FFF2-40B4-BE49-F238E27FC236}">
                <a16:creationId xmlns:a16="http://schemas.microsoft.com/office/drawing/2014/main" id="{3E94C335-E6EC-400A-95B7-BB0707CD8309}"/>
              </a:ext>
            </a:extLst>
          </p:cNvPr>
          <p:cNvSpPr/>
          <p:nvPr/>
        </p:nvSpPr>
        <p:spPr>
          <a:xfrm>
            <a:off x="7675082" y="3916275"/>
            <a:ext cx="270000" cy="270000"/>
          </a:xfrm>
          <a:prstGeom prst="roundRect">
            <a:avLst/>
          </a:prstGeom>
          <a:solidFill>
            <a:srgbClr val="38BEAB"/>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C</a:t>
            </a:r>
          </a:p>
        </p:txBody>
      </p:sp>
      <p:sp>
        <p:nvSpPr>
          <p:cNvPr id="67" name="Rectangle: Rounded Corners 66">
            <a:extLst>
              <a:ext uri="{FF2B5EF4-FFF2-40B4-BE49-F238E27FC236}">
                <a16:creationId xmlns:a16="http://schemas.microsoft.com/office/drawing/2014/main" id="{8E372B59-10B2-41CA-BD2D-538B06294E54}"/>
              </a:ext>
            </a:extLst>
          </p:cNvPr>
          <p:cNvSpPr/>
          <p:nvPr/>
        </p:nvSpPr>
        <p:spPr>
          <a:xfrm>
            <a:off x="392287" y="6312615"/>
            <a:ext cx="270000"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A</a:t>
            </a:r>
          </a:p>
        </p:txBody>
      </p:sp>
      <p:sp>
        <p:nvSpPr>
          <p:cNvPr id="68" name="Rectangle: Rounded Corners 67">
            <a:extLst>
              <a:ext uri="{FF2B5EF4-FFF2-40B4-BE49-F238E27FC236}">
                <a16:creationId xmlns:a16="http://schemas.microsoft.com/office/drawing/2014/main" id="{0601BB44-F167-44CE-A941-6581C58FF09C}"/>
              </a:ext>
            </a:extLst>
          </p:cNvPr>
          <p:cNvSpPr/>
          <p:nvPr/>
        </p:nvSpPr>
        <p:spPr>
          <a:xfrm>
            <a:off x="1539186" y="6312615"/>
            <a:ext cx="270000"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B</a:t>
            </a:r>
          </a:p>
        </p:txBody>
      </p:sp>
      <p:sp>
        <p:nvSpPr>
          <p:cNvPr id="69" name="Rectangle: Rounded Corners 68">
            <a:extLst>
              <a:ext uri="{FF2B5EF4-FFF2-40B4-BE49-F238E27FC236}">
                <a16:creationId xmlns:a16="http://schemas.microsoft.com/office/drawing/2014/main" id="{5AD55787-EBFB-4478-B3B4-EA8FB8E2B80D}"/>
              </a:ext>
            </a:extLst>
          </p:cNvPr>
          <p:cNvSpPr/>
          <p:nvPr/>
        </p:nvSpPr>
        <p:spPr>
          <a:xfrm>
            <a:off x="2633767" y="6312615"/>
            <a:ext cx="270000"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C</a:t>
            </a:r>
          </a:p>
        </p:txBody>
      </p:sp>
      <p:sp>
        <p:nvSpPr>
          <p:cNvPr id="70" name="Rectangle: Rounded Corners 69">
            <a:extLst>
              <a:ext uri="{FF2B5EF4-FFF2-40B4-BE49-F238E27FC236}">
                <a16:creationId xmlns:a16="http://schemas.microsoft.com/office/drawing/2014/main" id="{5BFF0061-D01D-4A3E-A2D8-6754E630F278}"/>
              </a:ext>
            </a:extLst>
          </p:cNvPr>
          <p:cNvSpPr/>
          <p:nvPr/>
        </p:nvSpPr>
        <p:spPr>
          <a:xfrm>
            <a:off x="4900148" y="5509557"/>
            <a:ext cx="270000" cy="270000"/>
          </a:xfrm>
          <a:prstGeom prst="roundRect">
            <a:avLst/>
          </a:prstGeom>
          <a:solidFill>
            <a:srgbClr val="38BEAB"/>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A</a:t>
            </a:r>
          </a:p>
        </p:txBody>
      </p:sp>
      <p:sp>
        <p:nvSpPr>
          <p:cNvPr id="71" name="Rectangle: Rounded Corners 70">
            <a:extLst>
              <a:ext uri="{FF2B5EF4-FFF2-40B4-BE49-F238E27FC236}">
                <a16:creationId xmlns:a16="http://schemas.microsoft.com/office/drawing/2014/main" id="{083BE77C-9DEC-4AD4-80FE-C7334BE2451C}"/>
              </a:ext>
            </a:extLst>
          </p:cNvPr>
          <p:cNvSpPr/>
          <p:nvPr/>
        </p:nvSpPr>
        <p:spPr>
          <a:xfrm>
            <a:off x="6093646" y="5509557"/>
            <a:ext cx="270000" cy="270000"/>
          </a:xfrm>
          <a:prstGeom prst="roundRect">
            <a:avLst/>
          </a:prstGeom>
          <a:solidFill>
            <a:srgbClr val="38BEAB"/>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B</a:t>
            </a:r>
          </a:p>
        </p:txBody>
      </p:sp>
      <p:sp>
        <p:nvSpPr>
          <p:cNvPr id="72" name="Rectangle: Rounded Corners 71">
            <a:extLst>
              <a:ext uri="{FF2B5EF4-FFF2-40B4-BE49-F238E27FC236}">
                <a16:creationId xmlns:a16="http://schemas.microsoft.com/office/drawing/2014/main" id="{2E215489-3234-45ED-AFDD-9FF7FD7262C5}"/>
              </a:ext>
            </a:extLst>
          </p:cNvPr>
          <p:cNvSpPr/>
          <p:nvPr/>
        </p:nvSpPr>
        <p:spPr>
          <a:xfrm>
            <a:off x="7488492" y="5509557"/>
            <a:ext cx="270000" cy="270000"/>
          </a:xfrm>
          <a:prstGeom prst="roundRect">
            <a:avLst/>
          </a:prstGeom>
          <a:solidFill>
            <a:srgbClr val="38BEAB"/>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C</a:t>
            </a:r>
          </a:p>
        </p:txBody>
      </p:sp>
      <p:sp>
        <p:nvSpPr>
          <p:cNvPr id="79" name="TextBox 78">
            <a:extLst>
              <a:ext uri="{FF2B5EF4-FFF2-40B4-BE49-F238E27FC236}">
                <a16:creationId xmlns:a16="http://schemas.microsoft.com/office/drawing/2014/main" id="{9E4A8163-D1B0-4643-BC16-9C78036F371A}"/>
              </a:ext>
            </a:extLst>
          </p:cNvPr>
          <p:cNvSpPr txBox="1"/>
          <p:nvPr/>
        </p:nvSpPr>
        <p:spPr>
          <a:xfrm>
            <a:off x="2890228" y="6293727"/>
            <a:ext cx="903973" cy="307777"/>
          </a:xfrm>
          <a:prstGeom prst="rect">
            <a:avLst/>
          </a:prstGeom>
          <a:noFill/>
        </p:spPr>
        <p:txBody>
          <a:bodyPr wrap="square" rtlCol="0">
            <a:spAutoFit/>
          </a:bodyPr>
          <a:lstStyle/>
          <a:p>
            <a:pPr algn="ctr"/>
            <a:r>
              <a:rPr lang="en-GB" sz="1400" b="1" dirty="0">
                <a:solidFill>
                  <a:schemeClr val="bg1"/>
                </a:solidFill>
                <a:latin typeface="Century Gothic" panose="020B0502020202020204" pitchFamily="34" charset="0"/>
                <a:cs typeface="Arial" panose="020B0604020202020204" pitchFamily="34" charset="0"/>
              </a:rPr>
              <a:t>Nurses</a:t>
            </a:r>
          </a:p>
        </p:txBody>
      </p:sp>
      <p:sp>
        <p:nvSpPr>
          <p:cNvPr id="73" name="TextBox 72">
            <a:extLst>
              <a:ext uri="{FF2B5EF4-FFF2-40B4-BE49-F238E27FC236}">
                <a16:creationId xmlns:a16="http://schemas.microsoft.com/office/drawing/2014/main" id="{ABC52CB9-59B4-48B0-BA8E-A9633D86EFEA}"/>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a:t>
            </a:r>
          </a:p>
        </p:txBody>
      </p:sp>
    </p:spTree>
    <p:extLst>
      <p:ext uri="{BB962C8B-B14F-4D97-AF65-F5344CB8AC3E}">
        <p14:creationId xmlns:p14="http://schemas.microsoft.com/office/powerpoint/2010/main" val="225820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9"/>
                                        </p:tgtEl>
                                      </p:cBhvr>
                                    </p:animEffect>
                                    <p:set>
                                      <p:cBhvr>
                                        <p:cTn id="7" dur="1" fill="hold">
                                          <p:stCondLst>
                                            <p:cond delay="499"/>
                                          </p:stCondLst>
                                        </p:cTn>
                                        <p:tgtEl>
                                          <p:spTgt spid="5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0"/>
                                        </p:tgtEl>
                                      </p:cBhvr>
                                    </p:animEffect>
                                    <p:set>
                                      <p:cBhvr>
                                        <p:cTn id="13" dur="1" fill="hold">
                                          <p:stCondLst>
                                            <p:cond delay="499"/>
                                          </p:stCondLst>
                                        </p:cTn>
                                        <p:tgtEl>
                                          <p:spTgt spid="6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7"/>
                                        </p:tgtEl>
                                      </p:cBhvr>
                                    </p:animEffect>
                                    <p:set>
                                      <p:cBhvr>
                                        <p:cTn id="16" dur="1" fill="hold">
                                          <p:stCondLst>
                                            <p:cond delay="499"/>
                                          </p:stCondLst>
                                        </p:cTn>
                                        <p:tgtEl>
                                          <p:spTgt spid="2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8"/>
                                        </p:tgtEl>
                                      </p:cBhvr>
                                    </p:animEffect>
                                    <p:set>
                                      <p:cBhvr>
                                        <p:cTn id="24" dur="1" fill="hold">
                                          <p:stCondLst>
                                            <p:cond delay="499"/>
                                          </p:stCondLst>
                                        </p:cTn>
                                        <p:tgtEl>
                                          <p:spTgt spid="28"/>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56"/>
                                        </p:tgtEl>
                                      </p:cBhvr>
                                    </p:animEffect>
                                    <p:set>
                                      <p:cBhvr>
                                        <p:cTn id="27" dur="1" fill="hold">
                                          <p:stCondLst>
                                            <p:cond delay="499"/>
                                          </p:stCondLst>
                                        </p:cTn>
                                        <p:tgtEl>
                                          <p:spTgt spid="56"/>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29"/>
                                        </p:tgtEl>
                                      </p:cBhvr>
                                    </p:animEffect>
                                    <p:set>
                                      <p:cBhvr>
                                        <p:cTn id="30" dur="1" fill="hold">
                                          <p:stCondLst>
                                            <p:cond delay="499"/>
                                          </p:stCondLst>
                                        </p:cTn>
                                        <p:tgtEl>
                                          <p:spTgt spid="2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64"/>
                                        </p:tgtEl>
                                      </p:cBhvr>
                                    </p:animEffect>
                                    <p:set>
                                      <p:cBhvr>
                                        <p:cTn id="35" dur="1" fill="hold">
                                          <p:stCondLst>
                                            <p:cond delay="499"/>
                                          </p:stCondLst>
                                        </p:cTn>
                                        <p:tgtEl>
                                          <p:spTgt spid="64"/>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34"/>
                                        </p:tgtEl>
                                      </p:cBhvr>
                                    </p:animEffect>
                                    <p:set>
                                      <p:cBhvr>
                                        <p:cTn id="38" dur="1" fill="hold">
                                          <p:stCondLst>
                                            <p:cond delay="499"/>
                                          </p:stCondLst>
                                        </p:cTn>
                                        <p:tgtEl>
                                          <p:spTgt spid="34"/>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66"/>
                                        </p:tgtEl>
                                      </p:cBhvr>
                                    </p:animEffect>
                                    <p:set>
                                      <p:cBhvr>
                                        <p:cTn id="41" dur="1" fill="hold">
                                          <p:stCondLst>
                                            <p:cond delay="499"/>
                                          </p:stCondLst>
                                        </p:cTn>
                                        <p:tgtEl>
                                          <p:spTgt spid="66"/>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36"/>
                                        </p:tgtEl>
                                      </p:cBhvr>
                                    </p:animEffect>
                                    <p:set>
                                      <p:cBhvr>
                                        <p:cTn id="44" dur="1" fill="hold">
                                          <p:stCondLst>
                                            <p:cond delay="499"/>
                                          </p:stCondLst>
                                        </p:cTn>
                                        <p:tgtEl>
                                          <p:spTgt spid="3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62"/>
                                        </p:tgtEl>
                                      </p:cBhvr>
                                    </p:animEffect>
                                    <p:set>
                                      <p:cBhvr>
                                        <p:cTn id="49" dur="1" fill="hold">
                                          <p:stCondLst>
                                            <p:cond delay="499"/>
                                          </p:stCondLst>
                                        </p:cTn>
                                        <p:tgtEl>
                                          <p:spTgt spid="62"/>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39"/>
                                        </p:tgtEl>
                                      </p:cBhvr>
                                    </p:animEffect>
                                    <p:set>
                                      <p:cBhvr>
                                        <p:cTn id="52" dur="1" fill="hold">
                                          <p:stCondLst>
                                            <p:cond delay="499"/>
                                          </p:stCondLst>
                                        </p:cTn>
                                        <p:tgtEl>
                                          <p:spTgt spid="39"/>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63"/>
                                        </p:tgtEl>
                                      </p:cBhvr>
                                    </p:animEffect>
                                    <p:set>
                                      <p:cBhvr>
                                        <p:cTn id="55" dur="1" fill="hold">
                                          <p:stCondLst>
                                            <p:cond delay="499"/>
                                          </p:stCondLst>
                                        </p:cTn>
                                        <p:tgtEl>
                                          <p:spTgt spid="63"/>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40"/>
                                        </p:tgtEl>
                                      </p:cBhvr>
                                    </p:animEffect>
                                    <p:set>
                                      <p:cBhvr>
                                        <p:cTn id="58" dur="1" fill="hold">
                                          <p:stCondLst>
                                            <p:cond delay="499"/>
                                          </p:stCondLst>
                                        </p:cTn>
                                        <p:tgtEl>
                                          <p:spTgt spid="4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70"/>
                                        </p:tgtEl>
                                      </p:cBhvr>
                                    </p:animEffect>
                                    <p:set>
                                      <p:cBhvr>
                                        <p:cTn id="63" dur="1" fill="hold">
                                          <p:stCondLst>
                                            <p:cond delay="499"/>
                                          </p:stCondLst>
                                        </p:cTn>
                                        <p:tgtEl>
                                          <p:spTgt spid="70"/>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44"/>
                                        </p:tgtEl>
                                      </p:cBhvr>
                                    </p:animEffect>
                                    <p:set>
                                      <p:cBhvr>
                                        <p:cTn id="66" dur="1" fill="hold">
                                          <p:stCondLst>
                                            <p:cond delay="499"/>
                                          </p:stCondLst>
                                        </p:cTn>
                                        <p:tgtEl>
                                          <p:spTgt spid="44"/>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71"/>
                                        </p:tgtEl>
                                      </p:cBhvr>
                                    </p:animEffect>
                                    <p:set>
                                      <p:cBhvr>
                                        <p:cTn id="69" dur="1" fill="hold">
                                          <p:stCondLst>
                                            <p:cond delay="499"/>
                                          </p:stCondLst>
                                        </p:cTn>
                                        <p:tgtEl>
                                          <p:spTgt spid="71"/>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45"/>
                                        </p:tgtEl>
                                      </p:cBhvr>
                                    </p:animEffect>
                                    <p:set>
                                      <p:cBhvr>
                                        <p:cTn id="72" dur="1" fill="hold">
                                          <p:stCondLst>
                                            <p:cond delay="499"/>
                                          </p:stCondLst>
                                        </p:cTn>
                                        <p:tgtEl>
                                          <p:spTgt spid="4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67"/>
                                        </p:tgtEl>
                                      </p:cBhvr>
                                    </p:animEffect>
                                    <p:set>
                                      <p:cBhvr>
                                        <p:cTn id="77" dur="1" fill="hold">
                                          <p:stCondLst>
                                            <p:cond delay="499"/>
                                          </p:stCondLst>
                                        </p:cTn>
                                        <p:tgtEl>
                                          <p:spTgt spid="67"/>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48"/>
                                        </p:tgtEl>
                                      </p:cBhvr>
                                    </p:animEffect>
                                    <p:set>
                                      <p:cBhvr>
                                        <p:cTn id="80" dur="1" fill="hold">
                                          <p:stCondLst>
                                            <p:cond delay="499"/>
                                          </p:stCondLst>
                                        </p:cTn>
                                        <p:tgtEl>
                                          <p:spTgt spid="48"/>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68"/>
                                        </p:tgtEl>
                                      </p:cBhvr>
                                    </p:animEffect>
                                    <p:set>
                                      <p:cBhvr>
                                        <p:cTn id="83" dur="1" fill="hold">
                                          <p:stCondLst>
                                            <p:cond delay="499"/>
                                          </p:stCondLst>
                                        </p:cTn>
                                        <p:tgtEl>
                                          <p:spTgt spid="68"/>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49"/>
                                        </p:tgtEl>
                                      </p:cBhvr>
                                    </p:animEffect>
                                    <p:set>
                                      <p:cBhvr>
                                        <p:cTn id="86"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4" grpId="0"/>
      <p:bldP spid="36" grpId="0"/>
      <p:bldP spid="39" grpId="0"/>
      <p:bldP spid="40" grpId="0"/>
      <p:bldP spid="44" grpId="0"/>
      <p:bldP spid="45" grpId="0"/>
      <p:bldP spid="48" grpId="0"/>
      <p:bldP spid="49" grpId="0"/>
      <p:bldP spid="3" grpId="0" animBg="1"/>
      <p:bldP spid="56" grpId="0" animBg="1"/>
      <p:bldP spid="59" grpId="0" animBg="1"/>
      <p:bldP spid="60" grpId="0" animBg="1"/>
      <p:bldP spid="62" grpId="0" animBg="1"/>
      <p:bldP spid="63" grpId="0" animBg="1"/>
      <p:bldP spid="64" grpId="0" animBg="1"/>
      <p:bldP spid="66" grpId="0" animBg="1"/>
      <p:bldP spid="67" grpId="0" animBg="1"/>
      <p:bldP spid="68" grpId="0" animBg="1"/>
      <p:bldP spid="70"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Astronaut male outline">
            <a:extLst>
              <a:ext uri="{FF2B5EF4-FFF2-40B4-BE49-F238E27FC236}">
                <a16:creationId xmlns:a16="http://schemas.microsoft.com/office/drawing/2014/main" id="{B2251B95-2ACC-4BFA-87BC-2CE6DBD95E8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2616" y="515980"/>
            <a:ext cx="3550895" cy="3550895"/>
          </a:xfrm>
          <a:prstGeom prst="rect">
            <a:avLst/>
          </a:prstGeom>
        </p:spPr>
      </p:pic>
      <p:pic>
        <p:nvPicPr>
          <p:cNvPr id="7" name="Graphic 6" descr="Rocket outline">
            <a:extLst>
              <a:ext uri="{FF2B5EF4-FFF2-40B4-BE49-F238E27FC236}">
                <a16:creationId xmlns:a16="http://schemas.microsoft.com/office/drawing/2014/main" id="{E3DEEBB7-66D1-4455-A780-E7BC21C19E7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27890" y="625568"/>
            <a:ext cx="3550895" cy="3550895"/>
          </a:xfrm>
          <a:prstGeom prst="rect">
            <a:avLst/>
          </a:prstGeom>
        </p:spPr>
      </p:pic>
      <p:pic>
        <p:nvPicPr>
          <p:cNvPr id="10" name="Graphic 9" descr="Constellation outline">
            <a:extLst>
              <a:ext uri="{FF2B5EF4-FFF2-40B4-BE49-F238E27FC236}">
                <a16:creationId xmlns:a16="http://schemas.microsoft.com/office/drawing/2014/main" id="{1A4DE254-073F-4FB8-9EC2-94891DB6B44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714774" y="3598651"/>
            <a:ext cx="3550895" cy="3550895"/>
          </a:xfrm>
          <a:prstGeom prst="rect">
            <a:avLst/>
          </a:prstGeom>
        </p:spPr>
      </p:pic>
      <p:pic>
        <p:nvPicPr>
          <p:cNvPr id="12" name="Graphic 11" descr="Satellite outline">
            <a:extLst>
              <a:ext uri="{FF2B5EF4-FFF2-40B4-BE49-F238E27FC236}">
                <a16:creationId xmlns:a16="http://schemas.microsoft.com/office/drawing/2014/main" id="{F59B8736-A288-4B3A-B100-41D41C02DB68}"/>
              </a:ext>
            </a:extLst>
          </p:cNvPr>
          <p:cNvPicPr>
            <a:picLocks noChangeAspect="1"/>
          </p:cNvPicPr>
          <p:nvPr/>
        </p:nvPicPr>
        <p:blipFill rotWithShape="1">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rcRect b="24483"/>
          <a:stretch/>
        </p:blipFill>
        <p:spPr>
          <a:xfrm flipH="1">
            <a:off x="4327956" y="5577046"/>
            <a:ext cx="385331" cy="290991"/>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16" name="Rectangle: Rounded Corners 15">
            <a:extLst>
              <a:ext uri="{FF2B5EF4-FFF2-40B4-BE49-F238E27FC236}">
                <a16:creationId xmlns:a16="http://schemas.microsoft.com/office/drawing/2014/main" id="{D1DFB5EB-95A0-4A61-B600-2CA507C795C7}"/>
              </a:ext>
            </a:extLst>
          </p:cNvPr>
          <p:cNvSpPr/>
          <p:nvPr/>
        </p:nvSpPr>
        <p:spPr>
          <a:xfrm>
            <a:off x="106495" y="5161110"/>
            <a:ext cx="4537854" cy="1338512"/>
          </a:xfrm>
          <a:prstGeom prst="roundRect">
            <a:avLst/>
          </a:prstGeom>
          <a:solidFill>
            <a:srgbClr val="B9DBF5"/>
          </a:solidFill>
          <a:ln w="28575">
            <a:solidFill>
              <a:srgbClr val="34356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cs typeface="Arial" panose="020B0604020202020204" pitchFamily="34" charset="0"/>
              </a:rPr>
              <a:t>The UK is a </a:t>
            </a:r>
            <a:r>
              <a:rPr lang="en-GB" sz="1400" b="1" dirty="0">
                <a:solidFill>
                  <a:schemeClr val="tx1"/>
                </a:solidFill>
                <a:latin typeface="Century Gothic" panose="020B0502020202020204" pitchFamily="34" charset="0"/>
                <a:cs typeface="Arial" panose="020B0604020202020204" pitchFamily="34" charset="0"/>
              </a:rPr>
              <a:t>world leader </a:t>
            </a:r>
            <a:r>
              <a:rPr lang="en-GB" sz="1400" dirty="0">
                <a:solidFill>
                  <a:schemeClr val="tx1"/>
                </a:solidFill>
                <a:latin typeface="Century Gothic" panose="020B0502020202020204" pitchFamily="34" charset="0"/>
                <a:cs typeface="Arial" panose="020B0604020202020204" pitchFamily="34" charset="0"/>
              </a:rPr>
              <a:t>in space technology and science, and UK teams are involved in </a:t>
            </a:r>
            <a:r>
              <a:rPr lang="en-GB" sz="1400" b="1" dirty="0">
                <a:solidFill>
                  <a:schemeClr val="tx1"/>
                </a:solidFill>
                <a:latin typeface="Century Gothic" panose="020B0502020202020204" pitchFamily="34" charset="0"/>
                <a:cs typeface="Arial" panose="020B0604020202020204" pitchFamily="34" charset="0"/>
              </a:rPr>
              <a:t>dozens of missions from spacecraft orbiting other planets to the many satellites monitoring the Earth.</a:t>
            </a:r>
            <a:endPar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10BA375E-3337-430B-8A9C-E44B2E9726A8}"/>
              </a:ext>
            </a:extLst>
          </p:cNvPr>
          <p:cNvSpPr/>
          <p:nvPr/>
        </p:nvSpPr>
        <p:spPr>
          <a:xfrm>
            <a:off x="109196" y="917285"/>
            <a:ext cx="3768439" cy="659310"/>
          </a:xfrm>
          <a:prstGeom prst="roundRect">
            <a:avLst/>
          </a:prstGeom>
          <a:solidFill>
            <a:srgbClr val="B9DBF5"/>
          </a:solidFill>
          <a:ln w="28575">
            <a:solidFill>
              <a:srgbClr val="34356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cs typeface="Arial" panose="020B0604020202020204" pitchFamily="34" charset="0"/>
              </a:rPr>
              <a:t>The space sector is one of the </a:t>
            </a:r>
            <a:r>
              <a:rPr lang="en-GB" sz="1400" b="1" dirty="0">
                <a:solidFill>
                  <a:schemeClr val="tx1"/>
                </a:solidFill>
                <a:latin typeface="Century Gothic" panose="020B0502020202020204" pitchFamily="34" charset="0"/>
                <a:cs typeface="Arial" panose="020B0604020202020204" pitchFamily="34" charset="0"/>
              </a:rPr>
              <a:t>fastest growing </a:t>
            </a:r>
            <a:r>
              <a:rPr lang="en-GB" sz="1400" dirty="0">
                <a:solidFill>
                  <a:schemeClr val="tx1"/>
                </a:solidFill>
                <a:latin typeface="Century Gothic" panose="020B0502020202020204" pitchFamily="34" charset="0"/>
                <a:cs typeface="Arial" panose="020B0604020202020204" pitchFamily="34" charset="0"/>
              </a:rPr>
              <a:t>sectors of the UK economy</a:t>
            </a:r>
          </a:p>
        </p:txBody>
      </p:sp>
      <p:sp>
        <p:nvSpPr>
          <p:cNvPr id="19" name="Rectangle: Rounded Corners 18">
            <a:extLst>
              <a:ext uri="{FF2B5EF4-FFF2-40B4-BE49-F238E27FC236}">
                <a16:creationId xmlns:a16="http://schemas.microsoft.com/office/drawing/2014/main" id="{C4C292C9-B6C7-41F1-BF02-CA65EB1740AD}"/>
              </a:ext>
            </a:extLst>
          </p:cNvPr>
          <p:cNvSpPr/>
          <p:nvPr/>
        </p:nvSpPr>
        <p:spPr>
          <a:xfrm>
            <a:off x="106495" y="1705430"/>
            <a:ext cx="3768439" cy="659310"/>
          </a:xfrm>
          <a:prstGeom prst="roundRect">
            <a:avLst/>
          </a:prstGeom>
          <a:solidFill>
            <a:srgbClr val="B9DBF5"/>
          </a:solidFill>
          <a:ln w="28575">
            <a:solidFill>
              <a:srgbClr val="34356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30,000 new jobs will be created in the sector by 2030.</a:t>
            </a:r>
          </a:p>
        </p:txBody>
      </p:sp>
      <p:sp>
        <p:nvSpPr>
          <p:cNvPr id="23" name="Rectangle: Rounded Corners 22">
            <a:extLst>
              <a:ext uri="{FF2B5EF4-FFF2-40B4-BE49-F238E27FC236}">
                <a16:creationId xmlns:a16="http://schemas.microsoft.com/office/drawing/2014/main" id="{99CFE5D0-B541-4722-A084-556C3FF59393}"/>
              </a:ext>
            </a:extLst>
          </p:cNvPr>
          <p:cNvSpPr/>
          <p:nvPr/>
        </p:nvSpPr>
        <p:spPr>
          <a:xfrm>
            <a:off x="127188" y="3962720"/>
            <a:ext cx="4517161" cy="1006756"/>
          </a:xfrm>
          <a:prstGeom prst="roundRect">
            <a:avLst/>
          </a:prstGeom>
          <a:solidFill>
            <a:srgbClr val="B9DBF5"/>
          </a:solidFill>
          <a:ln w="28575">
            <a:solidFill>
              <a:srgbClr val="34356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The UK is also a leader in the application of space derived data</a:t>
            </a:r>
            <a:r>
              <a:rPr lang="en-GB" sz="1400" dirty="0">
                <a:solidFill>
                  <a:schemeClr val="tx1"/>
                </a:solidFill>
                <a:latin typeface="Century Gothic" panose="020B0502020202020204" pitchFamily="34" charset="0"/>
                <a:cs typeface="Arial" panose="020B0604020202020204" pitchFamily="34" charset="0"/>
              </a:rPr>
              <a:t>, and Oxfordshire has become a very attractive place to start a new business.</a:t>
            </a:r>
            <a:endPar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sym typeface="Lato"/>
            </a:endParaRPr>
          </a:p>
        </p:txBody>
      </p:sp>
      <p:sp>
        <p:nvSpPr>
          <p:cNvPr id="24" name="Shape 114">
            <a:extLst>
              <a:ext uri="{FF2B5EF4-FFF2-40B4-BE49-F238E27FC236}">
                <a16:creationId xmlns:a16="http://schemas.microsoft.com/office/drawing/2014/main" id="{0436E2E8-E666-46D4-9ADE-646DBDD6CCCB}"/>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The UK Space Sector  </a:t>
            </a:r>
          </a:p>
        </p:txBody>
      </p:sp>
      <p:sp>
        <p:nvSpPr>
          <p:cNvPr id="25" name="Pentagon 20">
            <a:extLst>
              <a:ext uri="{FF2B5EF4-FFF2-40B4-BE49-F238E27FC236}">
                <a16:creationId xmlns:a16="http://schemas.microsoft.com/office/drawing/2014/main" id="{5E946BC4-2BB4-43BB-92EA-B60ABAE4E6BE}"/>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sp>
        <p:nvSpPr>
          <p:cNvPr id="26" name="TextBox 25">
            <a:extLst>
              <a:ext uri="{FF2B5EF4-FFF2-40B4-BE49-F238E27FC236}">
                <a16:creationId xmlns:a16="http://schemas.microsoft.com/office/drawing/2014/main" id="{95B8BC35-E45D-4709-8D7C-55DA77180798}"/>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a:t>
            </a:r>
          </a:p>
        </p:txBody>
      </p:sp>
      <p:pic>
        <p:nvPicPr>
          <p:cNvPr id="2050" name="Picture 2" descr="Satellite icon">
            <a:extLst>
              <a:ext uri="{FF2B5EF4-FFF2-40B4-BE49-F238E27FC236}">
                <a16:creationId xmlns:a16="http://schemas.microsoft.com/office/drawing/2014/main" id="{50569295-AFB0-4443-BE6A-6DA903D112C9}"/>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443870" y="339589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PS Antenna icon">
            <a:extLst>
              <a:ext uri="{FF2B5EF4-FFF2-40B4-BE49-F238E27FC236}">
                <a16:creationId xmlns:a16="http://schemas.microsoft.com/office/drawing/2014/main" id="{A1C12BA5-8732-4980-B4E5-098C969CB4C3}"/>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121103" y="340956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Online icon">
            <a:extLst>
              <a:ext uri="{FF2B5EF4-FFF2-40B4-BE49-F238E27FC236}">
                <a16:creationId xmlns:a16="http://schemas.microsoft.com/office/drawing/2014/main" id="{964400B6-025E-4F44-B396-3C69ED4C2E53}"/>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803785" y="268120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ace Shuttle icon">
            <a:extLst>
              <a:ext uri="{FF2B5EF4-FFF2-40B4-BE49-F238E27FC236}">
                <a16:creationId xmlns:a16="http://schemas.microsoft.com/office/drawing/2014/main" id="{A556A89C-4113-47C5-B16F-5616B97997BB}"/>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488754" y="271294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arth Planet icon">
            <a:extLst>
              <a:ext uri="{FF2B5EF4-FFF2-40B4-BE49-F238E27FC236}">
                <a16:creationId xmlns:a16="http://schemas.microsoft.com/office/drawing/2014/main" id="{2FAADCC7-EBA8-4D65-B73F-0E9FD5861007}"/>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171119" y="270653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0E7F3F39-439E-4611-B757-ECDAF77CB3FD}"/>
              </a:ext>
            </a:extLst>
          </p:cNvPr>
          <p:cNvSpPr/>
          <p:nvPr/>
        </p:nvSpPr>
        <p:spPr>
          <a:xfrm>
            <a:off x="4771131" y="4817526"/>
            <a:ext cx="4134368" cy="1682096"/>
          </a:xfrm>
          <a:prstGeom prst="roundRect">
            <a:avLst/>
          </a:prstGeom>
          <a:solidFill>
            <a:srgbClr val="B9DBF5"/>
          </a:solidFill>
          <a:ln w="28575">
            <a:solidFill>
              <a:srgbClr val="34356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entury Gothic" panose="020B0502020202020204" pitchFamily="34" charset="0"/>
              <a:cs typeface="Arial" panose="020B0604020202020204" pitchFamily="34" charset="0"/>
            </a:endParaRPr>
          </a:p>
          <a:p>
            <a:pPr algn="ctr"/>
            <a:r>
              <a:rPr lang="en-GB" sz="1400" b="1" dirty="0">
                <a:solidFill>
                  <a:schemeClr val="tx1"/>
                </a:solidFill>
                <a:latin typeface="Century Gothic" panose="020B0502020202020204" pitchFamily="34" charset="0"/>
                <a:cs typeface="Arial" panose="020B0604020202020204" pitchFamily="34" charset="0"/>
              </a:rPr>
              <a:t>All Encompassing - </a:t>
            </a:r>
            <a:r>
              <a:rPr lang="en-GB" sz="1400" dirty="0">
                <a:solidFill>
                  <a:schemeClr val="tx1"/>
                </a:solidFill>
                <a:latin typeface="Century Gothic" panose="020B0502020202020204" pitchFamily="34" charset="0"/>
                <a:cs typeface="Arial" panose="020B0604020202020204" pitchFamily="34" charset="0"/>
              </a:rPr>
              <a:t>Space technology affects almost </a:t>
            </a:r>
            <a:r>
              <a:rPr lang="en-GB" sz="1400" b="1" dirty="0">
                <a:solidFill>
                  <a:schemeClr val="tx1"/>
                </a:solidFill>
                <a:latin typeface="Century Gothic" panose="020B0502020202020204" pitchFamily="34" charset="0"/>
                <a:cs typeface="Arial" panose="020B0604020202020204" pitchFamily="34" charset="0"/>
              </a:rPr>
              <a:t>every part of our lives </a:t>
            </a:r>
            <a:r>
              <a:rPr lang="en-GB" sz="1400" dirty="0">
                <a:solidFill>
                  <a:schemeClr val="tx1"/>
                </a:solidFill>
                <a:latin typeface="Century Gothic" panose="020B0502020202020204" pitchFamily="34" charset="0"/>
                <a:cs typeface="Arial" panose="020B0604020202020204" pitchFamily="34" charset="0"/>
              </a:rPr>
              <a:t>from weather forecasting and satellite TV, to global communications and navigation. </a:t>
            </a:r>
          </a:p>
          <a:p>
            <a:pPr algn="ctr"/>
            <a:endParaRPr lang="en-GB" sz="1400" dirty="0">
              <a:solidFill>
                <a:schemeClr val="tx1"/>
              </a:solidFill>
              <a:latin typeface="Century Gothic" panose="020B0502020202020204" pitchFamily="34" charset="0"/>
              <a:cs typeface="Arial" panose="020B0604020202020204" pitchFamily="34" charset="0"/>
            </a:endParaRPr>
          </a:p>
          <a:p>
            <a:pPr algn="ctr"/>
            <a:r>
              <a:rPr lang="en-GB" sz="1400" b="1" dirty="0">
                <a:solidFill>
                  <a:schemeClr val="tx1"/>
                </a:solidFill>
                <a:latin typeface="Century Gothic" panose="020B0502020202020204" pitchFamily="34" charset="0"/>
                <a:cs typeface="Arial" panose="020B0604020202020204" pitchFamily="34" charset="0"/>
              </a:rPr>
              <a:t>A career in the space industry could include any of these areas and much more.</a:t>
            </a:r>
          </a:p>
          <a:p>
            <a:pPr algn="ctr"/>
            <a:endParaRPr lang="en-GB" sz="1400" dirty="0">
              <a:solidFill>
                <a:schemeClr val="tx1"/>
              </a:solidFill>
              <a:latin typeface="Century Gothic" panose="020B0502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DE07FCE1-6F65-41F4-AB13-C6B44A84C4C2}"/>
              </a:ext>
            </a:extLst>
          </p:cNvPr>
          <p:cNvSpPr/>
          <p:nvPr/>
        </p:nvSpPr>
        <p:spPr>
          <a:xfrm>
            <a:off x="4344174" y="894685"/>
            <a:ext cx="4537853" cy="2072381"/>
          </a:xfrm>
          <a:prstGeom prst="roundRect">
            <a:avLst/>
          </a:prstGeom>
          <a:solidFill>
            <a:srgbClr val="B9DBF5"/>
          </a:solidFill>
          <a:ln w="28575">
            <a:solidFill>
              <a:srgbClr val="34356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cs typeface="Arial" panose="020B0604020202020204" pitchFamily="34" charset="0"/>
              </a:rPr>
              <a:t>You could be working on a </a:t>
            </a:r>
            <a:r>
              <a:rPr lang="en-GB" sz="1400" b="1" dirty="0">
                <a:solidFill>
                  <a:schemeClr val="tx1"/>
                </a:solidFill>
                <a:latin typeface="Century Gothic" panose="020B0502020202020204" pitchFamily="34" charset="0"/>
                <a:cs typeface="Arial" panose="020B0604020202020204" pitchFamily="34" charset="0"/>
              </a:rPr>
              <a:t>new satellite or developing technology to map a distant planet. </a:t>
            </a:r>
          </a:p>
          <a:p>
            <a:pPr algn="ctr"/>
            <a:r>
              <a:rPr lang="en-GB" sz="1400" dirty="0">
                <a:solidFill>
                  <a:schemeClr val="tx1"/>
                </a:solidFill>
                <a:latin typeface="Century Gothic" panose="020B0502020202020204" pitchFamily="34" charset="0"/>
                <a:cs typeface="Arial" panose="020B0604020202020204" pitchFamily="34" charset="0"/>
              </a:rPr>
              <a:t>You could be helping to make </a:t>
            </a:r>
            <a:r>
              <a:rPr lang="en-GB" sz="1400" b="1" dirty="0">
                <a:solidFill>
                  <a:schemeClr val="tx1"/>
                </a:solidFill>
                <a:latin typeface="Century Gothic" panose="020B0502020202020204" pitchFamily="34" charset="0"/>
                <a:cs typeface="Arial" panose="020B0604020202020204" pitchFamily="34" charset="0"/>
              </a:rPr>
              <a:t>new discoveries </a:t>
            </a:r>
            <a:r>
              <a:rPr lang="en-GB" sz="1400" dirty="0">
                <a:solidFill>
                  <a:schemeClr val="tx1"/>
                </a:solidFill>
                <a:latin typeface="Century Gothic" panose="020B0502020202020204" pitchFamily="34" charset="0"/>
                <a:cs typeface="Arial" panose="020B0604020202020204" pitchFamily="34" charset="0"/>
              </a:rPr>
              <a:t>about our solar system or using satellites to </a:t>
            </a:r>
            <a:r>
              <a:rPr lang="en-GB" sz="1400" b="1" dirty="0">
                <a:solidFill>
                  <a:schemeClr val="tx1"/>
                </a:solidFill>
                <a:latin typeface="Century Gothic" panose="020B0502020202020204" pitchFamily="34" charset="0"/>
                <a:cs typeface="Arial" panose="020B0604020202020204" pitchFamily="34" charset="0"/>
              </a:rPr>
              <a:t>study pollution on Earth. </a:t>
            </a:r>
          </a:p>
          <a:p>
            <a:pPr algn="ctr"/>
            <a:r>
              <a:rPr lang="en-GB" sz="1400" dirty="0">
                <a:solidFill>
                  <a:schemeClr val="tx1"/>
                </a:solidFill>
                <a:latin typeface="Century Gothic" panose="020B0502020202020204" pitchFamily="34" charset="0"/>
                <a:cs typeface="Arial" panose="020B0604020202020204" pitchFamily="34" charset="0"/>
              </a:rPr>
              <a:t>You might be connecting the world’s most remote communities or </a:t>
            </a:r>
            <a:r>
              <a:rPr lang="en-GB" sz="1400" b="1" dirty="0">
                <a:solidFill>
                  <a:schemeClr val="tx1"/>
                </a:solidFill>
                <a:latin typeface="Century Gothic" panose="020B0502020202020204" pitchFamily="34" charset="0"/>
                <a:cs typeface="Arial" panose="020B0604020202020204" pitchFamily="34" charset="0"/>
              </a:rPr>
              <a:t>helping aid agencies reach a disaster zone.</a:t>
            </a:r>
          </a:p>
        </p:txBody>
      </p:sp>
      <p:pic>
        <p:nvPicPr>
          <p:cNvPr id="29" name="Picture 2" descr="Partly Cloudy Day icon">
            <a:extLst>
              <a:ext uri="{FF2B5EF4-FFF2-40B4-BE49-F238E27FC236}">
                <a16:creationId xmlns:a16="http://schemas.microsoft.com/office/drawing/2014/main" id="{8F921DB9-235C-43FB-B630-3923FB41179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20219" y="3443196"/>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65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Astronaut male outline">
            <a:extLst>
              <a:ext uri="{FF2B5EF4-FFF2-40B4-BE49-F238E27FC236}">
                <a16:creationId xmlns:a16="http://schemas.microsoft.com/office/drawing/2014/main" id="{B2251B95-2ACC-4BFA-87BC-2CE6DBD95E8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4181" y="625568"/>
            <a:ext cx="3550895" cy="3550895"/>
          </a:xfrm>
          <a:prstGeom prst="rect">
            <a:avLst/>
          </a:prstGeom>
        </p:spPr>
      </p:pic>
      <p:pic>
        <p:nvPicPr>
          <p:cNvPr id="7" name="Graphic 6" descr="Rocket outline">
            <a:extLst>
              <a:ext uri="{FF2B5EF4-FFF2-40B4-BE49-F238E27FC236}">
                <a16:creationId xmlns:a16="http://schemas.microsoft.com/office/drawing/2014/main" id="{E3DEEBB7-66D1-4455-A780-E7BC21C19E7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27890" y="625568"/>
            <a:ext cx="3550895" cy="3550895"/>
          </a:xfrm>
          <a:prstGeom prst="rect">
            <a:avLst/>
          </a:prstGeom>
        </p:spPr>
      </p:pic>
      <p:pic>
        <p:nvPicPr>
          <p:cNvPr id="10" name="Graphic 9" descr="Constellation outline">
            <a:extLst>
              <a:ext uri="{FF2B5EF4-FFF2-40B4-BE49-F238E27FC236}">
                <a16:creationId xmlns:a16="http://schemas.microsoft.com/office/drawing/2014/main" id="{1A4DE254-073F-4FB8-9EC2-94891DB6B44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714774" y="3598651"/>
            <a:ext cx="3550895" cy="3550895"/>
          </a:xfrm>
          <a:prstGeom prst="rect">
            <a:avLst/>
          </a:prstGeom>
        </p:spPr>
      </p:pic>
      <p:pic>
        <p:nvPicPr>
          <p:cNvPr id="12" name="Graphic 11" descr="Satellite outline">
            <a:extLst>
              <a:ext uri="{FF2B5EF4-FFF2-40B4-BE49-F238E27FC236}">
                <a16:creationId xmlns:a16="http://schemas.microsoft.com/office/drawing/2014/main" id="{F59B8736-A288-4B3A-B100-41D41C02DB68}"/>
              </a:ext>
            </a:extLst>
          </p:cNvPr>
          <p:cNvPicPr>
            <a:picLocks noChangeAspect="1"/>
          </p:cNvPicPr>
          <p:nvPr/>
        </p:nvPicPr>
        <p:blipFill rotWithShape="1">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rcRect b="24483"/>
          <a:stretch/>
        </p:blipFill>
        <p:spPr>
          <a:xfrm flipH="1">
            <a:off x="368667" y="4176463"/>
            <a:ext cx="3550895" cy="2681537"/>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16" name="Rectangle: Rounded Corners 15">
            <a:extLst>
              <a:ext uri="{FF2B5EF4-FFF2-40B4-BE49-F238E27FC236}">
                <a16:creationId xmlns:a16="http://schemas.microsoft.com/office/drawing/2014/main" id="{D1DFB5EB-95A0-4A61-B600-2CA507C795C7}"/>
              </a:ext>
            </a:extLst>
          </p:cNvPr>
          <p:cNvSpPr/>
          <p:nvPr/>
        </p:nvSpPr>
        <p:spPr>
          <a:xfrm>
            <a:off x="4420970" y="4066875"/>
            <a:ext cx="4537854" cy="1338512"/>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0" i="0" dirty="0">
                <a:solidFill>
                  <a:schemeClr val="tx1"/>
                </a:solidFill>
                <a:effectLst/>
                <a:latin typeface="Century Gothic" panose="020B0502020202020204" pitchFamily="34" charset="0"/>
                <a:cs typeface="Arial" panose="020B0604020202020204" pitchFamily="34" charset="0"/>
              </a:rPr>
              <a:t>Open Cosmos </a:t>
            </a:r>
            <a:r>
              <a:rPr lang="en-GB" sz="1400" b="1" i="0" dirty="0">
                <a:solidFill>
                  <a:schemeClr val="tx1"/>
                </a:solidFill>
                <a:effectLst/>
                <a:latin typeface="Century Gothic" panose="020B0502020202020204" pitchFamily="34" charset="0"/>
                <a:cs typeface="Arial" panose="020B0604020202020204" pitchFamily="34" charset="0"/>
              </a:rPr>
              <a:t>uses space to help tackle Earth’s biggest challenges</a:t>
            </a:r>
            <a:r>
              <a:rPr lang="en-GB" sz="1400" b="0" i="0" dirty="0">
                <a:solidFill>
                  <a:schemeClr val="tx1"/>
                </a:solidFill>
                <a:effectLst/>
                <a:latin typeface="Century Gothic" panose="020B0502020202020204" pitchFamily="34" charset="0"/>
                <a:cs typeface="Arial" panose="020B0604020202020204" pitchFamily="34" charset="0"/>
              </a:rPr>
              <a:t>! They create technology to collect information from space. This includes </a:t>
            </a:r>
            <a:r>
              <a:rPr lang="en-GB" sz="1400" b="1" i="0" dirty="0">
                <a:solidFill>
                  <a:schemeClr val="tx1"/>
                </a:solidFill>
                <a:effectLst/>
                <a:latin typeface="Century Gothic" panose="020B0502020202020204" pitchFamily="34" charset="0"/>
                <a:cs typeface="Arial" panose="020B0604020202020204" pitchFamily="34" charset="0"/>
              </a:rPr>
              <a:t>software</a:t>
            </a:r>
            <a:r>
              <a:rPr lang="en-GB" sz="1400" b="0" i="0" dirty="0">
                <a:solidFill>
                  <a:schemeClr val="tx1"/>
                </a:solidFill>
                <a:effectLst/>
                <a:latin typeface="Century Gothic" panose="020B0502020202020204" pitchFamily="34" charset="0"/>
                <a:cs typeface="Arial" panose="020B0604020202020204" pitchFamily="34" charset="0"/>
              </a:rPr>
              <a:t> and </a:t>
            </a:r>
            <a:r>
              <a:rPr lang="en-GB" sz="1400" b="1" i="0" dirty="0">
                <a:solidFill>
                  <a:schemeClr val="tx1"/>
                </a:solidFill>
                <a:effectLst/>
                <a:latin typeface="Century Gothic" panose="020B0502020202020204" pitchFamily="34" charset="0"/>
                <a:cs typeface="Arial" panose="020B0604020202020204" pitchFamily="34" charset="0"/>
              </a:rPr>
              <a:t>ready-to-launch small satellite </a:t>
            </a:r>
            <a:r>
              <a:rPr lang="en-GB" sz="1400" b="0" i="0" dirty="0">
                <a:solidFill>
                  <a:schemeClr val="tx1"/>
                </a:solidFill>
                <a:effectLst/>
                <a:latin typeface="Century Gothic" panose="020B0502020202020204" pitchFamily="34" charset="0"/>
                <a:cs typeface="Arial" panose="020B0604020202020204" pitchFamily="34" charset="0"/>
              </a:rPr>
              <a:t>platforms.  </a:t>
            </a:r>
            <a:endPar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10BA375E-3337-430B-8A9C-E44B2E9726A8}"/>
              </a:ext>
            </a:extLst>
          </p:cNvPr>
          <p:cNvSpPr/>
          <p:nvPr/>
        </p:nvSpPr>
        <p:spPr>
          <a:xfrm>
            <a:off x="173180" y="3264754"/>
            <a:ext cx="3768439" cy="1173431"/>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cs typeface="Arial" panose="020B0604020202020204" pitchFamily="34" charset="0"/>
              </a:rPr>
              <a:t>Space technologies are now </a:t>
            </a:r>
            <a:r>
              <a:rPr lang="en-GB" sz="1400" b="1" dirty="0">
                <a:solidFill>
                  <a:schemeClr val="tx1"/>
                </a:solidFill>
                <a:latin typeface="Century Gothic" panose="020B0502020202020204" pitchFamily="34" charset="0"/>
                <a:cs typeface="Arial" panose="020B0604020202020204" pitchFamily="34" charset="0"/>
              </a:rPr>
              <a:t>part of our everyday life. </a:t>
            </a:r>
            <a:r>
              <a:rPr lang="en-GB" sz="1400" dirty="0">
                <a:solidFill>
                  <a:schemeClr val="tx1"/>
                </a:solidFill>
                <a:latin typeface="Century Gothic" panose="020B0502020202020204" pitchFamily="34" charset="0"/>
                <a:cs typeface="Arial" panose="020B0604020202020204" pitchFamily="34" charset="0"/>
              </a:rPr>
              <a:t>Not only this, but innovation in this field is considered </a:t>
            </a:r>
            <a:r>
              <a:rPr lang="en-GB" sz="1400" b="1" dirty="0">
                <a:solidFill>
                  <a:schemeClr val="tx1"/>
                </a:solidFill>
                <a:latin typeface="Century Gothic" panose="020B0502020202020204" pitchFamily="34" charset="0"/>
                <a:cs typeface="Arial" panose="020B0604020202020204" pitchFamily="34" charset="0"/>
              </a:rPr>
              <a:t>key to the future of communication</a:t>
            </a:r>
            <a:r>
              <a:rPr lang="en-GB" sz="1400" dirty="0">
                <a:solidFill>
                  <a:schemeClr val="tx1"/>
                </a:solidFill>
                <a:latin typeface="Century Gothic" panose="020B0502020202020204" pitchFamily="34" charset="0"/>
                <a:cs typeface="Arial" panose="020B0604020202020204" pitchFamily="34" charset="0"/>
              </a:rPr>
              <a:t>.  </a:t>
            </a:r>
          </a:p>
        </p:txBody>
      </p:sp>
      <p:pic>
        <p:nvPicPr>
          <p:cNvPr id="5" name="Picture 4">
            <a:hlinkClick r:id="rId12"/>
            <a:extLst>
              <a:ext uri="{FF2B5EF4-FFF2-40B4-BE49-F238E27FC236}">
                <a16:creationId xmlns:a16="http://schemas.microsoft.com/office/drawing/2014/main" id="{7AC25043-17F8-4A81-8F98-F99AA6C3B8BC}"/>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73180" y="990967"/>
            <a:ext cx="3768439" cy="1946252"/>
          </a:xfrm>
          <a:prstGeom prst="rect">
            <a:avLst/>
          </a:prstGeom>
        </p:spPr>
      </p:pic>
      <p:sp>
        <p:nvSpPr>
          <p:cNvPr id="14" name="TextBox 13">
            <a:extLst>
              <a:ext uri="{FF2B5EF4-FFF2-40B4-BE49-F238E27FC236}">
                <a16:creationId xmlns:a16="http://schemas.microsoft.com/office/drawing/2014/main" id="{457C130A-B9F0-4176-9D04-FC9A5FD604BA}"/>
              </a:ext>
            </a:extLst>
          </p:cNvPr>
          <p:cNvSpPr txBox="1"/>
          <p:nvPr/>
        </p:nvSpPr>
        <p:spPr>
          <a:xfrm>
            <a:off x="7043945" y="6642772"/>
            <a:ext cx="4627756" cy="215444"/>
          </a:xfrm>
          <a:prstGeom prst="rect">
            <a:avLst/>
          </a:prstGeom>
          <a:noFill/>
        </p:spPr>
        <p:txBody>
          <a:bodyPr wrap="square">
            <a:spAutoFit/>
          </a:bodyPr>
          <a:lstStyle/>
          <a:p>
            <a:r>
              <a:rPr lang="en-GB" sz="800" dirty="0">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https://safeshare.tv/x/y4yNbwdZKeg</a:t>
            </a:r>
            <a:r>
              <a:rPr lang="en-GB" sz="800" dirty="0">
                <a:latin typeface="Arial" panose="020B0604020202020204" pitchFamily="34" charset="0"/>
                <a:cs typeface="Arial" panose="020B0604020202020204" pitchFamily="34" charset="0"/>
              </a:rPr>
              <a:t> </a:t>
            </a:r>
          </a:p>
        </p:txBody>
      </p:sp>
      <p:sp>
        <p:nvSpPr>
          <p:cNvPr id="19" name="Rectangle: Rounded Corners 18">
            <a:extLst>
              <a:ext uri="{FF2B5EF4-FFF2-40B4-BE49-F238E27FC236}">
                <a16:creationId xmlns:a16="http://schemas.microsoft.com/office/drawing/2014/main" id="{C4C292C9-B6C7-41F1-BF02-CA65EB1740AD}"/>
              </a:ext>
            </a:extLst>
          </p:cNvPr>
          <p:cNvSpPr/>
          <p:nvPr/>
        </p:nvSpPr>
        <p:spPr>
          <a:xfrm>
            <a:off x="173180" y="5586479"/>
            <a:ext cx="3998674" cy="86727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Open Cosmos </a:t>
            </a:r>
            <a:r>
              <a:rPr lang="en-GB" sz="1400" dirty="0">
                <a:solidFill>
                  <a:schemeClr val="tx1"/>
                </a:solidFill>
                <a:latin typeface="Century Gothic" panose="020B0502020202020204" pitchFamily="34" charset="0"/>
                <a:cs typeface="Arial" panose="020B0604020202020204" pitchFamily="34" charset="0"/>
              </a:rPr>
              <a:t>employs over </a:t>
            </a:r>
            <a:r>
              <a:rPr lang="en-GB" sz="1400" b="1" dirty="0">
                <a:solidFill>
                  <a:schemeClr val="tx1"/>
                </a:solidFill>
                <a:latin typeface="Century Gothic" panose="020B0502020202020204" pitchFamily="34" charset="0"/>
                <a:cs typeface="Arial" panose="020B0604020202020204" pitchFamily="34" charset="0"/>
              </a:rPr>
              <a:t>40 people </a:t>
            </a:r>
            <a:r>
              <a:rPr lang="en-GB" sz="1400" dirty="0">
                <a:solidFill>
                  <a:schemeClr val="tx1"/>
                </a:solidFill>
                <a:latin typeface="Century Gothic" panose="020B0502020202020204" pitchFamily="34" charset="0"/>
                <a:cs typeface="Arial" panose="020B0604020202020204" pitchFamily="34" charset="0"/>
              </a:rPr>
              <a:t>of over </a:t>
            </a:r>
            <a:r>
              <a:rPr lang="en-GB" sz="1400" b="1" dirty="0">
                <a:solidFill>
                  <a:schemeClr val="tx1"/>
                </a:solidFill>
                <a:latin typeface="Century Gothic" panose="020B0502020202020204" pitchFamily="34" charset="0"/>
                <a:cs typeface="Arial" panose="020B0604020202020204" pitchFamily="34" charset="0"/>
              </a:rPr>
              <a:t>10 nationalities</a:t>
            </a:r>
            <a:r>
              <a:rPr lang="en-GB" sz="1400" dirty="0">
                <a:solidFill>
                  <a:schemeClr val="tx1"/>
                </a:solidFill>
                <a:latin typeface="Century Gothic" panose="020B0502020202020204" pitchFamily="34" charset="0"/>
                <a:cs typeface="Arial" panose="020B0604020202020204" pitchFamily="34" charset="0"/>
              </a:rPr>
              <a:t>.  </a:t>
            </a:r>
          </a:p>
        </p:txBody>
      </p:sp>
      <p:sp>
        <p:nvSpPr>
          <p:cNvPr id="20" name="Rectangle: Rounded Corners 19">
            <a:hlinkClick r:id="rId12"/>
            <a:extLst>
              <a:ext uri="{FF2B5EF4-FFF2-40B4-BE49-F238E27FC236}">
                <a16:creationId xmlns:a16="http://schemas.microsoft.com/office/drawing/2014/main" id="{3EBC7F50-415A-4337-AF09-FD841B969ED4}"/>
              </a:ext>
            </a:extLst>
          </p:cNvPr>
          <p:cNvSpPr/>
          <p:nvPr/>
        </p:nvSpPr>
        <p:spPr>
          <a:xfrm>
            <a:off x="3422619" y="896610"/>
            <a:ext cx="721461" cy="534417"/>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0:00-2:26</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21" name="Rectangle: Rounded Corners 20">
            <a:extLst>
              <a:ext uri="{FF2B5EF4-FFF2-40B4-BE49-F238E27FC236}">
                <a16:creationId xmlns:a16="http://schemas.microsoft.com/office/drawing/2014/main" id="{FD862EC0-EE62-402A-B557-EBA46B19B601}"/>
              </a:ext>
            </a:extLst>
          </p:cNvPr>
          <p:cNvSpPr/>
          <p:nvPr/>
        </p:nvSpPr>
        <p:spPr>
          <a:xfrm>
            <a:off x="4420970" y="990967"/>
            <a:ext cx="4537854" cy="1946252"/>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Pair activity (3-5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How has technology changed in your lifetime?</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What do you think will be the key developments in technology in the future?</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Could Oxfordshire lead the way in these developments?</a:t>
            </a:r>
          </a:p>
        </p:txBody>
      </p:sp>
      <p:sp>
        <p:nvSpPr>
          <p:cNvPr id="23" name="Rectangle: Rounded Corners 22">
            <a:extLst>
              <a:ext uri="{FF2B5EF4-FFF2-40B4-BE49-F238E27FC236}">
                <a16:creationId xmlns:a16="http://schemas.microsoft.com/office/drawing/2014/main" id="{99CFE5D0-B541-4722-A084-556C3FF59393}"/>
              </a:ext>
            </a:extLst>
          </p:cNvPr>
          <p:cNvSpPr/>
          <p:nvPr/>
        </p:nvSpPr>
        <p:spPr>
          <a:xfrm>
            <a:off x="4420970" y="5586480"/>
            <a:ext cx="4360983" cy="867270"/>
          </a:xfrm>
          <a:prstGeom prst="roundRect">
            <a:avLst/>
          </a:prstGeom>
          <a:solidFill>
            <a:srgbClr val="38BEAB"/>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sym typeface="Lato"/>
              </a:rPr>
              <a:t>Satellite:</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sym typeface="Lato"/>
              </a:rPr>
              <a:t>A device in space that can send and receive information, such as TV, radio, etc.</a:t>
            </a:r>
          </a:p>
        </p:txBody>
      </p:sp>
      <p:sp>
        <p:nvSpPr>
          <p:cNvPr id="24" name="Shape 114">
            <a:extLst>
              <a:ext uri="{FF2B5EF4-FFF2-40B4-BE49-F238E27FC236}">
                <a16:creationId xmlns:a16="http://schemas.microsoft.com/office/drawing/2014/main" id="{0436E2E8-E666-46D4-9ADE-646DBDD6CCCB}"/>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A fabulous future in Oxfordshire?</a:t>
            </a:r>
          </a:p>
        </p:txBody>
      </p:sp>
      <p:sp>
        <p:nvSpPr>
          <p:cNvPr id="25" name="Pentagon 20">
            <a:extLst>
              <a:ext uri="{FF2B5EF4-FFF2-40B4-BE49-F238E27FC236}">
                <a16:creationId xmlns:a16="http://schemas.microsoft.com/office/drawing/2014/main" id="{5E946BC4-2BB4-43BB-92EA-B60ABAE4E6BE}"/>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sp>
        <p:nvSpPr>
          <p:cNvPr id="26" name="TextBox 25">
            <a:extLst>
              <a:ext uri="{FF2B5EF4-FFF2-40B4-BE49-F238E27FC236}">
                <a16:creationId xmlns:a16="http://schemas.microsoft.com/office/drawing/2014/main" id="{95B8BC35-E45D-4709-8D7C-55DA77180798}"/>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a:t>
            </a:r>
          </a:p>
        </p:txBody>
      </p:sp>
      <p:pic>
        <p:nvPicPr>
          <p:cNvPr id="2050" name="Picture 2" descr="Satellite icon">
            <a:extLst>
              <a:ext uri="{FF2B5EF4-FFF2-40B4-BE49-F238E27FC236}">
                <a16:creationId xmlns:a16="http://schemas.microsoft.com/office/drawing/2014/main" id="{50569295-AFB0-4443-BE6A-6DA903D112C9}"/>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7989340" y="304922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PS Antenna icon">
            <a:extLst>
              <a:ext uri="{FF2B5EF4-FFF2-40B4-BE49-F238E27FC236}">
                <a16:creationId xmlns:a16="http://schemas.microsoft.com/office/drawing/2014/main" id="{A1C12BA5-8732-4980-B4E5-098C969CB4C3}"/>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559564" y="452765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Online icon">
            <a:extLst>
              <a:ext uri="{FF2B5EF4-FFF2-40B4-BE49-F238E27FC236}">
                <a16:creationId xmlns:a16="http://schemas.microsoft.com/office/drawing/2014/main" id="{964400B6-025E-4F44-B396-3C69ED4C2E53}"/>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2915918" y="452765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mputer Support icon">
            <a:extLst>
              <a:ext uri="{FF2B5EF4-FFF2-40B4-BE49-F238E27FC236}">
                <a16:creationId xmlns:a16="http://schemas.microsoft.com/office/drawing/2014/main" id="{7BFFB6BB-B647-4FE7-B804-7CB3DA812AA0}"/>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6236939" y="304922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ace Shuttle icon">
            <a:extLst>
              <a:ext uri="{FF2B5EF4-FFF2-40B4-BE49-F238E27FC236}">
                <a16:creationId xmlns:a16="http://schemas.microsoft.com/office/drawing/2014/main" id="{A556A89C-4113-47C5-B16F-5616B97997BB}"/>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203210" y="452765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arth Planet icon">
            <a:extLst>
              <a:ext uri="{FF2B5EF4-FFF2-40B4-BE49-F238E27FC236}">
                <a16:creationId xmlns:a16="http://schemas.microsoft.com/office/drawing/2014/main" id="{2FAADCC7-EBA8-4D65-B73F-0E9FD5861007}"/>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4484539" y="3049229"/>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96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erm outline">
            <a:extLst>
              <a:ext uri="{FF2B5EF4-FFF2-40B4-BE49-F238E27FC236}">
                <a16:creationId xmlns:a16="http://schemas.microsoft.com/office/drawing/2014/main" id="{709FFA2E-4C5C-427B-9C12-F22F7DA21C0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7828" y="1134169"/>
            <a:ext cx="3550895" cy="3550895"/>
          </a:xfrm>
          <a:prstGeom prst="rect">
            <a:avLst/>
          </a:prstGeom>
        </p:spPr>
      </p:pic>
      <p:pic>
        <p:nvPicPr>
          <p:cNvPr id="8" name="Graphic 7" descr="Film strip outline">
            <a:extLst>
              <a:ext uri="{FF2B5EF4-FFF2-40B4-BE49-F238E27FC236}">
                <a16:creationId xmlns:a16="http://schemas.microsoft.com/office/drawing/2014/main" id="{7A4D67F6-CADB-410D-97BF-18D065E6273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284" y="812300"/>
            <a:ext cx="3550895" cy="3550895"/>
          </a:xfrm>
          <a:prstGeom prst="rect">
            <a:avLst/>
          </a:prstGeom>
        </p:spPr>
      </p:pic>
      <p:pic>
        <p:nvPicPr>
          <p:cNvPr id="25" name="Graphic 24" descr="Building Brick Wall outline">
            <a:extLst>
              <a:ext uri="{FF2B5EF4-FFF2-40B4-BE49-F238E27FC236}">
                <a16:creationId xmlns:a16="http://schemas.microsoft.com/office/drawing/2014/main" id="{B24A4A0E-64B1-4D22-8A97-FDB2FA60979B}"/>
              </a:ext>
            </a:extLst>
          </p:cNvPr>
          <p:cNvPicPr>
            <a:picLocks noChangeAspect="1"/>
          </p:cNvPicPr>
          <p:nvPr/>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b="25347"/>
          <a:stretch/>
        </p:blipFill>
        <p:spPr>
          <a:xfrm>
            <a:off x="5460327" y="4207177"/>
            <a:ext cx="3550895" cy="2650824"/>
          </a:xfrm>
          <a:prstGeom prst="rect">
            <a:avLst/>
          </a:prstGeom>
        </p:spPr>
      </p:pic>
      <p:pic>
        <p:nvPicPr>
          <p:cNvPr id="27" name="Graphic 26" descr="Immunity outline">
            <a:extLst>
              <a:ext uri="{FF2B5EF4-FFF2-40B4-BE49-F238E27FC236}">
                <a16:creationId xmlns:a16="http://schemas.microsoft.com/office/drawing/2014/main" id="{7483EEF6-3DD2-42CA-991C-1FAC28ACAC61}"/>
              </a:ext>
            </a:extLst>
          </p:cNvPr>
          <p:cNvPicPr>
            <a:picLocks noChangeAspect="1"/>
          </p:cNvPicPr>
          <p:nvPr/>
        </p:nvPicPr>
        <p:blipFill rotWithShape="1">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rcRect r="39804"/>
          <a:stretch/>
        </p:blipFill>
        <p:spPr>
          <a:xfrm>
            <a:off x="7006505" y="790994"/>
            <a:ext cx="2137496" cy="3550895"/>
          </a:xfrm>
          <a:prstGeom prst="rect">
            <a:avLst/>
          </a:prstGeom>
        </p:spPr>
      </p:pic>
      <p:pic>
        <p:nvPicPr>
          <p:cNvPr id="29" name="Graphic 28" descr="Needle outline">
            <a:extLst>
              <a:ext uri="{FF2B5EF4-FFF2-40B4-BE49-F238E27FC236}">
                <a16:creationId xmlns:a16="http://schemas.microsoft.com/office/drawing/2014/main" id="{A7D7A544-917E-47E3-AB1A-46D82946BB2A}"/>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10800000">
            <a:off x="-304213" y="3535270"/>
            <a:ext cx="3550895" cy="3550895"/>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16" name="Rectangle: Rounded Corners 15">
            <a:extLst>
              <a:ext uri="{FF2B5EF4-FFF2-40B4-BE49-F238E27FC236}">
                <a16:creationId xmlns:a16="http://schemas.microsoft.com/office/drawing/2014/main" id="{D1DFB5EB-95A0-4A61-B600-2CA507C795C7}"/>
              </a:ext>
            </a:extLst>
          </p:cNvPr>
          <p:cNvSpPr/>
          <p:nvPr/>
        </p:nvSpPr>
        <p:spPr>
          <a:xfrm>
            <a:off x="223024" y="1035872"/>
            <a:ext cx="8558929" cy="426549"/>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Time to find out more about the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fabulous future waiting for you in Oxfordshire!</a:t>
            </a:r>
          </a:p>
        </p:txBody>
      </p:sp>
      <p:sp>
        <p:nvSpPr>
          <p:cNvPr id="12" name="Shape 114">
            <a:extLst>
              <a:ext uri="{FF2B5EF4-FFF2-40B4-BE49-F238E27FC236}">
                <a16:creationId xmlns:a16="http://schemas.microsoft.com/office/drawing/2014/main" id="{B1635D7A-CD0E-4586-ACA0-F3DAAAE29569}"/>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A fabulous future in Oxfordshire?</a:t>
            </a:r>
          </a:p>
        </p:txBody>
      </p:sp>
      <p:sp>
        <p:nvSpPr>
          <p:cNvPr id="13" name="Pentagon 20">
            <a:extLst>
              <a:ext uri="{FF2B5EF4-FFF2-40B4-BE49-F238E27FC236}">
                <a16:creationId xmlns:a16="http://schemas.microsoft.com/office/drawing/2014/main" id="{90A5DF72-FEC1-49EB-86F1-7AE1FD1F8D11}"/>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sp>
        <p:nvSpPr>
          <p:cNvPr id="14" name="Rectangle: Rounded Corners 13">
            <a:extLst>
              <a:ext uri="{FF2B5EF4-FFF2-40B4-BE49-F238E27FC236}">
                <a16:creationId xmlns:a16="http://schemas.microsoft.com/office/drawing/2014/main" id="{D5E50AA4-D6C6-4506-939C-5ABFE9AFD47F}"/>
              </a:ext>
            </a:extLst>
          </p:cNvPr>
          <p:cNvSpPr/>
          <p:nvPr/>
        </p:nvSpPr>
        <p:spPr>
          <a:xfrm>
            <a:off x="4832795" y="1992188"/>
            <a:ext cx="3949158" cy="2186973"/>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Pair activity (2-3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After you have watched The WOW Show film, </a:t>
            </a:r>
            <a:r>
              <a:rPr lang="en-GB" sz="1400" dirty="0">
                <a:solidFill>
                  <a:schemeClr val="tx1"/>
                </a:solidFill>
                <a:latin typeface="Century Gothic" panose="020B0502020202020204" pitchFamily="34" charset="0"/>
                <a:cs typeface="Arial" panose="020B0604020202020204" pitchFamily="34" charset="0"/>
              </a:rPr>
              <a:t>work with a partner and think about the advantages and disadvantages of working in a company in Oxfordshire with several hundred people compared to say just 10 or 20 - or working for yourself.  Which do you feel would be of most interest to you? </a:t>
            </a:r>
            <a:endParaRPr lang="en-GB" sz="1400" dirty="0">
              <a:solidFill>
                <a:schemeClr val="tx1">
                  <a:lumMod val="95000"/>
                  <a:lumOff val="5000"/>
                </a:schemeClr>
              </a:solidFill>
              <a:latin typeface="Century Gothic" panose="020B0502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E0BCFD8-D718-425F-B9D4-EB3DDDE6E9F1}"/>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a:t>
            </a:r>
          </a:p>
        </p:txBody>
      </p:sp>
      <p:sp>
        <p:nvSpPr>
          <p:cNvPr id="15" name="Rectangle: Rounded Corners 14">
            <a:extLst>
              <a:ext uri="{FF2B5EF4-FFF2-40B4-BE49-F238E27FC236}">
                <a16:creationId xmlns:a16="http://schemas.microsoft.com/office/drawing/2014/main" id="{DB4C22CE-5B46-475C-ADDB-9DEB8E5E43FC}"/>
              </a:ext>
            </a:extLst>
          </p:cNvPr>
          <p:cNvSpPr/>
          <p:nvPr/>
        </p:nvSpPr>
        <p:spPr>
          <a:xfrm>
            <a:off x="189935" y="4651370"/>
            <a:ext cx="3991771" cy="1733727"/>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cs typeface="Arial" panose="020B0604020202020204" pitchFamily="34" charset="0"/>
              </a:rPr>
              <a:t>Do you know that right here on our doorstep we have</a:t>
            </a:r>
            <a:r>
              <a:rPr lang="en-GB" sz="1400" b="1" dirty="0">
                <a:solidFill>
                  <a:schemeClr val="tx1"/>
                </a:solidFill>
                <a:latin typeface="Century Gothic" panose="020B0502020202020204" pitchFamily="34" charset="0"/>
                <a:cs typeface="Arial" panose="020B0604020202020204" pitchFamily="34" charset="0"/>
              </a:rPr>
              <a:t> a fantastic mix of employers who represent some of the most important and exciting areas of employment </a:t>
            </a:r>
            <a:r>
              <a:rPr lang="en-GB" sz="1400" dirty="0">
                <a:solidFill>
                  <a:schemeClr val="tx1"/>
                </a:solidFill>
                <a:latin typeface="Century Gothic" panose="020B0502020202020204" pitchFamily="34" charset="0"/>
                <a:cs typeface="Arial" panose="020B0604020202020204" pitchFamily="34" charset="0"/>
              </a:rPr>
              <a:t>for this country in the future. </a:t>
            </a:r>
            <a:r>
              <a:rPr lang="en-GB" sz="1400">
                <a:solidFill>
                  <a:schemeClr val="tx1"/>
                </a:solidFill>
                <a:latin typeface="Century Gothic" panose="020B0502020202020204" pitchFamily="34" charset="0"/>
                <a:cs typeface="Arial" panose="020B0604020202020204" pitchFamily="34" charset="0"/>
              </a:rPr>
              <a:t>In this film we can take a look at some of them.</a:t>
            </a:r>
          </a:p>
        </p:txBody>
      </p:sp>
      <p:sp>
        <p:nvSpPr>
          <p:cNvPr id="18" name="Rectangle: Rounded Corners 17">
            <a:extLst>
              <a:ext uri="{FF2B5EF4-FFF2-40B4-BE49-F238E27FC236}">
                <a16:creationId xmlns:a16="http://schemas.microsoft.com/office/drawing/2014/main" id="{7CE680D8-9D6A-4698-80B0-29043A95127C}"/>
              </a:ext>
            </a:extLst>
          </p:cNvPr>
          <p:cNvSpPr/>
          <p:nvPr/>
        </p:nvSpPr>
        <p:spPr>
          <a:xfrm>
            <a:off x="4832795" y="4685063"/>
            <a:ext cx="3991771" cy="1700033"/>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cs typeface="Arial" panose="020B0604020202020204" pitchFamily="34" charset="0"/>
              </a:rPr>
              <a:t>In the employment areas we have just seen, Oxfordshire has a huge variety of employers of different sizes </a:t>
            </a:r>
            <a:r>
              <a:rPr lang="en-GB" sz="1400" b="1" dirty="0">
                <a:solidFill>
                  <a:schemeClr val="tx1"/>
                </a:solidFill>
                <a:latin typeface="Century Gothic" panose="020B0502020202020204" pitchFamily="34" charset="0"/>
                <a:cs typeface="Arial" panose="020B0604020202020204" pitchFamily="34" charset="0"/>
              </a:rPr>
              <a:t>from very large companies to lots of small and medium enterprises. </a:t>
            </a:r>
            <a:endParaRPr lang="en-GB" sz="1400" dirty="0">
              <a:solidFill>
                <a:schemeClr val="tx1"/>
              </a:solidFill>
              <a:latin typeface="Century Gothic" panose="020B0502020202020204" pitchFamily="34" charset="0"/>
              <a:cs typeface="Arial" panose="020B0604020202020204" pitchFamily="34" charset="0"/>
            </a:endParaRPr>
          </a:p>
        </p:txBody>
      </p:sp>
      <p:pic>
        <p:nvPicPr>
          <p:cNvPr id="3" name="Picture 2">
            <a:hlinkClick r:id="rId14"/>
            <a:extLst>
              <a:ext uri="{FF2B5EF4-FFF2-40B4-BE49-F238E27FC236}">
                <a16:creationId xmlns:a16="http://schemas.microsoft.com/office/drawing/2014/main" id="{89A9DBB3-CA09-48E6-97DF-0CAD811BAF2E}"/>
              </a:ext>
            </a:extLst>
          </p:cNvPr>
          <p:cNvPicPr>
            <a:picLocks noChangeAspect="1"/>
          </p:cNvPicPr>
          <p:nvPr/>
        </p:nvPicPr>
        <p:blipFill>
          <a:blip r:embed="rId15"/>
          <a:stretch>
            <a:fillRect/>
          </a:stretch>
        </p:blipFill>
        <p:spPr>
          <a:xfrm>
            <a:off x="221568" y="1814032"/>
            <a:ext cx="4087418" cy="2605999"/>
          </a:xfrm>
          <a:prstGeom prst="rect">
            <a:avLst/>
          </a:prstGeom>
        </p:spPr>
      </p:pic>
      <p:sp>
        <p:nvSpPr>
          <p:cNvPr id="17" name="Rectangle: Rounded Corners 16">
            <a:hlinkClick r:id="rId14"/>
            <a:extLst>
              <a:ext uri="{FF2B5EF4-FFF2-40B4-BE49-F238E27FC236}">
                <a16:creationId xmlns:a16="http://schemas.microsoft.com/office/drawing/2014/main" id="{E5F531E3-A13A-44A9-963B-96EFDC2131A6}"/>
              </a:ext>
            </a:extLst>
          </p:cNvPr>
          <p:cNvSpPr/>
          <p:nvPr/>
        </p:nvSpPr>
        <p:spPr>
          <a:xfrm>
            <a:off x="3792708" y="1582693"/>
            <a:ext cx="758283" cy="538608"/>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0:00-3:54</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0585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2144</TotalTime>
  <Words>3216</Words>
  <Application>Microsoft Office PowerPoint</Application>
  <PresentationFormat>On-screen Show (4:3)</PresentationFormat>
  <Paragraphs>352</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 Hadfield</dc:creator>
  <cp:lastModifiedBy>Lara</cp:lastModifiedBy>
  <cp:revision>136</cp:revision>
  <dcterms:created xsi:type="dcterms:W3CDTF">2021-01-18T09:44:21Z</dcterms:created>
  <dcterms:modified xsi:type="dcterms:W3CDTF">2023-03-22T16:25:23Z</dcterms:modified>
</cp:coreProperties>
</file>