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9" r:id="rId2"/>
    <p:sldId id="266" r:id="rId3"/>
    <p:sldId id="276" r:id="rId4"/>
    <p:sldId id="286" r:id="rId5"/>
    <p:sldId id="284" r:id="rId6"/>
    <p:sldId id="28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C704"/>
    <a:srgbClr val="FDE891"/>
    <a:srgbClr val="F7C39F"/>
    <a:srgbClr val="8EC0D6"/>
    <a:srgbClr val="F2FCFA"/>
    <a:srgbClr val="D7F5EF"/>
    <a:srgbClr val="262262"/>
    <a:srgbClr val="47BEB3"/>
    <a:srgbClr val="C2D2EC"/>
    <a:srgbClr val="B6DA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883408-2293-4DD9-B089-8C480F664188}" v="5" dt="2021-02-22T16:36:11.5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99" autoAdjust="0"/>
  </p:normalViewPr>
  <p:slideViewPr>
    <p:cSldViewPr snapToGrid="0">
      <p:cViewPr varScale="1">
        <p:scale>
          <a:sx n="71" d="100"/>
          <a:sy n="71" d="100"/>
        </p:scale>
        <p:origin x="174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e Hadfield" userId="dd15f2cf38c45536" providerId="LiveId" clId="{E6883408-2293-4DD9-B089-8C480F664188}"/>
    <pc:docChg chg="custSel addSld delSld modSld">
      <pc:chgData name="Jude Hadfield" userId="dd15f2cf38c45536" providerId="LiveId" clId="{E6883408-2293-4DD9-B089-8C480F664188}" dt="2021-02-22T20:43:46.867" v="542" actId="1076"/>
      <pc:docMkLst>
        <pc:docMk/>
      </pc:docMkLst>
      <pc:sldChg chg="delSp mod">
        <pc:chgData name="Jude Hadfield" userId="dd15f2cf38c45536" providerId="LiveId" clId="{E6883408-2293-4DD9-B089-8C480F664188}" dt="2021-02-19T20:08:00.831" v="456" actId="478"/>
        <pc:sldMkLst>
          <pc:docMk/>
          <pc:sldMk cId="1308263271" sldId="264"/>
        </pc:sldMkLst>
        <pc:spChg chg="del">
          <ac:chgData name="Jude Hadfield" userId="dd15f2cf38c45536" providerId="LiveId" clId="{E6883408-2293-4DD9-B089-8C480F664188}" dt="2021-02-19T20:08:00.831" v="456" actId="478"/>
          <ac:spMkLst>
            <pc:docMk/>
            <pc:sldMk cId="1308263271" sldId="264"/>
            <ac:spMk id="15" creationId="{9E8E24F3-5990-461C-B02D-11697B5A2629}"/>
          </ac:spMkLst>
        </pc:spChg>
      </pc:sldChg>
      <pc:sldChg chg="addSp delSp modSp mod">
        <pc:chgData name="Jude Hadfield" userId="dd15f2cf38c45536" providerId="LiveId" clId="{E6883408-2293-4DD9-B089-8C480F664188}" dt="2021-02-22T20:43:46.867" v="542" actId="1076"/>
        <pc:sldMkLst>
          <pc:docMk/>
          <pc:sldMk cId="3788534466" sldId="266"/>
        </pc:sldMkLst>
        <pc:spChg chg="del">
          <ac:chgData name="Jude Hadfield" userId="dd15f2cf38c45536" providerId="LiveId" clId="{E6883408-2293-4DD9-B089-8C480F664188}" dt="2021-02-19T19:05:34.940" v="4" actId="478"/>
          <ac:spMkLst>
            <pc:docMk/>
            <pc:sldMk cId="3788534466" sldId="266"/>
            <ac:spMk id="4" creationId="{E9D2CB6B-4A36-4AA0-8F00-080B4E9CC090}"/>
          </ac:spMkLst>
        </pc:spChg>
        <pc:spChg chg="del">
          <ac:chgData name="Jude Hadfield" userId="dd15f2cf38c45536" providerId="LiveId" clId="{E6883408-2293-4DD9-B089-8C480F664188}" dt="2021-02-19T19:05:28.626" v="1" actId="478"/>
          <ac:spMkLst>
            <pc:docMk/>
            <pc:sldMk cId="3788534466" sldId="266"/>
            <ac:spMk id="5" creationId="{88BC2CC9-5AB2-4D9F-8A9C-CD5A4D94852C}"/>
          </ac:spMkLst>
        </pc:spChg>
        <pc:spChg chg="del">
          <ac:chgData name="Jude Hadfield" userId="dd15f2cf38c45536" providerId="LiveId" clId="{E6883408-2293-4DD9-B089-8C480F664188}" dt="2021-02-19T19:05:32.683" v="3" actId="478"/>
          <ac:spMkLst>
            <pc:docMk/>
            <pc:sldMk cId="3788534466" sldId="266"/>
            <ac:spMk id="6" creationId="{88ABA0BE-0ED5-448A-935A-DA4507A20403}"/>
          </ac:spMkLst>
        </pc:spChg>
        <pc:spChg chg="del">
          <ac:chgData name="Jude Hadfield" userId="dd15f2cf38c45536" providerId="LiveId" clId="{E6883408-2293-4DD9-B089-8C480F664188}" dt="2021-02-19T19:05:26.741" v="0" actId="478"/>
          <ac:spMkLst>
            <pc:docMk/>
            <pc:sldMk cId="3788534466" sldId="266"/>
            <ac:spMk id="7" creationId="{8EEC4A44-AF48-4A5A-8354-BE201D4B9912}"/>
          </ac:spMkLst>
        </pc:spChg>
        <pc:spChg chg="del">
          <ac:chgData name="Jude Hadfield" userId="dd15f2cf38c45536" providerId="LiveId" clId="{E6883408-2293-4DD9-B089-8C480F664188}" dt="2021-02-19T19:05:37.135" v="5" actId="478"/>
          <ac:spMkLst>
            <pc:docMk/>
            <pc:sldMk cId="3788534466" sldId="266"/>
            <ac:spMk id="10" creationId="{54BBB897-6600-408F-9155-9E3B94A6DBF8}"/>
          </ac:spMkLst>
        </pc:spChg>
        <pc:spChg chg="del">
          <ac:chgData name="Jude Hadfield" userId="dd15f2cf38c45536" providerId="LiveId" clId="{E6883408-2293-4DD9-B089-8C480F664188}" dt="2021-02-19T19:05:39.235" v="6" actId="478"/>
          <ac:spMkLst>
            <pc:docMk/>
            <pc:sldMk cId="3788534466" sldId="266"/>
            <ac:spMk id="11" creationId="{C7C5AA0A-FB78-487A-AF15-FAE6B7730817}"/>
          </ac:spMkLst>
        </pc:spChg>
        <pc:spChg chg="add mod">
          <ac:chgData name="Jude Hadfield" userId="dd15f2cf38c45536" providerId="LiveId" clId="{E6883408-2293-4DD9-B089-8C480F664188}" dt="2021-02-19T19:19:27.842" v="448" actId="20577"/>
          <ac:spMkLst>
            <pc:docMk/>
            <pc:sldMk cId="3788534466" sldId="266"/>
            <ac:spMk id="18" creationId="{D3DEF357-E083-4E38-AA8B-3CB5D3D1E9E0}"/>
          </ac:spMkLst>
        </pc:spChg>
        <pc:spChg chg="add mod">
          <ac:chgData name="Jude Hadfield" userId="dd15f2cf38c45536" providerId="LiveId" clId="{E6883408-2293-4DD9-B089-8C480F664188}" dt="2021-02-19T19:19:59.637" v="452" actId="14100"/>
          <ac:spMkLst>
            <pc:docMk/>
            <pc:sldMk cId="3788534466" sldId="266"/>
            <ac:spMk id="19" creationId="{32DF4DC0-20D5-43B2-A4F3-A9F3A0721B76}"/>
          </ac:spMkLst>
        </pc:spChg>
        <pc:spChg chg="add mod">
          <ac:chgData name="Jude Hadfield" userId="dd15f2cf38c45536" providerId="LiveId" clId="{E6883408-2293-4DD9-B089-8C480F664188}" dt="2021-02-19T19:13:01.591" v="409" actId="20577"/>
          <ac:spMkLst>
            <pc:docMk/>
            <pc:sldMk cId="3788534466" sldId="266"/>
            <ac:spMk id="20" creationId="{10E1F168-7F82-4EBF-98BE-26CDA5B0DCA4}"/>
          </ac:spMkLst>
        </pc:spChg>
        <pc:graphicFrameChg chg="add mod modGraphic">
          <ac:chgData name="Jude Hadfield" userId="dd15f2cf38c45536" providerId="LiveId" clId="{E6883408-2293-4DD9-B089-8C480F664188}" dt="2021-02-22T20:43:46.867" v="542" actId="1076"/>
          <ac:graphicFrameMkLst>
            <pc:docMk/>
            <pc:sldMk cId="3788534466" sldId="266"/>
            <ac:graphicFrameMk id="13" creationId="{3C1A7188-286B-4FD7-8613-50C5D1BAA753}"/>
          </ac:graphicFrameMkLst>
        </pc:graphicFrameChg>
        <pc:picChg chg="del">
          <ac:chgData name="Jude Hadfield" userId="dd15f2cf38c45536" providerId="LiveId" clId="{E6883408-2293-4DD9-B089-8C480F664188}" dt="2021-02-19T19:05:30.566" v="2" actId="478"/>
          <ac:picMkLst>
            <pc:docMk/>
            <pc:sldMk cId="3788534466" sldId="266"/>
            <ac:picMk id="12" creationId="{40839BCB-5EFC-44A0-B772-7DB1220FD84E}"/>
          </ac:picMkLst>
        </pc:picChg>
        <pc:picChg chg="add mod">
          <ac:chgData name="Jude Hadfield" userId="dd15f2cf38c45536" providerId="LiveId" clId="{E6883408-2293-4DD9-B089-8C480F664188}" dt="2021-02-22T20:43:46.867" v="542" actId="1076"/>
          <ac:picMkLst>
            <pc:docMk/>
            <pc:sldMk cId="3788534466" sldId="266"/>
            <ac:picMk id="14" creationId="{9CECC7F9-CB71-43B1-8BB8-95E910BD44A9}"/>
          </ac:picMkLst>
        </pc:picChg>
        <pc:picChg chg="add mod">
          <ac:chgData name="Jude Hadfield" userId="dd15f2cf38c45536" providerId="LiveId" clId="{E6883408-2293-4DD9-B089-8C480F664188}" dt="2021-02-22T20:43:46.867" v="542" actId="1076"/>
          <ac:picMkLst>
            <pc:docMk/>
            <pc:sldMk cId="3788534466" sldId="266"/>
            <ac:picMk id="15" creationId="{E2DAB8FD-3AB5-4B62-9E35-064895A30F59}"/>
          </ac:picMkLst>
        </pc:picChg>
        <pc:picChg chg="add mod">
          <ac:chgData name="Jude Hadfield" userId="dd15f2cf38c45536" providerId="LiveId" clId="{E6883408-2293-4DD9-B089-8C480F664188}" dt="2021-02-22T20:43:46.867" v="542" actId="1076"/>
          <ac:picMkLst>
            <pc:docMk/>
            <pc:sldMk cId="3788534466" sldId="266"/>
            <ac:picMk id="16" creationId="{D83F16E9-B83C-4AD7-80CC-2104DAAECFE8}"/>
          </ac:picMkLst>
        </pc:picChg>
        <pc:picChg chg="add mod">
          <ac:chgData name="Jude Hadfield" userId="dd15f2cf38c45536" providerId="LiveId" clId="{E6883408-2293-4DD9-B089-8C480F664188}" dt="2021-02-22T20:43:46.867" v="542" actId="1076"/>
          <ac:picMkLst>
            <pc:docMk/>
            <pc:sldMk cId="3788534466" sldId="266"/>
            <ac:picMk id="17" creationId="{D9F6CE28-E102-4F55-9226-298E7BC183A9}"/>
          </ac:picMkLst>
        </pc:picChg>
      </pc:sldChg>
      <pc:sldChg chg="del">
        <pc:chgData name="Jude Hadfield" userId="dd15f2cf38c45536" providerId="LiveId" clId="{E6883408-2293-4DD9-B089-8C480F664188}" dt="2021-02-19T19:05:42.818" v="7" actId="47"/>
        <pc:sldMkLst>
          <pc:docMk/>
          <pc:sldMk cId="189006413" sldId="267"/>
        </pc:sldMkLst>
      </pc:sldChg>
      <pc:sldChg chg="del">
        <pc:chgData name="Jude Hadfield" userId="dd15f2cf38c45536" providerId="LiveId" clId="{E6883408-2293-4DD9-B089-8C480F664188}" dt="2021-02-19T19:05:44.458" v="8" actId="47"/>
        <pc:sldMkLst>
          <pc:docMk/>
          <pc:sldMk cId="1746962446" sldId="268"/>
        </pc:sldMkLst>
      </pc:sldChg>
      <pc:sldChg chg="del">
        <pc:chgData name="Jude Hadfield" userId="dd15f2cf38c45536" providerId="LiveId" clId="{E6883408-2293-4DD9-B089-8C480F664188}" dt="2021-02-19T19:05:45.686" v="9" actId="47"/>
        <pc:sldMkLst>
          <pc:docMk/>
          <pc:sldMk cId="4261248502" sldId="269"/>
        </pc:sldMkLst>
      </pc:sldChg>
      <pc:sldChg chg="del">
        <pc:chgData name="Jude Hadfield" userId="dd15f2cf38c45536" providerId="LiveId" clId="{E6883408-2293-4DD9-B089-8C480F664188}" dt="2021-02-19T19:05:48.484" v="12" actId="47"/>
        <pc:sldMkLst>
          <pc:docMk/>
          <pc:sldMk cId="1025991635" sldId="270"/>
        </pc:sldMkLst>
      </pc:sldChg>
      <pc:sldChg chg="del">
        <pc:chgData name="Jude Hadfield" userId="dd15f2cf38c45536" providerId="LiveId" clId="{E6883408-2293-4DD9-B089-8C480F664188}" dt="2021-02-19T19:05:46.514" v="10" actId="47"/>
        <pc:sldMkLst>
          <pc:docMk/>
          <pc:sldMk cId="3316674967" sldId="271"/>
        </pc:sldMkLst>
      </pc:sldChg>
      <pc:sldChg chg="del">
        <pc:chgData name="Jude Hadfield" userId="dd15f2cf38c45536" providerId="LiveId" clId="{E6883408-2293-4DD9-B089-8C480F664188}" dt="2021-02-19T19:20:10.012" v="453" actId="47"/>
        <pc:sldMkLst>
          <pc:docMk/>
          <pc:sldMk cId="2067021699" sldId="272"/>
        </pc:sldMkLst>
      </pc:sldChg>
      <pc:sldChg chg="del">
        <pc:chgData name="Jude Hadfield" userId="dd15f2cf38c45536" providerId="LiveId" clId="{E6883408-2293-4DD9-B089-8C480F664188}" dt="2021-02-19T19:05:47.309" v="11" actId="47"/>
        <pc:sldMkLst>
          <pc:docMk/>
          <pc:sldMk cId="3940585234" sldId="273"/>
        </pc:sldMkLst>
      </pc:sldChg>
      <pc:sldChg chg="del">
        <pc:chgData name="Jude Hadfield" userId="dd15f2cf38c45536" providerId="LiveId" clId="{E6883408-2293-4DD9-B089-8C480F664188}" dt="2021-02-19T19:20:25.702" v="454" actId="47"/>
        <pc:sldMkLst>
          <pc:docMk/>
          <pc:sldMk cId="1730360305" sldId="274"/>
        </pc:sldMkLst>
      </pc:sldChg>
      <pc:sldChg chg="delSp mod">
        <pc:chgData name="Jude Hadfield" userId="dd15f2cf38c45536" providerId="LiveId" clId="{E6883408-2293-4DD9-B089-8C480F664188}" dt="2021-02-19T20:07:56.916" v="455" actId="478"/>
        <pc:sldMkLst>
          <pc:docMk/>
          <pc:sldMk cId="3487113824" sldId="275"/>
        </pc:sldMkLst>
        <pc:spChg chg="del">
          <ac:chgData name="Jude Hadfield" userId="dd15f2cf38c45536" providerId="LiveId" clId="{E6883408-2293-4DD9-B089-8C480F664188}" dt="2021-02-19T20:07:56.916" v="455" actId="478"/>
          <ac:spMkLst>
            <pc:docMk/>
            <pc:sldMk cId="3487113824" sldId="275"/>
            <ac:spMk id="7" creationId="{84E99E11-AD81-41F1-B145-D375B73A26BE}"/>
          </ac:spMkLst>
        </pc:spChg>
      </pc:sldChg>
      <pc:sldChg chg="addSp delSp modSp add mod">
        <pc:chgData name="Jude Hadfield" userId="dd15f2cf38c45536" providerId="LiveId" clId="{E6883408-2293-4DD9-B089-8C480F664188}" dt="2021-02-22T16:39:49.590" v="541" actId="207"/>
        <pc:sldMkLst>
          <pc:docMk/>
          <pc:sldMk cId="4196313837" sldId="276"/>
        </pc:sldMkLst>
        <pc:spChg chg="add mod">
          <ac:chgData name="Jude Hadfield" userId="dd15f2cf38c45536" providerId="LiveId" clId="{E6883408-2293-4DD9-B089-8C480F664188}" dt="2021-02-22T16:39:34.830" v="537" actId="1076"/>
          <ac:spMkLst>
            <pc:docMk/>
            <pc:sldMk cId="4196313837" sldId="276"/>
            <ac:spMk id="11" creationId="{87DA2A46-0D8E-43E4-9129-6C8B06E8155A}"/>
          </ac:spMkLst>
        </pc:spChg>
        <pc:spChg chg="del">
          <ac:chgData name="Jude Hadfield" userId="dd15f2cf38c45536" providerId="LiveId" clId="{E6883408-2293-4DD9-B089-8C480F664188}" dt="2021-02-22T16:35:22.431" v="500" actId="478"/>
          <ac:spMkLst>
            <pc:docMk/>
            <pc:sldMk cId="4196313837" sldId="276"/>
            <ac:spMk id="18" creationId="{D3DEF357-E083-4E38-AA8B-3CB5D3D1E9E0}"/>
          </ac:spMkLst>
        </pc:spChg>
        <pc:spChg chg="del">
          <ac:chgData name="Jude Hadfield" userId="dd15f2cf38c45536" providerId="LiveId" clId="{E6883408-2293-4DD9-B089-8C480F664188}" dt="2021-02-22T16:35:19.743" v="499" actId="478"/>
          <ac:spMkLst>
            <pc:docMk/>
            <pc:sldMk cId="4196313837" sldId="276"/>
            <ac:spMk id="19" creationId="{32DF4DC0-20D5-43B2-A4F3-A9F3A0721B76}"/>
          </ac:spMkLst>
        </pc:spChg>
        <pc:spChg chg="del">
          <ac:chgData name="Jude Hadfield" userId="dd15f2cf38c45536" providerId="LiveId" clId="{E6883408-2293-4DD9-B089-8C480F664188}" dt="2021-02-22T16:35:13.592" v="496" actId="478"/>
          <ac:spMkLst>
            <pc:docMk/>
            <pc:sldMk cId="4196313837" sldId="276"/>
            <ac:spMk id="20" creationId="{10E1F168-7F82-4EBF-98BE-26CDA5B0DCA4}"/>
          </ac:spMkLst>
        </pc:spChg>
        <pc:spChg chg="add mod">
          <ac:chgData name="Jude Hadfield" userId="dd15f2cf38c45536" providerId="LiveId" clId="{E6883408-2293-4DD9-B089-8C480F664188}" dt="2021-02-22T16:39:42.740" v="539" actId="1076"/>
          <ac:spMkLst>
            <pc:docMk/>
            <pc:sldMk cId="4196313837" sldId="276"/>
            <ac:spMk id="21" creationId="{73A46F2F-A32E-4C4C-97CF-A1FBA9C8C1C5}"/>
          </ac:spMkLst>
        </pc:spChg>
        <pc:graphicFrameChg chg="add mod modGraphic">
          <ac:chgData name="Jude Hadfield" userId="dd15f2cf38c45536" providerId="LiveId" clId="{E6883408-2293-4DD9-B089-8C480F664188}" dt="2021-02-22T16:39:49.590" v="541" actId="207"/>
          <ac:graphicFrameMkLst>
            <pc:docMk/>
            <pc:sldMk cId="4196313837" sldId="276"/>
            <ac:graphicFrameMk id="12" creationId="{98CF192B-2FA1-4839-A222-362B974A168C}"/>
          </ac:graphicFrameMkLst>
        </pc:graphicFrameChg>
        <pc:graphicFrameChg chg="del">
          <ac:chgData name="Jude Hadfield" userId="dd15f2cf38c45536" providerId="LiveId" clId="{E6883408-2293-4DD9-B089-8C480F664188}" dt="2021-02-22T16:35:07.100" v="493" actId="478"/>
          <ac:graphicFrameMkLst>
            <pc:docMk/>
            <pc:sldMk cId="4196313837" sldId="276"/>
            <ac:graphicFrameMk id="13" creationId="{3C1A7188-286B-4FD7-8613-50C5D1BAA753}"/>
          </ac:graphicFrameMkLst>
        </pc:graphicFrameChg>
        <pc:picChg chg="del">
          <ac:chgData name="Jude Hadfield" userId="dd15f2cf38c45536" providerId="LiveId" clId="{E6883408-2293-4DD9-B089-8C480F664188}" dt="2021-02-22T16:35:16.941" v="498" actId="478"/>
          <ac:picMkLst>
            <pc:docMk/>
            <pc:sldMk cId="4196313837" sldId="276"/>
            <ac:picMk id="14" creationId="{9CECC7F9-CB71-43B1-8BB8-95E910BD44A9}"/>
          </ac:picMkLst>
        </pc:picChg>
        <pc:picChg chg="del">
          <ac:chgData name="Jude Hadfield" userId="dd15f2cf38c45536" providerId="LiveId" clId="{E6883408-2293-4DD9-B089-8C480F664188}" dt="2021-02-22T16:35:15.219" v="497" actId="478"/>
          <ac:picMkLst>
            <pc:docMk/>
            <pc:sldMk cId="4196313837" sldId="276"/>
            <ac:picMk id="15" creationId="{E2DAB8FD-3AB5-4B62-9E35-064895A30F59}"/>
          </ac:picMkLst>
        </pc:picChg>
        <pc:picChg chg="del">
          <ac:chgData name="Jude Hadfield" userId="dd15f2cf38c45536" providerId="LiveId" clId="{E6883408-2293-4DD9-B089-8C480F664188}" dt="2021-02-22T16:35:09.511" v="494" actId="478"/>
          <ac:picMkLst>
            <pc:docMk/>
            <pc:sldMk cId="4196313837" sldId="276"/>
            <ac:picMk id="16" creationId="{D83F16E9-B83C-4AD7-80CC-2104DAAECFE8}"/>
          </ac:picMkLst>
        </pc:picChg>
        <pc:picChg chg="del">
          <ac:chgData name="Jude Hadfield" userId="dd15f2cf38c45536" providerId="LiveId" clId="{E6883408-2293-4DD9-B089-8C480F664188}" dt="2021-02-22T16:35:11.159" v="495" actId="478"/>
          <ac:picMkLst>
            <pc:docMk/>
            <pc:sldMk cId="4196313837" sldId="276"/>
            <ac:picMk id="17" creationId="{D9F6CE28-E102-4F55-9226-298E7BC183A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37E32-F93B-4BB2-8776-7FC0F5CFD7A1}" type="datetimeFigureOut">
              <a:rPr lang="en-GB" smtClean="0"/>
              <a:t>22/03/2021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D81B7C-BC5E-4E16-B045-EB0A45CAAF61}" type="slidenum">
              <a:rPr lang="en-GB" smtClean="0"/>
              <a:t>‹#›</a:t>
            </a:fld>
            <a:endParaRPr lang="en-GB"/>
          </a:p>
        </p:txBody>
      </p:sp>
    </p:spTree>
    <p:extLst>
      <p:ext uri="{BB962C8B-B14F-4D97-AF65-F5344CB8AC3E}">
        <p14:creationId xmlns:p14="http://schemas.microsoft.com/office/powerpoint/2010/main" val="1414430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c1e240347f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 name="Google Shape;51;gc1e240347f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b="1" dirty="0"/>
              <a:t>References:</a:t>
            </a:r>
          </a:p>
          <a:p>
            <a:pPr marL="228600" lvl="0" indent="-228600" algn="l" rtl="0">
              <a:spcBef>
                <a:spcPts val="0"/>
              </a:spcBef>
              <a:spcAft>
                <a:spcPts val="0"/>
              </a:spcAft>
              <a:buAutoNum type="arabicParenR"/>
            </a:pPr>
            <a:r>
              <a:rPr lang="en-GB" b="0" dirty="0"/>
              <a:t>https://www.ox.ac.uk/</a:t>
            </a:r>
          </a:p>
          <a:p>
            <a:pPr marL="228600" lvl="0" indent="-228600" algn="l" rtl="0">
              <a:spcBef>
                <a:spcPts val="0"/>
              </a:spcBef>
              <a:spcAft>
                <a:spcPts val="0"/>
              </a:spcAft>
              <a:buAutoNum type="arabicParenR"/>
            </a:pPr>
            <a:r>
              <a:rPr lang="en-GB" dirty="0"/>
              <a:t>https://www.apprenticeships.ox.ac.uk/</a:t>
            </a:r>
          </a:p>
          <a:p>
            <a:pPr marL="228600" lvl="0" indent="-228600" algn="l" rtl="0">
              <a:spcBef>
                <a:spcPts val="0"/>
              </a:spcBef>
              <a:spcAft>
                <a:spcPts val="0"/>
              </a:spcAft>
              <a:buClr>
                <a:schemeClr val="dk1"/>
              </a:buClr>
              <a:buSzPts val="1200"/>
              <a:buFont typeface="Calibri"/>
              <a:buAutoNum type="arabicParenR"/>
            </a:pPr>
            <a:r>
              <a:rPr lang="en-GB" dirty="0"/>
              <a:t>https://www.diamond.ac.uk/Careers/Apprenticeships.html</a:t>
            </a:r>
          </a:p>
          <a:p>
            <a:pPr marL="228600" lvl="0" indent="-228600" algn="l" rtl="0">
              <a:spcBef>
                <a:spcPts val="0"/>
              </a:spcBef>
              <a:spcAft>
                <a:spcPts val="0"/>
              </a:spcAft>
              <a:buClr>
                <a:schemeClr val="dk1"/>
              </a:buClr>
              <a:buSzPts val="1200"/>
              <a:buFont typeface="Calibri"/>
              <a:buAutoNum type="arabicParenR"/>
            </a:pPr>
            <a:r>
              <a:rPr lang="en-GB" dirty="0"/>
              <a:t>https://www.diamond.ac.uk/Home/About.html</a:t>
            </a:r>
          </a:p>
          <a:p>
            <a:pPr marL="228600" lvl="0" indent="-228600" algn="l" rtl="0">
              <a:spcBef>
                <a:spcPts val="0"/>
              </a:spcBef>
              <a:spcAft>
                <a:spcPts val="0"/>
              </a:spcAft>
              <a:buClr>
                <a:schemeClr val="dk1"/>
              </a:buClr>
              <a:buSzPts val="1200"/>
              <a:buFont typeface="Calibri"/>
              <a:buAutoNum type="arabicParenR"/>
            </a:pPr>
            <a:r>
              <a:rPr lang="en-GB" dirty="0"/>
              <a:t>https://www.gov.uk/government/organisations/uk-atomic-energy-authority</a:t>
            </a:r>
          </a:p>
          <a:p>
            <a:pPr marL="228600" lvl="0" indent="-228600" algn="l" rtl="0">
              <a:spcBef>
                <a:spcPts val="0"/>
              </a:spcBef>
              <a:spcAft>
                <a:spcPts val="0"/>
              </a:spcAft>
              <a:buClr>
                <a:schemeClr val="dk1"/>
              </a:buClr>
              <a:buSzPts val="1200"/>
              <a:buFont typeface="Calibri"/>
              <a:buAutoNum type="arabicParenR"/>
            </a:pPr>
            <a:r>
              <a:rPr lang="en-GB" dirty="0"/>
              <a:t>https://ccfe.ukaea.uk/careers/early-careers/</a:t>
            </a:r>
          </a:p>
          <a:p>
            <a:pPr marL="228600" lvl="0" indent="-228600" algn="l" rtl="0">
              <a:spcBef>
                <a:spcPts val="0"/>
              </a:spcBef>
              <a:spcAft>
                <a:spcPts val="0"/>
              </a:spcAft>
              <a:buClr>
                <a:schemeClr val="dk1"/>
              </a:buClr>
              <a:buSzPts val="1200"/>
              <a:buFont typeface="Calibri"/>
              <a:buAutoNum type="arabicParenR"/>
            </a:pPr>
            <a:r>
              <a:rPr lang="en-GB" dirty="0"/>
              <a:t>https://www.unipart.com/</a:t>
            </a:r>
          </a:p>
          <a:p>
            <a:pPr marL="228600" lvl="0" indent="-228600" algn="l" rtl="0">
              <a:spcBef>
                <a:spcPts val="0"/>
              </a:spcBef>
              <a:spcAft>
                <a:spcPts val="0"/>
              </a:spcAft>
              <a:buClr>
                <a:schemeClr val="dk1"/>
              </a:buClr>
              <a:buSzPts val="1200"/>
              <a:buFont typeface="Calibri"/>
              <a:buAutoNum type="arabicParenR"/>
            </a:pPr>
            <a:r>
              <a:rPr lang="en-GB" dirty="0"/>
              <a:t>https://www.morgansindallconstruction.com/</a:t>
            </a:r>
          </a:p>
          <a:p>
            <a:pPr marL="228600" lvl="0" indent="-228600" algn="l" rtl="0">
              <a:spcBef>
                <a:spcPts val="0"/>
              </a:spcBef>
              <a:spcAft>
                <a:spcPts val="0"/>
              </a:spcAft>
              <a:buClr>
                <a:schemeClr val="dk1"/>
              </a:buClr>
              <a:buSzPts val="1200"/>
              <a:buFont typeface="Calibri"/>
              <a:buAutoNum type="arabicParenR"/>
            </a:pPr>
            <a:r>
              <a:rPr lang="en-GB" dirty="0"/>
              <a:t>https://www.morgansindallconstruction.com/careers/</a:t>
            </a:r>
          </a:p>
          <a:p>
            <a:pPr marL="228600" lvl="0" indent="-228600" algn="l" rtl="0">
              <a:spcBef>
                <a:spcPts val="0"/>
              </a:spcBef>
              <a:spcAft>
                <a:spcPts val="0"/>
              </a:spcAft>
              <a:buClr>
                <a:schemeClr val="dk1"/>
              </a:buClr>
              <a:buSzPts val="1200"/>
              <a:buFont typeface="Calibri"/>
              <a:buAutoNum type="arabicParenR"/>
            </a:pPr>
            <a:endParaRPr lang="en-GB" dirty="0"/>
          </a:p>
          <a:p>
            <a:pPr marL="228600" lvl="0" indent="-228600" algn="l" rtl="0">
              <a:spcBef>
                <a:spcPts val="0"/>
              </a:spcBef>
              <a:spcAft>
                <a:spcPts val="0"/>
              </a:spcAft>
              <a:buClr>
                <a:schemeClr val="dk1"/>
              </a:buClr>
              <a:buSzPts val="1200"/>
              <a:buFont typeface="Calibri"/>
              <a:buAutoNum type="arabicParenR"/>
            </a:pPr>
            <a:endParaRPr lang="en-GB" dirty="0"/>
          </a:p>
          <a:p>
            <a:pPr marL="228600" lvl="0" indent="-228600" algn="l" rtl="0">
              <a:spcBef>
                <a:spcPts val="0"/>
              </a:spcBef>
              <a:spcAft>
                <a:spcPts val="0"/>
              </a:spcAft>
              <a:buClr>
                <a:schemeClr val="dk1"/>
              </a:buClr>
              <a:buSzPts val="1200"/>
              <a:buFont typeface="Calibri"/>
              <a:buAutoNum type="arabicParenR"/>
            </a:pPr>
            <a:endParaRPr lang="en-GB" dirty="0"/>
          </a:p>
          <a:p>
            <a:pPr marL="228600" lvl="0" indent="-228600" algn="l" rtl="0">
              <a:spcBef>
                <a:spcPts val="0"/>
              </a:spcBef>
              <a:spcAft>
                <a:spcPts val="0"/>
              </a:spcAft>
              <a:buClr>
                <a:schemeClr val="dk1"/>
              </a:buClr>
              <a:buSzPts val="1200"/>
              <a:buFont typeface="Calibri"/>
              <a:buAutoNum type="arabicParenR"/>
            </a:pPr>
            <a:endParaRPr lang="en-GB" dirty="0"/>
          </a:p>
          <a:p>
            <a:pPr marL="228600" lvl="0" indent="-228600" algn="l" rtl="0">
              <a:spcBef>
                <a:spcPts val="0"/>
              </a:spcBef>
              <a:spcAft>
                <a:spcPts val="0"/>
              </a:spcAft>
              <a:buClr>
                <a:schemeClr val="dk1"/>
              </a:buClr>
              <a:buSzPts val="1200"/>
              <a:buFont typeface="Calibri"/>
              <a:buAutoNum type="arabicParenR"/>
            </a:pPr>
            <a:endParaRPr lang="en-GB" dirty="0"/>
          </a:p>
          <a:p>
            <a:pPr marL="228600" lvl="0" indent="-228600" algn="l" rtl="0">
              <a:spcBef>
                <a:spcPts val="0"/>
              </a:spcBef>
              <a:spcAft>
                <a:spcPts val="0"/>
              </a:spcAft>
              <a:buClr>
                <a:schemeClr val="dk1"/>
              </a:buClr>
              <a:buSzPts val="1200"/>
              <a:buFont typeface="Calibri"/>
              <a:buAutoNum type="arabicParenR"/>
            </a:pPr>
            <a:endParaRPr lang="en-GB" dirty="0"/>
          </a:p>
          <a:p>
            <a:pPr marL="228600" lvl="0" indent="-228600" algn="l" rtl="0">
              <a:spcBef>
                <a:spcPts val="0"/>
              </a:spcBef>
              <a:spcAft>
                <a:spcPts val="0"/>
              </a:spcAft>
              <a:buClr>
                <a:schemeClr val="dk1"/>
              </a:buClr>
              <a:buSzPts val="1200"/>
              <a:buFont typeface="Calibri"/>
              <a:buAutoNum type="arabicParenR"/>
            </a:pPr>
            <a:endParaRPr dirty="0"/>
          </a:p>
          <a:p>
            <a:pPr marL="228600" lvl="0" indent="-152400" algn="l" rtl="0">
              <a:spcBef>
                <a:spcPts val="0"/>
              </a:spcBef>
              <a:spcAft>
                <a:spcPts val="0"/>
              </a:spcAft>
              <a:buClr>
                <a:schemeClr val="dk1"/>
              </a:buClr>
              <a:buSzPts val="1200"/>
              <a:buFont typeface="Calibri"/>
              <a:buNone/>
            </a:pPr>
            <a:endParaRPr b="0" dirty="0"/>
          </a:p>
          <a:p>
            <a:pPr marL="228600" lvl="0" indent="-152400" algn="l" rtl="0">
              <a:spcBef>
                <a:spcPts val="0"/>
              </a:spcBef>
              <a:spcAft>
                <a:spcPts val="0"/>
              </a:spcAft>
              <a:buClr>
                <a:schemeClr val="dk1"/>
              </a:buClr>
              <a:buSzPts val="1200"/>
              <a:buFont typeface="Calibri"/>
              <a:buNone/>
            </a:pPr>
            <a:endParaRPr b="0" dirty="0"/>
          </a:p>
        </p:txBody>
      </p:sp>
      <p:sp>
        <p:nvSpPr>
          <p:cNvPr id="52" name="Google Shape;52;gc1e240347f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c1e240347f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 name="Google Shape;51;gc1e240347f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b="1" dirty="0"/>
              <a:t>References</a:t>
            </a:r>
            <a:endParaRPr dirty="0"/>
          </a:p>
          <a:p>
            <a:pPr marL="228600" lvl="0" indent="-228600" algn="l" rtl="0">
              <a:spcBef>
                <a:spcPts val="0"/>
              </a:spcBef>
              <a:spcAft>
                <a:spcPts val="0"/>
              </a:spcAft>
              <a:buClr>
                <a:schemeClr val="dk1"/>
              </a:buClr>
              <a:buSzPts val="1200"/>
              <a:buFont typeface="Calibri"/>
              <a:buAutoNum type="arabicParenR"/>
            </a:pPr>
            <a:r>
              <a:rPr lang="en-GB" b="0" dirty="0"/>
              <a:t>https://www.harwellcampus.com/media-centre/harwell-campus-information-pack/</a:t>
            </a:r>
            <a:endParaRPr dirty="0"/>
          </a:p>
          <a:p>
            <a:pPr marL="228600" lvl="0" indent="-228600" algn="l" rtl="0">
              <a:spcBef>
                <a:spcPts val="0"/>
              </a:spcBef>
              <a:spcAft>
                <a:spcPts val="0"/>
              </a:spcAft>
              <a:buClr>
                <a:schemeClr val="dk1"/>
              </a:buClr>
              <a:buSzPts val="1200"/>
              <a:buFont typeface="Calibri"/>
              <a:buAutoNum type="arabicParenR"/>
            </a:pPr>
            <a:r>
              <a:rPr lang="en-GB" b="0" dirty="0"/>
              <a:t>https://www.oxfordhealth.nhs.uk/</a:t>
            </a:r>
            <a:endParaRPr dirty="0"/>
          </a:p>
          <a:p>
            <a:pPr marL="228600" lvl="0" indent="-228600" algn="l" rtl="0">
              <a:spcBef>
                <a:spcPts val="0"/>
              </a:spcBef>
              <a:spcAft>
                <a:spcPts val="0"/>
              </a:spcAft>
              <a:buClr>
                <a:schemeClr val="dk1"/>
              </a:buClr>
              <a:buSzPts val="1200"/>
              <a:buFont typeface="Calibri"/>
              <a:buAutoNum type="arabicParenR"/>
            </a:pPr>
            <a:r>
              <a:rPr lang="en-GB" b="0" dirty="0"/>
              <a:t>https://rebellion.com/about-us/</a:t>
            </a:r>
            <a:endParaRPr dirty="0"/>
          </a:p>
          <a:p>
            <a:pPr marL="228600" lvl="0" indent="-228600" algn="l" rtl="0">
              <a:spcBef>
                <a:spcPts val="0"/>
              </a:spcBef>
              <a:spcAft>
                <a:spcPts val="0"/>
              </a:spcAft>
              <a:buClr>
                <a:schemeClr val="dk1"/>
              </a:buClr>
              <a:buSzPts val="1200"/>
              <a:buFont typeface="Calibri"/>
              <a:buAutoNum type="arabicParenR"/>
            </a:pPr>
            <a:r>
              <a:rPr lang="en-GB" b="0" dirty="0"/>
              <a:t>https://www.oxbotica.com/</a:t>
            </a:r>
            <a:endParaRPr dirty="0"/>
          </a:p>
          <a:p>
            <a:pPr marL="228600" lvl="0" indent="-228600" algn="l" rtl="0">
              <a:spcBef>
                <a:spcPts val="0"/>
              </a:spcBef>
              <a:spcAft>
                <a:spcPts val="0"/>
              </a:spcAft>
              <a:buClr>
                <a:schemeClr val="dk1"/>
              </a:buClr>
              <a:buSzPts val="1200"/>
              <a:buFont typeface="Calibri"/>
              <a:buAutoNum type="arabicParenR"/>
            </a:pPr>
            <a:r>
              <a:rPr lang="en-GB" dirty="0"/>
              <a:t>https://www.williamsf1.com/</a:t>
            </a:r>
            <a:endParaRPr lang="en-GB" b="0" dirty="0"/>
          </a:p>
          <a:p>
            <a:pPr marL="228600" lvl="0" indent="-228600" algn="l" rtl="0">
              <a:spcBef>
                <a:spcPts val="0"/>
              </a:spcBef>
              <a:spcAft>
                <a:spcPts val="0"/>
              </a:spcAft>
              <a:buClr>
                <a:schemeClr val="dk1"/>
              </a:buClr>
              <a:buSzPts val="1200"/>
              <a:buFont typeface="Calibri"/>
              <a:buAutoNum type="arabicParenR"/>
            </a:pPr>
            <a:endParaRPr dirty="0"/>
          </a:p>
          <a:p>
            <a:pPr marL="228600" lvl="0" indent="-152400" algn="l" rtl="0">
              <a:spcBef>
                <a:spcPts val="0"/>
              </a:spcBef>
              <a:spcAft>
                <a:spcPts val="0"/>
              </a:spcAft>
              <a:buClr>
                <a:schemeClr val="dk1"/>
              </a:buClr>
              <a:buSzPts val="1200"/>
              <a:buFont typeface="Calibri"/>
              <a:buNone/>
            </a:pPr>
            <a:endParaRPr b="0" dirty="0"/>
          </a:p>
          <a:p>
            <a:pPr marL="228600" lvl="0" indent="-152400" algn="l" rtl="0">
              <a:spcBef>
                <a:spcPts val="0"/>
              </a:spcBef>
              <a:spcAft>
                <a:spcPts val="0"/>
              </a:spcAft>
              <a:buClr>
                <a:schemeClr val="dk1"/>
              </a:buClr>
              <a:buSzPts val="1200"/>
              <a:buFont typeface="Calibri"/>
              <a:buNone/>
            </a:pPr>
            <a:endParaRPr b="0" dirty="0"/>
          </a:p>
        </p:txBody>
      </p:sp>
      <p:sp>
        <p:nvSpPr>
          <p:cNvPr id="52" name="Google Shape;52;gc1e240347f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c1e240347f_0_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 name="Google Shape;71;gc1e240347f_0_2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b="1" dirty="0"/>
              <a:t>References</a:t>
            </a:r>
            <a:endParaRPr dirty="0"/>
          </a:p>
          <a:p>
            <a:pPr marL="228600" lvl="0" indent="-228600" algn="l" rtl="0">
              <a:spcBef>
                <a:spcPts val="0"/>
              </a:spcBef>
              <a:spcAft>
                <a:spcPts val="0"/>
              </a:spcAft>
              <a:buClr>
                <a:schemeClr val="dk1"/>
              </a:buClr>
              <a:buSzPts val="1200"/>
              <a:buFont typeface="Calibri"/>
              <a:buAutoNum type="arabicParenR"/>
            </a:pPr>
            <a:r>
              <a:rPr lang="en-GB" dirty="0"/>
              <a:t>https://www.greencoreconstruction.co.uk/</a:t>
            </a:r>
            <a:endParaRPr dirty="0"/>
          </a:p>
          <a:p>
            <a:pPr marL="228600" lvl="0" indent="-228600" algn="l" rtl="0">
              <a:spcBef>
                <a:spcPts val="0"/>
              </a:spcBef>
              <a:spcAft>
                <a:spcPts val="0"/>
              </a:spcAft>
              <a:buClr>
                <a:schemeClr val="dk1"/>
              </a:buClr>
              <a:buSzPts val="1200"/>
              <a:buFont typeface="Calibri"/>
              <a:buAutoNum type="arabicParenR"/>
            </a:pPr>
            <a:r>
              <a:rPr lang="en-GB" b="0" dirty="0"/>
              <a:t>https://www.blenheimpalace.com/</a:t>
            </a:r>
            <a:endParaRPr dirty="0"/>
          </a:p>
          <a:p>
            <a:pPr marL="228600" lvl="0" indent="-228600" algn="l" rtl="0">
              <a:spcBef>
                <a:spcPts val="0"/>
              </a:spcBef>
              <a:spcAft>
                <a:spcPts val="0"/>
              </a:spcAft>
              <a:buClr>
                <a:schemeClr val="dk1"/>
              </a:buClr>
              <a:buSzPts val="1200"/>
              <a:buFont typeface="Calibri"/>
              <a:buAutoNum type="arabicParenR"/>
            </a:pPr>
            <a:r>
              <a:rPr lang="en-GB" b="0" dirty="0"/>
              <a:t>https://global.oup.com/?cc=gb</a:t>
            </a:r>
            <a:endParaRPr dirty="0"/>
          </a:p>
          <a:p>
            <a:pPr marL="228600" lvl="0" indent="-228600" algn="l" rtl="0">
              <a:spcBef>
                <a:spcPts val="0"/>
              </a:spcBef>
              <a:spcAft>
                <a:spcPts val="0"/>
              </a:spcAft>
              <a:buClr>
                <a:schemeClr val="dk1"/>
              </a:buClr>
              <a:buSzPts val="1200"/>
              <a:buFont typeface="Calibri"/>
              <a:buAutoNum type="arabicParenR"/>
            </a:pPr>
            <a:r>
              <a:rPr lang="en-GB" b="0" dirty="0"/>
              <a:t>https://tvpcareers.co.uk/ </a:t>
            </a:r>
          </a:p>
          <a:p>
            <a:pPr marL="228600" lvl="0" indent="-228600" algn="l" rtl="0">
              <a:spcBef>
                <a:spcPts val="0"/>
              </a:spcBef>
              <a:spcAft>
                <a:spcPts val="0"/>
              </a:spcAft>
              <a:buClr>
                <a:schemeClr val="dk1"/>
              </a:buClr>
              <a:buSzPts val="1200"/>
              <a:buFont typeface="Calibri"/>
              <a:buAutoNum type="arabicParenR"/>
            </a:pPr>
            <a:r>
              <a:rPr lang="en-GB" b="0" dirty="0"/>
              <a:t>https://www.mini.co.uk/en_GB/home/why-mini/mini-uk-production.html</a:t>
            </a:r>
            <a:endParaRPr dirty="0"/>
          </a:p>
          <a:p>
            <a:pPr marL="0" lvl="0" indent="0" algn="l" rtl="0">
              <a:spcBef>
                <a:spcPts val="0"/>
              </a:spcBef>
              <a:spcAft>
                <a:spcPts val="0"/>
              </a:spcAft>
              <a:buClr>
                <a:schemeClr val="dk1"/>
              </a:buClr>
              <a:buSzPts val="1200"/>
              <a:buFont typeface="Calibri"/>
              <a:buNone/>
            </a:pPr>
            <a:endParaRPr b="0" dirty="0"/>
          </a:p>
          <a:p>
            <a:pPr marL="228600" lvl="0" indent="-152400" algn="l" rtl="0">
              <a:spcBef>
                <a:spcPts val="0"/>
              </a:spcBef>
              <a:spcAft>
                <a:spcPts val="0"/>
              </a:spcAft>
              <a:buClr>
                <a:schemeClr val="dk1"/>
              </a:buClr>
              <a:buSzPts val="1200"/>
              <a:buFont typeface="Calibri"/>
              <a:buNone/>
            </a:pPr>
            <a:endParaRPr b="0" dirty="0"/>
          </a:p>
        </p:txBody>
      </p:sp>
      <p:sp>
        <p:nvSpPr>
          <p:cNvPr id="72" name="Google Shape;72;gc1e240347f_0_2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6855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E37B4-C914-4A0A-8672-17E7229AD83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116407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8BEAB">
                <a:alpha val="50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3408"/>
          </a:xfrm>
          <a:prstGeom prst="rect">
            <a:avLst/>
          </a:prstGeom>
        </p:spPr>
        <p:txBody>
          <a:bodyPr vert="horz" lIns="91440" tIns="45720" rIns="91440" bIns="45720" rtlCol="0" anchor="ctr">
            <a:normAutofit/>
          </a:bodyPr>
          <a:lstStyle/>
          <a:p>
            <a:r>
              <a:rPr lang="en-US" dirty="0" err="1"/>
              <a:t>Oxlep</a:t>
            </a:r>
            <a:r>
              <a:rPr lang="en-US" dirty="0"/>
              <a:t> career opportunities</a:t>
            </a:r>
          </a:p>
        </p:txBody>
      </p:sp>
    </p:spTree>
    <p:extLst>
      <p:ext uri="{BB962C8B-B14F-4D97-AF65-F5344CB8AC3E}">
        <p14:creationId xmlns:p14="http://schemas.microsoft.com/office/powerpoint/2010/main" val="119944828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36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5.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hyperlink" Target="https://www.williamsf1.com/" TargetMode="External"/><Relationship Id="rId3" Type="http://schemas.openxmlformats.org/officeDocument/2006/relationships/image" Target="../media/image13.png"/><Relationship Id="rId7" Type="http://schemas.openxmlformats.org/officeDocument/2006/relationships/hyperlink" Target="https://www.oxfordhealth.nhs.uk/" TargetMode="External"/><Relationship Id="rId12"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0.png"/><Relationship Id="rId11" Type="http://schemas.openxmlformats.org/officeDocument/2006/relationships/hyperlink" Target="https://www.oxbotica.com/" TargetMode="External"/><Relationship Id="rId5" Type="http://schemas.openxmlformats.org/officeDocument/2006/relationships/hyperlink" Target="https://www.harwellcampus.com/media-centre/harwell-campus-information-pack/" TargetMode="External"/><Relationship Id="rId10" Type="http://schemas.openxmlformats.org/officeDocument/2006/relationships/image" Target="../media/image22.png"/><Relationship Id="rId4" Type="http://schemas.openxmlformats.org/officeDocument/2006/relationships/image" Target="../media/image14.png"/><Relationship Id="rId9" Type="http://schemas.openxmlformats.org/officeDocument/2006/relationships/hyperlink" Target="https://rebellion.com/about-us/" TargetMode="External"/><Relationship Id="rId14" Type="http://schemas.openxmlformats.org/officeDocument/2006/relationships/image" Target="../media/image24.png"/></Relationships>
</file>

<file path=ppt/slides/_rels/slide6.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hyperlink" Target="https://www.greencoreconstruction.co.uk/" TargetMode="External"/><Relationship Id="rId3" Type="http://schemas.openxmlformats.org/officeDocument/2006/relationships/image" Target="../media/image13.png"/><Relationship Id="rId7" Type="http://schemas.openxmlformats.org/officeDocument/2006/relationships/hyperlink" Target="https://global.oup.com/?cc=gb" TargetMode="External"/><Relationship Id="rId12" Type="http://schemas.openxmlformats.org/officeDocument/2006/relationships/image" Target="../media/image2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hyperlink" Target="https://www.mini.co.uk/en_GB/home/why-mini/mini-uk-production.html" TargetMode="External"/><Relationship Id="rId5" Type="http://schemas.openxmlformats.org/officeDocument/2006/relationships/hyperlink" Target="https://www.blenheimpalace.com/" TargetMode="External"/><Relationship Id="rId10" Type="http://schemas.openxmlformats.org/officeDocument/2006/relationships/image" Target="../media/image27.png"/><Relationship Id="rId4" Type="http://schemas.openxmlformats.org/officeDocument/2006/relationships/image" Target="../media/image14.png"/><Relationship Id="rId9" Type="http://schemas.openxmlformats.org/officeDocument/2006/relationships/hyperlink" Target="https://tvpcareers.co.uk/" TargetMode="External"/><Relationship Id="rId1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Logo&#10;&#10;Description automatically generated">
            <a:extLst>
              <a:ext uri="{FF2B5EF4-FFF2-40B4-BE49-F238E27FC236}">
                <a16:creationId xmlns:a16="http://schemas.microsoft.com/office/drawing/2014/main" id="{B4DB1CB0-0F1A-473E-9669-A5F6938A8A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4766" y="10631"/>
            <a:ext cx="3932421" cy="1849190"/>
          </a:xfrm>
          <a:prstGeom prst="rect">
            <a:avLst/>
          </a:prstGeom>
        </p:spPr>
      </p:pic>
      <p:pic>
        <p:nvPicPr>
          <p:cNvPr id="6" name="Picture 5" descr="Qr code&#10;&#10;Description automatically generated with low confidence">
            <a:extLst>
              <a:ext uri="{FF2B5EF4-FFF2-40B4-BE49-F238E27FC236}">
                <a16:creationId xmlns:a16="http://schemas.microsoft.com/office/drawing/2014/main" id="{EF514541-EF5B-45F0-9C26-669F45C477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3825" y="5490668"/>
            <a:ext cx="2534085" cy="1027811"/>
          </a:xfrm>
          <a:prstGeom prst="rect">
            <a:avLst/>
          </a:prstGeom>
        </p:spPr>
      </p:pic>
      <p:sp>
        <p:nvSpPr>
          <p:cNvPr id="7" name="TextBox 6">
            <a:extLst>
              <a:ext uri="{FF2B5EF4-FFF2-40B4-BE49-F238E27FC236}">
                <a16:creationId xmlns:a16="http://schemas.microsoft.com/office/drawing/2014/main" id="{259D9D97-F27F-4F0E-AAA9-1C9762B2FE81}"/>
              </a:ext>
            </a:extLst>
          </p:cNvPr>
          <p:cNvSpPr txBox="1"/>
          <p:nvPr/>
        </p:nvSpPr>
        <p:spPr>
          <a:xfrm>
            <a:off x="0" y="6640248"/>
            <a:ext cx="2698596" cy="215444"/>
          </a:xfrm>
          <a:prstGeom prst="rect">
            <a:avLst/>
          </a:prstGeom>
          <a:noFill/>
        </p:spPr>
        <p:txBody>
          <a:bodyPr wrap="square" rtlCol="0">
            <a:spAutoFit/>
          </a:bodyPr>
          <a:lstStyle/>
          <a:p>
            <a:r>
              <a:rPr lang="en-GB" sz="800" dirty="0">
                <a:effectLst/>
                <a:latin typeface="Arial" panose="020B0604020202020204" pitchFamily="34" charset="0"/>
                <a:ea typeface="Calibri" panose="020F0502020204030204" pitchFamily="34" charset="0"/>
                <a:cs typeface="Arial" panose="020B0604020202020204" pitchFamily="34" charset="0"/>
              </a:rPr>
              <a:t>©VotesforSchools The WOW Show</a:t>
            </a:r>
          </a:p>
        </p:txBody>
      </p:sp>
      <p:pic>
        <p:nvPicPr>
          <p:cNvPr id="8" name="Picture 7" descr="Logo&#10;&#10;Description automatically generated">
            <a:extLst>
              <a:ext uri="{FF2B5EF4-FFF2-40B4-BE49-F238E27FC236}">
                <a16:creationId xmlns:a16="http://schemas.microsoft.com/office/drawing/2014/main" id="{ED0DECC2-E987-49D8-800D-77F3D95D2755}"/>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36088" y="5123124"/>
            <a:ext cx="1516318" cy="1516318"/>
          </a:xfrm>
          <a:prstGeom prst="ellipse">
            <a:avLst/>
          </a:prstGeom>
        </p:spPr>
      </p:pic>
      <p:sp>
        <p:nvSpPr>
          <p:cNvPr id="11" name="Title 1">
            <a:extLst>
              <a:ext uri="{FF2B5EF4-FFF2-40B4-BE49-F238E27FC236}">
                <a16:creationId xmlns:a16="http://schemas.microsoft.com/office/drawing/2014/main" id="{85EF512C-F216-4424-9BC8-059348058240}"/>
              </a:ext>
            </a:extLst>
          </p:cNvPr>
          <p:cNvSpPr txBox="1">
            <a:spLocks/>
          </p:cNvSpPr>
          <p:nvPr/>
        </p:nvSpPr>
        <p:spPr>
          <a:xfrm>
            <a:off x="594852" y="2367511"/>
            <a:ext cx="7954296" cy="106340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600" kern="1200">
                <a:solidFill>
                  <a:schemeClr val="bg1"/>
                </a:solidFill>
                <a:latin typeface="Arial" panose="020B0604020202020204" pitchFamily="34" charset="0"/>
                <a:ea typeface="+mj-ea"/>
                <a:cs typeface="Arial" panose="020B0604020202020204" pitchFamily="34" charset="0"/>
              </a:defRPr>
            </a:lvl1pPr>
          </a:lstStyle>
          <a:p>
            <a:pPr algn="ctr"/>
            <a:r>
              <a:rPr lang="en-GB" dirty="0">
                <a:solidFill>
                  <a:schemeClr val="tx1"/>
                </a:solidFill>
              </a:rPr>
              <a:t>Y9 LMI Lesson Plan:</a:t>
            </a:r>
            <a:br>
              <a:rPr lang="en-GB" dirty="0">
                <a:solidFill>
                  <a:schemeClr val="tx1"/>
                </a:solidFill>
              </a:rPr>
            </a:br>
            <a:r>
              <a:rPr lang="en-GB" dirty="0">
                <a:solidFill>
                  <a:schemeClr val="tx1"/>
                </a:solidFill>
              </a:rPr>
              <a:t>Your Fabulous Future in Oxfordshire</a:t>
            </a:r>
          </a:p>
        </p:txBody>
      </p:sp>
      <p:sp>
        <p:nvSpPr>
          <p:cNvPr id="13" name="Title 1">
            <a:extLst>
              <a:ext uri="{FF2B5EF4-FFF2-40B4-BE49-F238E27FC236}">
                <a16:creationId xmlns:a16="http://schemas.microsoft.com/office/drawing/2014/main" id="{05DF4D9C-47D6-4AEA-927C-F87107798C78}"/>
              </a:ext>
            </a:extLst>
          </p:cNvPr>
          <p:cNvSpPr txBox="1">
            <a:spLocks/>
          </p:cNvSpPr>
          <p:nvPr/>
        </p:nvSpPr>
        <p:spPr>
          <a:xfrm>
            <a:off x="594852" y="3442369"/>
            <a:ext cx="7954296" cy="52991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600" kern="1200">
                <a:solidFill>
                  <a:schemeClr val="bg1"/>
                </a:solidFill>
                <a:latin typeface="Arial" panose="020B0604020202020204" pitchFamily="34" charset="0"/>
                <a:ea typeface="+mj-ea"/>
                <a:cs typeface="Arial" panose="020B0604020202020204" pitchFamily="34" charset="0"/>
              </a:defRPr>
            </a:lvl1pPr>
          </a:lstStyle>
          <a:p>
            <a:pPr algn="ctr"/>
            <a:r>
              <a:rPr lang="en-GB" sz="2000" i="1" dirty="0">
                <a:solidFill>
                  <a:schemeClr val="tx1"/>
                </a:solidFill>
              </a:rPr>
              <a:t>In association with VotesforSchools and The WOW Show  </a:t>
            </a:r>
            <a:endParaRPr lang="en-GB" i="1" dirty="0">
              <a:solidFill>
                <a:schemeClr val="tx1"/>
              </a:solidFill>
            </a:endParaRPr>
          </a:p>
        </p:txBody>
      </p:sp>
    </p:spTree>
    <p:extLst>
      <p:ext uri="{BB962C8B-B14F-4D97-AF65-F5344CB8AC3E}">
        <p14:creationId xmlns:p14="http://schemas.microsoft.com/office/powerpoint/2010/main" val="3723303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Logo&#10;&#10;Description automatically generated">
            <a:extLst>
              <a:ext uri="{FF2B5EF4-FFF2-40B4-BE49-F238E27FC236}">
                <a16:creationId xmlns:a16="http://schemas.microsoft.com/office/drawing/2014/main" id="{4212A622-598F-45CE-AE34-9621CE97E9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5819" y="-138689"/>
            <a:ext cx="2556336" cy="1202097"/>
          </a:xfrm>
          <a:prstGeom prst="rect">
            <a:avLst/>
          </a:prstGeom>
        </p:spPr>
      </p:pic>
      <p:graphicFrame>
        <p:nvGraphicFramePr>
          <p:cNvPr id="13" name="Table 12">
            <a:extLst>
              <a:ext uri="{FF2B5EF4-FFF2-40B4-BE49-F238E27FC236}">
                <a16:creationId xmlns:a16="http://schemas.microsoft.com/office/drawing/2014/main" id="{3C1A7188-286B-4FD7-8613-50C5D1BAA753}"/>
              </a:ext>
            </a:extLst>
          </p:cNvPr>
          <p:cNvGraphicFramePr>
            <a:graphicFrameLocks noGrp="1"/>
          </p:cNvGraphicFramePr>
          <p:nvPr>
            <p:extLst>
              <p:ext uri="{D42A27DB-BD31-4B8C-83A1-F6EECF244321}">
                <p14:modId xmlns:p14="http://schemas.microsoft.com/office/powerpoint/2010/main" val="3569713002"/>
              </p:ext>
            </p:extLst>
          </p:nvPr>
        </p:nvGraphicFramePr>
        <p:xfrm>
          <a:off x="231515" y="1109312"/>
          <a:ext cx="8680970" cy="4446171"/>
        </p:xfrm>
        <a:graphic>
          <a:graphicData uri="http://schemas.openxmlformats.org/drawingml/2006/table">
            <a:tbl>
              <a:tblPr bandRow="1">
                <a:tableStyleId>{5C22544A-7EE6-4342-B048-85BDC9FD1C3A}</a:tableStyleId>
              </a:tblPr>
              <a:tblGrid>
                <a:gridCol w="774325">
                  <a:extLst>
                    <a:ext uri="{9D8B030D-6E8A-4147-A177-3AD203B41FA5}">
                      <a16:colId xmlns:a16="http://schemas.microsoft.com/office/drawing/2014/main" val="2289360755"/>
                    </a:ext>
                  </a:extLst>
                </a:gridCol>
                <a:gridCol w="1737360">
                  <a:extLst>
                    <a:ext uri="{9D8B030D-6E8A-4147-A177-3AD203B41FA5}">
                      <a16:colId xmlns:a16="http://schemas.microsoft.com/office/drawing/2014/main" val="2048248334"/>
                    </a:ext>
                  </a:extLst>
                </a:gridCol>
                <a:gridCol w="1054249">
                  <a:extLst>
                    <a:ext uri="{9D8B030D-6E8A-4147-A177-3AD203B41FA5}">
                      <a16:colId xmlns:a16="http://schemas.microsoft.com/office/drawing/2014/main" val="1195679583"/>
                    </a:ext>
                  </a:extLst>
                </a:gridCol>
                <a:gridCol w="5115036">
                  <a:extLst>
                    <a:ext uri="{9D8B030D-6E8A-4147-A177-3AD203B41FA5}">
                      <a16:colId xmlns:a16="http://schemas.microsoft.com/office/drawing/2014/main" val="2570374607"/>
                    </a:ext>
                  </a:extLst>
                </a:gridCol>
              </a:tblGrid>
              <a:tr h="541546">
                <a:tc>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chor="ctr">
                    <a:solidFill>
                      <a:srgbClr val="F2C704"/>
                    </a:solidFill>
                  </a:tcPr>
                </a:tc>
                <a:tc>
                  <a:txBody>
                    <a:bodyPr/>
                    <a:lstStyle/>
                    <a:p>
                      <a:pPr algn="l"/>
                      <a:endParaRPr lang="en-GB" sz="1200" b="1" dirty="0">
                        <a:solidFill>
                          <a:schemeClr val="tx1"/>
                        </a:solidFill>
                        <a:latin typeface="Arial" panose="020B0604020202020204" pitchFamily="34" charset="0"/>
                        <a:cs typeface="Arial" panose="020B0604020202020204" pitchFamily="34" charset="0"/>
                      </a:endParaRPr>
                    </a:p>
                  </a:txBody>
                  <a:tcPr marL="32155" marR="32155" marT="0" marB="0" anchor="ctr">
                    <a:solidFill>
                      <a:srgbClr val="F2C70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effectLst/>
                        <a:latin typeface="Arial" panose="020B0604020202020204" pitchFamily="34" charset="0"/>
                        <a:cs typeface="Arial" panose="020B0604020202020204" pitchFamily="34" charset="0"/>
                      </a:endParaRPr>
                    </a:p>
                  </a:txBody>
                  <a:tcPr marL="32155" marR="32155" marT="50292" marB="50292" anchor="ctr">
                    <a:solidFill>
                      <a:srgbClr val="F2C70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effectLst/>
                        <a:latin typeface="Arial" panose="020B0604020202020204" pitchFamily="34" charset="0"/>
                        <a:cs typeface="Arial" panose="020B0604020202020204" pitchFamily="34" charset="0"/>
                      </a:endParaRPr>
                    </a:p>
                  </a:txBody>
                  <a:tcPr marL="32155" marR="32155" marT="50292" marB="50292" anchor="ctr">
                    <a:solidFill>
                      <a:srgbClr val="F2C704"/>
                    </a:solidFill>
                  </a:tcPr>
                </a:tc>
                <a:extLst>
                  <a:ext uri="{0D108BD9-81ED-4DB2-BD59-A6C34878D82A}">
                    <a16:rowId xmlns:a16="http://schemas.microsoft.com/office/drawing/2014/main" val="4102972749"/>
                  </a:ext>
                </a:extLst>
              </a:tr>
              <a:tr h="489857">
                <a:tc>
                  <a:txBody>
                    <a:bodyPr/>
                    <a:lstStyle/>
                    <a:p>
                      <a:pPr marL="0" marR="0" lvl="0" indent="0" algn="ctr" rtl="0">
                        <a:spcBef>
                          <a:spcPts val="0"/>
                        </a:spcBef>
                        <a:spcAft>
                          <a:spcPts val="0"/>
                        </a:spcAft>
                        <a:buNone/>
                      </a:pPr>
                      <a:r>
                        <a:rPr lang="en-GB" sz="1200" b="1" u="none" strike="noStrike" cap="none" dirty="0">
                          <a:solidFill>
                            <a:schemeClr val="dk1"/>
                          </a:solidFill>
                          <a:latin typeface="Arial"/>
                          <a:ea typeface="Arial"/>
                          <a:cs typeface="Arial"/>
                          <a:sym typeface="Arial"/>
                        </a:rPr>
                        <a:t>1-2 mins</a:t>
                      </a:r>
                      <a:endParaRPr dirty="0"/>
                    </a:p>
                  </a:txBody>
                  <a:tcPr marL="91450" marR="91450" marT="45725" marB="45725" anchor="ctr">
                    <a:solidFill>
                      <a:srgbClr val="D7F5EF"/>
                    </a:solidFill>
                  </a:tcPr>
                </a:tc>
                <a:tc>
                  <a:txBody>
                    <a:bodyPr/>
                    <a:lstStyle/>
                    <a:p>
                      <a:pPr marL="0" marR="0" lvl="0" indent="0" algn="l" rtl="0">
                        <a:spcBef>
                          <a:spcPts val="0"/>
                        </a:spcBef>
                        <a:spcAft>
                          <a:spcPts val="0"/>
                        </a:spcAft>
                        <a:buClr>
                          <a:schemeClr val="dk1"/>
                        </a:buClr>
                        <a:buSzPts val="1200"/>
                        <a:buFont typeface="Arial"/>
                        <a:buNone/>
                      </a:pPr>
                      <a:r>
                        <a:rPr lang="en-GB" sz="1200" b="1" u="none" strike="noStrike" cap="none" dirty="0">
                          <a:solidFill>
                            <a:schemeClr val="dk1"/>
                          </a:solidFill>
                          <a:latin typeface="Arial"/>
                          <a:ea typeface="Arial"/>
                          <a:cs typeface="Arial"/>
                          <a:sym typeface="Arial"/>
                        </a:rPr>
                        <a:t>Learning objectives &amp; keywords</a:t>
                      </a:r>
                      <a:endParaRPr dirty="0"/>
                    </a:p>
                  </a:txBody>
                  <a:tcPr marL="32150" marR="32150" marT="0" marB="0" anchor="ctr">
                    <a:solidFill>
                      <a:srgbClr val="D7F5EF"/>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200" b="0" u="none" strike="noStrike" cap="none" dirty="0">
                          <a:solidFill>
                            <a:schemeClr val="dk1"/>
                          </a:solidFill>
                          <a:latin typeface="Arial" panose="020B0604020202020204" pitchFamily="34" charset="0"/>
                          <a:ea typeface="Arial"/>
                          <a:cs typeface="Arial" panose="020B0604020202020204" pitchFamily="34" charset="0"/>
                          <a:sym typeface="Arial"/>
                        </a:rPr>
                        <a:t>Whole class</a:t>
                      </a:r>
                      <a:endParaRPr sz="1200" dirty="0">
                        <a:latin typeface="Arial" panose="020B0604020202020204" pitchFamily="34" charset="0"/>
                        <a:cs typeface="Arial" panose="020B0604020202020204" pitchFamily="34" charset="0"/>
                      </a:endParaRPr>
                    </a:p>
                  </a:txBody>
                  <a:tcPr marL="32150" marR="32150" marT="50300" marB="50300" anchor="ctr">
                    <a:solidFill>
                      <a:srgbClr val="D7F5EF"/>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200" b="0" u="none" strike="noStrike" cap="none" dirty="0">
                          <a:solidFill>
                            <a:schemeClr val="dk1"/>
                          </a:solidFill>
                          <a:latin typeface="Arial"/>
                          <a:ea typeface="Arial"/>
                          <a:cs typeface="Arial"/>
                          <a:sym typeface="Arial"/>
                        </a:rPr>
                        <a:t>Students look at the learning objectives and keywords for the lesson. </a:t>
                      </a:r>
                      <a:endParaRPr dirty="0"/>
                    </a:p>
                  </a:txBody>
                  <a:tcPr marL="32150" marR="32150" marT="50300" marB="50300" anchor="ctr">
                    <a:solidFill>
                      <a:srgbClr val="D7F5EF"/>
                    </a:solidFill>
                  </a:tcPr>
                </a:tc>
                <a:extLst>
                  <a:ext uri="{0D108BD9-81ED-4DB2-BD59-A6C34878D82A}">
                    <a16:rowId xmlns:a16="http://schemas.microsoft.com/office/drawing/2014/main" val="2589060824"/>
                  </a:ext>
                </a:extLst>
              </a:tr>
              <a:tr h="478972">
                <a:tc>
                  <a:txBody>
                    <a:bodyPr/>
                    <a:lstStyle/>
                    <a:p>
                      <a:pPr marL="0" marR="0" lvl="0" indent="0" algn="ctr" rtl="0">
                        <a:spcBef>
                          <a:spcPts val="0"/>
                        </a:spcBef>
                        <a:spcAft>
                          <a:spcPts val="0"/>
                        </a:spcAft>
                        <a:buNone/>
                      </a:pPr>
                      <a:r>
                        <a:rPr lang="en-GB" sz="1200" b="1" u="none" strike="noStrike" cap="none" dirty="0">
                          <a:solidFill>
                            <a:schemeClr val="dk1"/>
                          </a:solidFill>
                          <a:latin typeface="Arial"/>
                          <a:ea typeface="Arial"/>
                          <a:cs typeface="Arial"/>
                          <a:sym typeface="Arial"/>
                        </a:rPr>
                        <a:t>2-3 mins</a:t>
                      </a:r>
                      <a:endParaRPr dirty="0"/>
                    </a:p>
                  </a:txBody>
                  <a:tcPr marL="91450" marR="91450" marT="45725" marB="45725"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200" b="1" u="none" strike="noStrike" cap="none" dirty="0">
                          <a:solidFill>
                            <a:schemeClr val="dk1"/>
                          </a:solidFill>
                          <a:latin typeface="Arial"/>
                          <a:ea typeface="Arial"/>
                          <a:cs typeface="Arial"/>
                          <a:sym typeface="Arial"/>
                        </a:rPr>
                        <a:t>1. What is Labour Market Information?</a:t>
                      </a:r>
                      <a:endParaRPr dirty="0"/>
                    </a:p>
                  </a:txBody>
                  <a:tcPr marL="32150" marR="32150" marT="0" marB="0" anchor="ctr">
                    <a:solidFill>
                      <a:srgbClr val="F2FCFA"/>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200" b="0" u="none" strike="noStrike" cap="none" dirty="0">
                          <a:solidFill>
                            <a:schemeClr val="dk1"/>
                          </a:solidFill>
                          <a:latin typeface="Arial" panose="020B0604020202020204" pitchFamily="34" charset="0"/>
                          <a:ea typeface="Arial"/>
                          <a:cs typeface="Arial" panose="020B0604020202020204" pitchFamily="34" charset="0"/>
                          <a:sym typeface="Arial"/>
                        </a:rPr>
                        <a:t>Whole class</a:t>
                      </a:r>
                      <a:endParaRPr sz="1200" b="0" u="none" strike="noStrike" cap="none" dirty="0">
                        <a:solidFill>
                          <a:schemeClr val="dk1"/>
                        </a:solidFill>
                        <a:latin typeface="Arial" panose="020B0604020202020204" pitchFamily="34" charset="0"/>
                        <a:ea typeface="Arial"/>
                        <a:cs typeface="Arial" panose="020B0604020202020204" pitchFamily="34" charset="0"/>
                        <a:sym typeface="Arial"/>
                      </a:endParaRPr>
                    </a:p>
                  </a:txBody>
                  <a:tcPr marL="32150" marR="32150" marT="50300" marB="50300"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200" b="0" u="none" strike="noStrike" cap="none" dirty="0">
                          <a:solidFill>
                            <a:schemeClr val="dk1"/>
                          </a:solidFill>
                          <a:latin typeface="Arial"/>
                          <a:ea typeface="Arial"/>
                          <a:cs typeface="Arial"/>
                          <a:sym typeface="Arial"/>
                        </a:rPr>
                        <a:t>Students discuss what LMI is and how it can be used to understand what employment opportunities there are locally.     </a:t>
                      </a:r>
                      <a:endParaRPr dirty="0"/>
                    </a:p>
                  </a:txBody>
                  <a:tcPr marL="32150" marR="32150" marT="50300" marB="50300" anchor="ctr">
                    <a:solidFill>
                      <a:srgbClr val="F2FCFA"/>
                    </a:solidFill>
                  </a:tcPr>
                </a:tc>
                <a:extLst>
                  <a:ext uri="{0D108BD9-81ED-4DB2-BD59-A6C34878D82A}">
                    <a16:rowId xmlns:a16="http://schemas.microsoft.com/office/drawing/2014/main" val="605582433"/>
                  </a:ext>
                </a:extLst>
              </a:tr>
              <a:tr h="468086">
                <a:tc>
                  <a:txBody>
                    <a:bodyPr/>
                    <a:lstStyle/>
                    <a:p>
                      <a:pPr marL="0" marR="0" lvl="0" indent="0" algn="ctr" rtl="0">
                        <a:spcBef>
                          <a:spcPts val="0"/>
                        </a:spcBef>
                        <a:spcAft>
                          <a:spcPts val="0"/>
                        </a:spcAft>
                        <a:buNone/>
                      </a:pPr>
                      <a:r>
                        <a:rPr lang="en-GB" sz="1200" b="1" u="none" strike="noStrike" cap="none" dirty="0">
                          <a:solidFill>
                            <a:schemeClr val="dk1"/>
                          </a:solidFill>
                          <a:latin typeface="Arial"/>
                          <a:ea typeface="Arial"/>
                          <a:cs typeface="Arial"/>
                          <a:sym typeface="Arial"/>
                        </a:rPr>
                        <a:t>2-4 mins</a:t>
                      </a:r>
                      <a:endParaRPr dirty="0"/>
                    </a:p>
                  </a:txBody>
                  <a:tcPr marL="91450" marR="91450" marT="45725" marB="45725" anchor="ctr">
                    <a:solidFill>
                      <a:srgbClr val="D7F5EF"/>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200" b="1" u="none" strike="noStrike" cap="none" dirty="0">
                          <a:solidFill>
                            <a:schemeClr val="dk1"/>
                          </a:solidFill>
                          <a:latin typeface="Arial"/>
                          <a:ea typeface="Arial"/>
                          <a:cs typeface="Arial"/>
                          <a:sym typeface="Arial"/>
                        </a:rPr>
                        <a:t>2. What is the LMI in Oxfordshire?</a:t>
                      </a:r>
                      <a:endParaRPr dirty="0"/>
                    </a:p>
                  </a:txBody>
                  <a:tcPr marL="32150" marR="32150" marT="0" marB="0" anchor="ctr">
                    <a:solidFill>
                      <a:srgbClr val="D7F5EF"/>
                    </a:solidFill>
                  </a:tcPr>
                </a:tc>
                <a:tc>
                  <a:txBody>
                    <a:bodyPr/>
                    <a:lstStyle/>
                    <a:p>
                      <a:pPr marL="0" marR="0" lvl="0" indent="0" algn="ctr" rtl="0">
                        <a:spcBef>
                          <a:spcPts val="0"/>
                        </a:spcBef>
                        <a:spcAft>
                          <a:spcPts val="0"/>
                        </a:spcAft>
                        <a:buNone/>
                      </a:pPr>
                      <a:r>
                        <a:rPr lang="en-GB" sz="1200" b="0" u="none" strike="noStrike" cap="none" dirty="0">
                          <a:solidFill>
                            <a:schemeClr val="dk1"/>
                          </a:solidFill>
                          <a:latin typeface="Arial" panose="020B0604020202020204" pitchFamily="34" charset="0"/>
                          <a:ea typeface="Arial"/>
                          <a:cs typeface="Arial" panose="020B0604020202020204" pitchFamily="34" charset="0"/>
                          <a:sym typeface="Arial"/>
                        </a:rPr>
                        <a:t>Pair</a:t>
                      </a:r>
                      <a:endParaRPr sz="1200" b="0" u="none" strike="noStrike" cap="none" dirty="0">
                        <a:solidFill>
                          <a:schemeClr val="dk1"/>
                        </a:solidFill>
                        <a:latin typeface="Arial" panose="020B0604020202020204" pitchFamily="34" charset="0"/>
                        <a:ea typeface="Arial"/>
                        <a:cs typeface="Arial" panose="020B0604020202020204" pitchFamily="34" charset="0"/>
                        <a:sym typeface="Arial"/>
                      </a:endParaRPr>
                    </a:p>
                  </a:txBody>
                  <a:tcPr marL="32150" marR="32150" marT="50300" marB="50300" anchor="ctr">
                    <a:solidFill>
                      <a:srgbClr val="D7F5EF"/>
                    </a:solidFill>
                  </a:tcPr>
                </a:tc>
                <a:tc>
                  <a:txBody>
                    <a:bodyPr/>
                    <a:lstStyle/>
                    <a:p>
                      <a:pPr marL="0" marR="0" lvl="0" indent="0" algn="l" rtl="0">
                        <a:spcBef>
                          <a:spcPts val="0"/>
                        </a:spcBef>
                        <a:spcAft>
                          <a:spcPts val="0"/>
                        </a:spcAft>
                        <a:buNone/>
                      </a:pPr>
                      <a:r>
                        <a:rPr lang="en-GB" sz="1200" b="0" u="none" strike="noStrike" cap="none" dirty="0">
                          <a:solidFill>
                            <a:schemeClr val="dk1"/>
                          </a:solidFill>
                          <a:latin typeface="Arial"/>
                          <a:ea typeface="Arial"/>
                          <a:cs typeface="Arial"/>
                          <a:sym typeface="Arial"/>
                        </a:rPr>
                        <a:t>Students discuss with a partner what opportunities, employers and sectors they are aware of in Oxfordshire and where to find out more.  </a:t>
                      </a:r>
                      <a:endParaRPr dirty="0"/>
                    </a:p>
                  </a:txBody>
                  <a:tcPr marL="32150" marR="32150" marT="50300" marB="50300" anchor="ctr">
                    <a:solidFill>
                      <a:srgbClr val="D7F5EF"/>
                    </a:solidFill>
                  </a:tcPr>
                </a:tc>
                <a:extLst>
                  <a:ext uri="{0D108BD9-81ED-4DB2-BD59-A6C34878D82A}">
                    <a16:rowId xmlns:a16="http://schemas.microsoft.com/office/drawing/2014/main" val="883411683"/>
                  </a:ext>
                </a:extLst>
              </a:tr>
              <a:tr h="457200">
                <a:tc>
                  <a:txBody>
                    <a:bodyPr/>
                    <a:lstStyle/>
                    <a:p>
                      <a:pPr algn="ctr"/>
                      <a:r>
                        <a:rPr lang="en-GB" sz="1200" b="1" dirty="0">
                          <a:solidFill>
                            <a:schemeClr val="tx1"/>
                          </a:solidFill>
                          <a:latin typeface="Arial" panose="020B0604020202020204" pitchFamily="34" charset="0"/>
                          <a:cs typeface="Arial" panose="020B0604020202020204" pitchFamily="34" charset="0"/>
                        </a:rPr>
                        <a:t>5-12 mins</a:t>
                      </a:r>
                    </a:p>
                  </a:txBody>
                  <a:tcPr anchor="ctr">
                    <a:solidFill>
                      <a:srgbClr val="F2FCF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effectLst/>
                          <a:latin typeface="Arial" panose="020B0604020202020204" pitchFamily="34" charset="0"/>
                          <a:cs typeface="Arial" panose="020B0604020202020204" pitchFamily="34" charset="0"/>
                        </a:rPr>
                        <a:t>3. A fabulous future in Oxfordshire?</a:t>
                      </a:r>
                    </a:p>
                  </a:txBody>
                  <a:tcPr marL="32155" marR="32155" marT="0" marB="0" anchor="ctr">
                    <a:solidFill>
                      <a:srgbClr val="F2FCF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Pair</a:t>
                      </a:r>
                    </a:p>
                  </a:txBody>
                  <a:tcPr marL="32155" marR="32155" marT="0" marB="0"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200" b="0" dirty="0">
                          <a:solidFill>
                            <a:schemeClr val="dk1"/>
                          </a:solidFill>
                          <a:latin typeface="Arial"/>
                          <a:ea typeface="Arial"/>
                          <a:cs typeface="Arial"/>
                          <a:sym typeface="Arial"/>
                        </a:rPr>
                        <a:t>Students learn more about the Creative Industries sector in Oxfordshire and take a closer look at the opportunities at Rebellion. </a:t>
                      </a:r>
                      <a:r>
                        <a:rPr lang="en-US" sz="1200" b="1" dirty="0">
                          <a:solidFill>
                            <a:schemeClr val="tx1"/>
                          </a:solidFill>
                          <a:latin typeface="Arial" panose="020B0604020202020204" pitchFamily="34" charset="0"/>
                          <a:ea typeface="Jost Medium" pitchFamily="2" charset="0"/>
                          <a:cs typeface="Arial" panose="020B0604020202020204" pitchFamily="34" charset="0"/>
                        </a:rPr>
                        <a:t>The WOW Show </a:t>
                      </a:r>
                      <a:r>
                        <a:rPr lang="en-US" sz="1200" b="0" dirty="0">
                          <a:solidFill>
                            <a:schemeClr val="tx1"/>
                          </a:solidFill>
                          <a:latin typeface="Arial" panose="020B0604020202020204" pitchFamily="34" charset="0"/>
                          <a:ea typeface="Jost Medium" pitchFamily="2" charset="0"/>
                          <a:cs typeface="Arial" panose="020B0604020202020204" pitchFamily="34" charset="0"/>
                        </a:rPr>
                        <a:t>film showcases the LMI in Oxfordshire.   </a:t>
                      </a:r>
                      <a:endParaRPr lang="en-GB" sz="1200" dirty="0"/>
                    </a:p>
                  </a:txBody>
                  <a:tcPr marL="32155" marR="32155" marT="0" marB="0" anchor="ctr">
                    <a:solidFill>
                      <a:srgbClr val="F2FCFA"/>
                    </a:solidFill>
                  </a:tcPr>
                </a:tc>
                <a:extLst>
                  <a:ext uri="{0D108BD9-81ED-4DB2-BD59-A6C34878D82A}">
                    <a16:rowId xmlns:a16="http://schemas.microsoft.com/office/drawing/2014/main" val="2124495871"/>
                  </a:ext>
                </a:extLst>
              </a:tr>
              <a:tr h="478971">
                <a:tc>
                  <a:txBody>
                    <a:bodyPr/>
                    <a:lstStyle/>
                    <a:p>
                      <a:pPr algn="ctr"/>
                      <a:r>
                        <a:rPr lang="en-GB" sz="1200" b="1" dirty="0">
                          <a:solidFill>
                            <a:schemeClr val="tx1"/>
                          </a:solidFill>
                          <a:latin typeface="Arial" panose="020B0604020202020204" pitchFamily="34" charset="0"/>
                          <a:cs typeface="Arial" panose="020B0604020202020204" pitchFamily="34" charset="0"/>
                        </a:rPr>
                        <a:t>5-8 mins</a:t>
                      </a:r>
                    </a:p>
                  </a:txBody>
                  <a:tcPr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effectLst/>
                          <a:latin typeface="Arial" panose="020B0604020202020204" pitchFamily="34" charset="0"/>
                          <a:cs typeface="Arial" panose="020B0604020202020204" pitchFamily="34" charset="0"/>
                        </a:rPr>
                        <a:t>4. Are you ready for transition?</a:t>
                      </a:r>
                    </a:p>
                  </a:txBody>
                  <a:tcPr marL="32155" marR="32155" marT="0" marB="0" anchor="ctr">
                    <a:solidFill>
                      <a:srgbClr val="D7F5E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Whole class/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Pair</a:t>
                      </a:r>
                    </a:p>
                  </a:txBody>
                  <a:tcPr marL="32155" marR="32155" marT="0" marB="0"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Students think about the transition from KS3 to KS4 and how to make good decisions for their future.  </a:t>
                      </a:r>
                    </a:p>
                  </a:txBody>
                  <a:tcPr marL="32155" marR="32155" marT="0" marB="0" anchor="ctr">
                    <a:solidFill>
                      <a:srgbClr val="D7F5EF"/>
                    </a:solidFill>
                  </a:tcPr>
                </a:tc>
                <a:extLst>
                  <a:ext uri="{0D108BD9-81ED-4DB2-BD59-A6C34878D82A}">
                    <a16:rowId xmlns:a16="http://schemas.microsoft.com/office/drawing/2014/main" val="4040767604"/>
                  </a:ext>
                </a:extLst>
              </a:tr>
              <a:tr h="435429">
                <a:tc>
                  <a:txBody>
                    <a:bodyPr/>
                    <a:lstStyle/>
                    <a:p>
                      <a:pPr algn="ctr"/>
                      <a:r>
                        <a:rPr lang="en-GB" sz="1200" b="1" dirty="0">
                          <a:solidFill>
                            <a:schemeClr val="tx1"/>
                          </a:solidFill>
                          <a:latin typeface="Arial" panose="020B0604020202020204" pitchFamily="34" charset="0"/>
                          <a:cs typeface="Arial" panose="020B0604020202020204" pitchFamily="34" charset="0"/>
                        </a:rPr>
                        <a:t>4-5 mins</a:t>
                      </a:r>
                    </a:p>
                  </a:txBody>
                  <a:tcPr anchor="ctr">
                    <a:solidFill>
                      <a:srgbClr val="F2FCF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effectLst/>
                          <a:latin typeface="Arial" panose="020B0604020202020204" pitchFamily="34" charset="0"/>
                          <a:cs typeface="Arial" panose="020B0604020202020204" pitchFamily="34" charset="0"/>
                        </a:rPr>
                        <a:t>5. Choosing your GCSEs</a:t>
                      </a:r>
                    </a:p>
                  </a:txBody>
                  <a:tcPr marL="32155" marR="32155" marT="0" marB="0" anchor="ctr">
                    <a:solidFill>
                      <a:srgbClr val="F2FCF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Pair/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Whole class</a:t>
                      </a:r>
                    </a:p>
                  </a:txBody>
                  <a:tcPr marL="32155" marR="32155" marT="0" marB="0" anchor="ctr">
                    <a:solidFill>
                      <a:srgbClr val="F2FCF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Students think about which GCSEs they might want to pursue and think about how they will help them in future. They then find out more about exactly what GCSEs are by watching a video. </a:t>
                      </a:r>
                    </a:p>
                  </a:txBody>
                  <a:tcPr marL="32155" marR="32155" marT="0" marB="0" anchor="ctr">
                    <a:solidFill>
                      <a:srgbClr val="F2FCFA"/>
                    </a:solidFill>
                  </a:tcPr>
                </a:tc>
                <a:extLst>
                  <a:ext uri="{0D108BD9-81ED-4DB2-BD59-A6C34878D82A}">
                    <a16:rowId xmlns:a16="http://schemas.microsoft.com/office/drawing/2014/main" val="2015048623"/>
                  </a:ext>
                </a:extLst>
              </a:tr>
              <a:tr h="435429">
                <a:tc>
                  <a:txBody>
                    <a:bodyPr/>
                    <a:lstStyle/>
                    <a:p>
                      <a:pPr algn="ctr"/>
                      <a:r>
                        <a:rPr lang="en-GB" sz="1200" b="1" dirty="0">
                          <a:solidFill>
                            <a:schemeClr val="tx1"/>
                          </a:solidFill>
                          <a:latin typeface="Arial" panose="020B0604020202020204" pitchFamily="34" charset="0"/>
                          <a:cs typeface="Arial" panose="020B0604020202020204" pitchFamily="34" charset="0"/>
                        </a:rPr>
                        <a:t>2-4 mins</a:t>
                      </a:r>
                    </a:p>
                  </a:txBody>
                  <a:tcPr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effectLst/>
                          <a:latin typeface="Arial" panose="020B0604020202020204" pitchFamily="34" charset="0"/>
                          <a:cs typeface="Arial" panose="020B0604020202020204" pitchFamily="34" charset="0"/>
                        </a:rPr>
                        <a:t>6. Planning your future</a:t>
                      </a:r>
                    </a:p>
                  </a:txBody>
                  <a:tcPr marL="32155" marR="32155" marT="0" marB="0" anchor="ctr">
                    <a:solidFill>
                      <a:srgbClr val="D7F5E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Pair/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Small group</a:t>
                      </a:r>
                    </a:p>
                  </a:txBody>
                  <a:tcPr marL="32155" marR="32155" marT="0" marB="0" anchor="ctr">
                    <a:solidFill>
                      <a:srgbClr val="D7F5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Arial" panose="020B0604020202020204" pitchFamily="34" charset="0"/>
                          <a:cs typeface="Arial" panose="020B0604020202020204" pitchFamily="34" charset="0"/>
                        </a:rPr>
                        <a:t>Students think about what is important to them when it comes to getting into a career. </a:t>
                      </a:r>
                    </a:p>
                  </a:txBody>
                  <a:tcPr marL="32155" marR="32155" marT="0" marB="0" anchor="ctr">
                    <a:solidFill>
                      <a:srgbClr val="D7F5EF"/>
                    </a:solidFill>
                  </a:tcPr>
                </a:tc>
                <a:extLst>
                  <a:ext uri="{0D108BD9-81ED-4DB2-BD59-A6C34878D82A}">
                    <a16:rowId xmlns:a16="http://schemas.microsoft.com/office/drawing/2014/main" val="553432521"/>
                  </a:ext>
                </a:extLst>
              </a:tr>
              <a:tr h="434259">
                <a:tc>
                  <a:txBody>
                    <a:bodyPr/>
                    <a:lstStyle/>
                    <a:p>
                      <a:pPr marL="0" marR="0" lvl="0" indent="0" algn="ctr" rtl="0">
                        <a:spcBef>
                          <a:spcPts val="0"/>
                        </a:spcBef>
                        <a:spcAft>
                          <a:spcPts val="0"/>
                        </a:spcAft>
                        <a:buNone/>
                      </a:pPr>
                      <a:r>
                        <a:rPr lang="en-GB" sz="1200" b="1" dirty="0">
                          <a:solidFill>
                            <a:schemeClr val="dk1"/>
                          </a:solidFill>
                          <a:latin typeface="Arial"/>
                          <a:ea typeface="Arial"/>
                          <a:cs typeface="Arial"/>
                          <a:sym typeface="Arial"/>
                        </a:rPr>
                        <a:t>N/A</a:t>
                      </a:r>
                      <a:endParaRPr dirty="0"/>
                    </a:p>
                  </a:txBody>
                  <a:tcPr marL="91450" marR="91450" marT="45725" marB="45725"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200" b="1" dirty="0">
                          <a:solidFill>
                            <a:schemeClr val="dk1"/>
                          </a:solidFill>
                          <a:latin typeface="Arial"/>
                          <a:cs typeface="Arial"/>
                          <a:sym typeface="Arial"/>
                        </a:rPr>
                        <a:t>Get to know the employers!</a:t>
                      </a:r>
                      <a:endParaRPr dirty="0"/>
                    </a:p>
                  </a:txBody>
                  <a:tcPr marL="32150" marR="32150" marT="0" marB="0" anchor="ctr">
                    <a:solidFill>
                      <a:srgbClr val="F2FCFA"/>
                    </a:solidFill>
                  </a:tcPr>
                </a:tc>
                <a:tc>
                  <a:txBody>
                    <a:bodyPr/>
                    <a:lstStyle/>
                    <a:p>
                      <a:pPr marL="0" marR="0" lvl="0" indent="0" algn="ctr" rtl="0">
                        <a:lnSpc>
                          <a:spcPct val="100000"/>
                        </a:lnSpc>
                        <a:spcBef>
                          <a:spcPts val="0"/>
                        </a:spcBef>
                        <a:spcAft>
                          <a:spcPts val="0"/>
                        </a:spcAft>
                        <a:buClr>
                          <a:schemeClr val="dk1"/>
                        </a:buClr>
                        <a:buSzPts val="1200"/>
                        <a:buFont typeface="Arial"/>
                        <a:buNone/>
                      </a:pPr>
                      <a:r>
                        <a:rPr lang="en-GB" sz="1200" dirty="0">
                          <a:latin typeface="Arial" panose="020B0604020202020204" pitchFamily="34" charset="0"/>
                          <a:cs typeface="Arial" panose="020B0604020202020204" pitchFamily="34" charset="0"/>
                        </a:rPr>
                        <a:t>Whole class</a:t>
                      </a:r>
                      <a:endParaRPr sz="1200" dirty="0">
                        <a:latin typeface="Arial" panose="020B0604020202020204" pitchFamily="34" charset="0"/>
                        <a:cs typeface="Arial" panose="020B0604020202020204" pitchFamily="34" charset="0"/>
                      </a:endParaRPr>
                    </a:p>
                  </a:txBody>
                  <a:tcPr marL="32150" marR="32150" marT="0" marB="0" anchor="ctr">
                    <a:solidFill>
                      <a:srgbClr val="F2FCFA"/>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GB" sz="1200" b="0" dirty="0">
                          <a:solidFill>
                            <a:schemeClr val="dk1"/>
                          </a:solidFill>
                          <a:latin typeface="Arial"/>
                          <a:ea typeface="Arial"/>
                          <a:cs typeface="Arial"/>
                          <a:sym typeface="Arial"/>
                        </a:rPr>
                        <a:t>Students have the opportunity to find out more about the employers in Oxfordshire and the jobs that are on offer. </a:t>
                      </a:r>
                      <a:endParaRPr dirty="0"/>
                    </a:p>
                  </a:txBody>
                  <a:tcPr marL="32150" marR="32150" marT="0" marB="0" anchor="ctr">
                    <a:solidFill>
                      <a:srgbClr val="F2FCFA"/>
                    </a:solidFill>
                  </a:tcPr>
                </a:tc>
                <a:extLst>
                  <a:ext uri="{0D108BD9-81ED-4DB2-BD59-A6C34878D82A}">
                    <a16:rowId xmlns:a16="http://schemas.microsoft.com/office/drawing/2014/main" val="3186391808"/>
                  </a:ext>
                </a:extLst>
              </a:tr>
            </a:tbl>
          </a:graphicData>
        </a:graphic>
      </p:graphicFrame>
      <p:pic>
        <p:nvPicPr>
          <p:cNvPr id="14" name="Graphic 13" descr="Teacher">
            <a:extLst>
              <a:ext uri="{FF2B5EF4-FFF2-40B4-BE49-F238E27FC236}">
                <a16:creationId xmlns:a16="http://schemas.microsoft.com/office/drawing/2014/main" id="{9CECC7F9-CB71-43B1-8BB8-95E910BD44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9826" y="1153167"/>
            <a:ext cx="547351" cy="547351"/>
          </a:xfrm>
          <a:prstGeom prst="rect">
            <a:avLst/>
          </a:prstGeom>
        </p:spPr>
      </p:pic>
      <p:pic>
        <p:nvPicPr>
          <p:cNvPr id="15" name="Graphic 14" descr="Users">
            <a:extLst>
              <a:ext uri="{FF2B5EF4-FFF2-40B4-BE49-F238E27FC236}">
                <a16:creationId xmlns:a16="http://schemas.microsoft.com/office/drawing/2014/main" id="{E2DAB8FD-3AB5-4B62-9E35-064895A30F5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122260" y="1153167"/>
            <a:ext cx="547351" cy="547351"/>
          </a:xfrm>
          <a:prstGeom prst="rect">
            <a:avLst/>
          </a:prstGeom>
        </p:spPr>
      </p:pic>
      <p:pic>
        <p:nvPicPr>
          <p:cNvPr id="16" name="Graphic 15" descr="Stopwatch 75%">
            <a:extLst>
              <a:ext uri="{FF2B5EF4-FFF2-40B4-BE49-F238E27FC236}">
                <a16:creationId xmlns:a16="http://schemas.microsoft.com/office/drawing/2014/main" id="{D83F16E9-B83C-4AD7-80CC-2104DAAECFE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24543" y="1164597"/>
            <a:ext cx="454037" cy="454037"/>
          </a:xfrm>
          <a:prstGeom prst="rect">
            <a:avLst/>
          </a:prstGeom>
        </p:spPr>
      </p:pic>
      <p:pic>
        <p:nvPicPr>
          <p:cNvPr id="17" name="Graphic 16" descr="Route (Two Pins With A Path)">
            <a:extLst>
              <a:ext uri="{FF2B5EF4-FFF2-40B4-BE49-F238E27FC236}">
                <a16:creationId xmlns:a16="http://schemas.microsoft.com/office/drawing/2014/main" id="{D9F6CE28-E102-4F55-9226-298E7BC183A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675475" y="1166814"/>
            <a:ext cx="454037" cy="454037"/>
          </a:xfrm>
          <a:prstGeom prst="rect">
            <a:avLst/>
          </a:prstGeom>
        </p:spPr>
      </p:pic>
      <p:sp>
        <p:nvSpPr>
          <p:cNvPr id="11" name="TextBox 10">
            <a:extLst>
              <a:ext uri="{FF2B5EF4-FFF2-40B4-BE49-F238E27FC236}">
                <a16:creationId xmlns:a16="http://schemas.microsoft.com/office/drawing/2014/main" id="{89E25DA9-0DEE-4279-B893-DA4F4EB8D094}"/>
              </a:ext>
            </a:extLst>
          </p:cNvPr>
          <p:cNvSpPr txBox="1"/>
          <p:nvPr/>
        </p:nvSpPr>
        <p:spPr>
          <a:xfrm>
            <a:off x="0" y="6640248"/>
            <a:ext cx="2698596" cy="215444"/>
          </a:xfrm>
          <a:prstGeom prst="rect">
            <a:avLst/>
          </a:prstGeom>
          <a:noFill/>
        </p:spPr>
        <p:txBody>
          <a:bodyPr wrap="square" rtlCol="0">
            <a:spAutoFit/>
          </a:bodyPr>
          <a:lstStyle/>
          <a:p>
            <a:r>
              <a:rPr lang="en-GB" sz="800" dirty="0">
                <a:effectLst/>
                <a:latin typeface="Arial" panose="020B0604020202020204" pitchFamily="34" charset="0"/>
                <a:ea typeface="Calibri" panose="020F0502020204030204" pitchFamily="34" charset="0"/>
                <a:cs typeface="Arial" panose="020B0604020202020204" pitchFamily="34" charset="0"/>
              </a:rPr>
              <a:t>©VotesforSchools The WOW Show</a:t>
            </a:r>
          </a:p>
        </p:txBody>
      </p:sp>
      <p:sp>
        <p:nvSpPr>
          <p:cNvPr id="12" name="Google Shape;35;p2">
            <a:extLst>
              <a:ext uri="{FF2B5EF4-FFF2-40B4-BE49-F238E27FC236}">
                <a16:creationId xmlns:a16="http://schemas.microsoft.com/office/drawing/2014/main" id="{67028FAF-F941-4C7F-BC2D-DEB353CDE6AC}"/>
              </a:ext>
            </a:extLst>
          </p:cNvPr>
          <p:cNvSpPr txBox="1"/>
          <p:nvPr/>
        </p:nvSpPr>
        <p:spPr>
          <a:xfrm>
            <a:off x="231515" y="150045"/>
            <a:ext cx="6734515" cy="90098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lt1"/>
              </a:buClr>
              <a:buSzPct val="100000"/>
              <a:buFont typeface="Arial"/>
              <a:buNone/>
            </a:pPr>
            <a:r>
              <a:rPr lang="en-GB" sz="2600" b="1" dirty="0">
                <a:latin typeface="Arial"/>
                <a:ea typeface="Arial"/>
                <a:cs typeface="Arial"/>
                <a:sym typeface="Arial"/>
              </a:rPr>
              <a:t>Y9 LMI Lesson Plan</a:t>
            </a:r>
            <a:endParaRPr sz="2600" dirty="0"/>
          </a:p>
          <a:p>
            <a:pPr marL="0" marR="0" lvl="0" indent="0" algn="l" rtl="0">
              <a:lnSpc>
                <a:spcPct val="90000"/>
              </a:lnSpc>
              <a:spcBef>
                <a:spcPts val="0"/>
              </a:spcBef>
              <a:spcAft>
                <a:spcPts val="0"/>
              </a:spcAft>
              <a:buClr>
                <a:schemeClr val="lt1"/>
              </a:buClr>
              <a:buSzPct val="100000"/>
              <a:buFont typeface="Arial"/>
              <a:buNone/>
            </a:pPr>
            <a:r>
              <a:rPr lang="en-GB" sz="2600" dirty="0">
                <a:latin typeface="Arial"/>
                <a:ea typeface="Arial"/>
                <a:cs typeface="Arial"/>
                <a:sym typeface="Arial"/>
              </a:rPr>
              <a:t>Lesson Duration: 20-40 minutes</a:t>
            </a:r>
            <a:endParaRPr sz="2600" dirty="0"/>
          </a:p>
        </p:txBody>
      </p:sp>
      <p:sp>
        <p:nvSpPr>
          <p:cNvPr id="21" name="Google Shape;36;p2">
            <a:extLst>
              <a:ext uri="{FF2B5EF4-FFF2-40B4-BE49-F238E27FC236}">
                <a16:creationId xmlns:a16="http://schemas.microsoft.com/office/drawing/2014/main" id="{7F961122-925A-4FB5-942F-9023084AD115}"/>
              </a:ext>
            </a:extLst>
          </p:cNvPr>
          <p:cNvSpPr txBox="1"/>
          <p:nvPr/>
        </p:nvSpPr>
        <p:spPr>
          <a:xfrm>
            <a:off x="247289" y="5620991"/>
            <a:ext cx="1665732" cy="987450"/>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GB" sz="1200" b="1" dirty="0">
                <a:latin typeface="Arial" panose="020B0604020202020204" pitchFamily="34" charset="0"/>
                <a:ea typeface="Century Gothic"/>
                <a:cs typeface="Arial" panose="020B0604020202020204" pitchFamily="34" charset="0"/>
                <a:sym typeface="Century Gothic"/>
              </a:rPr>
              <a:t>Keywords:</a:t>
            </a:r>
            <a:endParaRPr sz="1200" dirty="0">
              <a:latin typeface="Arial" panose="020B0604020202020204" pitchFamily="34" charset="0"/>
              <a:ea typeface="Century Gothic"/>
              <a:cs typeface="Arial" panose="020B0604020202020204" pitchFamily="34" charset="0"/>
              <a:sym typeface="Century Gothic"/>
            </a:endParaRPr>
          </a:p>
          <a:p>
            <a:pPr marL="184150" marR="0" lvl="0" indent="-171450" algn="l" rtl="0">
              <a:lnSpc>
                <a:spcPct val="100000"/>
              </a:lnSpc>
              <a:spcBef>
                <a:spcPts val="100"/>
              </a:spcBef>
              <a:spcAft>
                <a:spcPts val="0"/>
              </a:spcAft>
              <a:buClr>
                <a:schemeClr val="dk1"/>
              </a:buClr>
              <a:buSzPts val="1200"/>
              <a:buBlip>
                <a:blip r:embed="rId11"/>
              </a:buBlip>
            </a:pPr>
            <a:r>
              <a:rPr lang="en-GB" sz="1200" dirty="0">
                <a:latin typeface="Arial" panose="020B0604020202020204" pitchFamily="34" charset="0"/>
                <a:ea typeface="Century Gothic"/>
                <a:cs typeface="Arial" panose="020B0604020202020204" pitchFamily="34" charset="0"/>
                <a:sym typeface="Century Gothic"/>
              </a:rPr>
              <a:t>LMI</a:t>
            </a:r>
            <a:endParaRPr lang="en-GB" sz="1200" dirty="0">
              <a:latin typeface="Arial" panose="020B0604020202020204" pitchFamily="34" charset="0"/>
              <a:ea typeface="Century Gothic"/>
              <a:cs typeface="Arial" panose="020B0604020202020204" pitchFamily="34" charset="0"/>
            </a:endParaRPr>
          </a:p>
          <a:p>
            <a:pPr marL="184150" marR="0" lvl="0" indent="-171450" algn="l" rtl="0">
              <a:lnSpc>
                <a:spcPct val="100000"/>
              </a:lnSpc>
              <a:spcBef>
                <a:spcPts val="100"/>
              </a:spcBef>
              <a:spcAft>
                <a:spcPts val="0"/>
              </a:spcAft>
              <a:buClr>
                <a:schemeClr val="dk1"/>
              </a:buClr>
              <a:buSzPts val="1200"/>
              <a:buBlip>
                <a:blip r:embed="rId11"/>
              </a:buBlip>
            </a:pPr>
            <a:r>
              <a:rPr lang="en-GB" sz="1200" dirty="0">
                <a:latin typeface="Arial" panose="020B0604020202020204" pitchFamily="34" charset="0"/>
                <a:ea typeface="Century Gothic"/>
                <a:cs typeface="Arial" panose="020B0604020202020204" pitchFamily="34" charset="0"/>
                <a:sym typeface="Century Gothic"/>
              </a:rPr>
              <a:t>Sector</a:t>
            </a:r>
            <a:endParaRPr lang="en-GB" sz="1200" dirty="0">
              <a:latin typeface="Arial" panose="020B0604020202020204" pitchFamily="34" charset="0"/>
              <a:ea typeface="Century Gothic"/>
              <a:cs typeface="Arial" panose="020B0604020202020204" pitchFamily="34" charset="0"/>
            </a:endParaRPr>
          </a:p>
          <a:p>
            <a:pPr marL="184150" marR="0" lvl="0" indent="-171450" algn="l" rtl="0">
              <a:lnSpc>
                <a:spcPct val="100000"/>
              </a:lnSpc>
              <a:spcBef>
                <a:spcPts val="100"/>
              </a:spcBef>
              <a:spcAft>
                <a:spcPts val="0"/>
              </a:spcAft>
              <a:buClr>
                <a:schemeClr val="dk1"/>
              </a:buClr>
              <a:buSzPts val="1200"/>
              <a:buBlip>
                <a:blip r:embed="rId11"/>
              </a:buBlip>
            </a:pPr>
            <a:r>
              <a:rPr lang="en-GB" sz="1200" dirty="0">
                <a:latin typeface="Arial" panose="020B0604020202020204" pitchFamily="34" charset="0"/>
                <a:ea typeface="Century Gothic"/>
                <a:cs typeface="Arial" panose="020B0604020202020204" pitchFamily="34" charset="0"/>
                <a:sym typeface="Century Gothic"/>
              </a:rPr>
              <a:t>Employability</a:t>
            </a:r>
            <a:endParaRPr sz="1200" dirty="0">
              <a:latin typeface="Arial" panose="020B0604020202020204" pitchFamily="34" charset="0"/>
              <a:cs typeface="Arial" panose="020B0604020202020204" pitchFamily="34" charset="0"/>
            </a:endParaRPr>
          </a:p>
          <a:p>
            <a:pPr marL="184150" marR="0" lvl="0" indent="-95250" algn="l" rtl="0">
              <a:lnSpc>
                <a:spcPct val="100000"/>
              </a:lnSpc>
              <a:spcBef>
                <a:spcPts val="100"/>
              </a:spcBef>
              <a:spcAft>
                <a:spcPts val="0"/>
              </a:spcAft>
              <a:buClr>
                <a:schemeClr val="dk1"/>
              </a:buClr>
              <a:buSzPts val="1200"/>
              <a:buFont typeface="Calibri"/>
              <a:buNone/>
            </a:pPr>
            <a:endParaRPr sz="1200" dirty="0">
              <a:latin typeface="Arial" panose="020B0604020202020204" pitchFamily="34" charset="0"/>
              <a:ea typeface="Century Gothic"/>
              <a:cs typeface="Arial" panose="020B0604020202020204" pitchFamily="34" charset="0"/>
              <a:sym typeface="Century Gothic"/>
            </a:endParaRPr>
          </a:p>
        </p:txBody>
      </p:sp>
      <p:sp>
        <p:nvSpPr>
          <p:cNvPr id="22" name="Google Shape;37;p2">
            <a:extLst>
              <a:ext uri="{FF2B5EF4-FFF2-40B4-BE49-F238E27FC236}">
                <a16:creationId xmlns:a16="http://schemas.microsoft.com/office/drawing/2014/main" id="{0CAC325D-FAFB-4006-BE89-9A83BADC7F3C}"/>
              </a:ext>
            </a:extLst>
          </p:cNvPr>
          <p:cNvSpPr txBox="1"/>
          <p:nvPr/>
        </p:nvSpPr>
        <p:spPr>
          <a:xfrm>
            <a:off x="1675475" y="5620991"/>
            <a:ext cx="7237010" cy="936154"/>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n-GB" sz="1200" b="1" dirty="0">
                <a:latin typeface="Arial" panose="020B0604020202020204" pitchFamily="34" charset="0"/>
                <a:ea typeface="Century Gothic"/>
                <a:cs typeface="Arial" panose="020B0604020202020204" pitchFamily="34" charset="0"/>
                <a:sym typeface="Century Gothic"/>
              </a:rPr>
              <a:t>Learning objectives:</a:t>
            </a:r>
            <a:endParaRPr sz="1200" dirty="0">
              <a:latin typeface="Arial" panose="020B0604020202020204" pitchFamily="34" charset="0"/>
              <a:ea typeface="Century Gothic"/>
              <a:cs typeface="Arial" panose="020B0604020202020204" pitchFamily="34" charset="0"/>
              <a:sym typeface="Century Gothic"/>
            </a:endParaRPr>
          </a:p>
          <a:p>
            <a:pPr marL="285750" marR="0" lvl="0" indent="-285750" algn="l" rtl="0">
              <a:spcBef>
                <a:spcPts val="0"/>
              </a:spcBef>
              <a:spcAft>
                <a:spcPts val="0"/>
              </a:spcAft>
              <a:buBlip>
                <a:blip r:embed="rId11"/>
              </a:buBlip>
            </a:pPr>
            <a:r>
              <a:rPr lang="en-GB" sz="1200" dirty="0">
                <a:latin typeface="Arial" panose="020B0604020202020204" pitchFamily="34" charset="0"/>
                <a:ea typeface="Arial"/>
                <a:cs typeface="Arial" panose="020B0604020202020204" pitchFamily="34" charset="0"/>
                <a:sym typeface="Arial"/>
              </a:rPr>
              <a:t>To be aware of what job and labour market information (LMI) is and what it can do for you. </a:t>
            </a:r>
          </a:p>
          <a:p>
            <a:pPr marL="285750" marR="0" lvl="0" indent="-285750" algn="l" rtl="0">
              <a:spcBef>
                <a:spcPts val="0"/>
              </a:spcBef>
              <a:spcAft>
                <a:spcPts val="0"/>
              </a:spcAft>
              <a:buBlip>
                <a:blip r:embed="rId11"/>
              </a:buBlip>
            </a:pPr>
            <a:r>
              <a:rPr lang="en-GB" sz="1200" b="0" i="0" u="none" strike="noStrike" dirty="0">
                <a:latin typeface="Arial" panose="020B0604020202020204" pitchFamily="34" charset="0"/>
                <a:ea typeface="Arial"/>
                <a:cs typeface="Arial" panose="020B0604020202020204" pitchFamily="34" charset="0"/>
                <a:sym typeface="Arial"/>
              </a:rPr>
              <a:t>To show that you can be positive, flexible and well-prepared at transition points in your life. </a:t>
            </a:r>
          </a:p>
          <a:p>
            <a:pPr marL="285750" marR="0" lvl="0" indent="-285750" algn="l" rtl="0">
              <a:spcBef>
                <a:spcPts val="0"/>
              </a:spcBef>
              <a:spcAft>
                <a:spcPts val="0"/>
              </a:spcAft>
              <a:buBlip>
                <a:blip r:embed="rId11"/>
              </a:buBlip>
            </a:pPr>
            <a:r>
              <a:rPr lang="en-GB" sz="1200" b="0" i="0" u="none" strike="noStrike" dirty="0">
                <a:latin typeface="Arial" panose="020B0604020202020204" pitchFamily="34" charset="0"/>
                <a:ea typeface="Arial"/>
                <a:cs typeface="Arial" panose="020B0604020202020204" pitchFamily="34" charset="0"/>
                <a:sym typeface="Arial"/>
              </a:rPr>
              <a:t>To know how to negotiate and make plans and decisions carefully to help you get the qualifications, skills and experience you need</a:t>
            </a:r>
            <a:r>
              <a:rPr lang="en-GB" sz="1200" dirty="0">
                <a:latin typeface="Arial" panose="020B0604020202020204" pitchFamily="34" charset="0"/>
                <a:ea typeface="Arial"/>
                <a:cs typeface="Arial" panose="020B0604020202020204" pitchFamily="34" charset="0"/>
                <a:sym typeface="Arial"/>
              </a:rPr>
              <a:t>.</a:t>
            </a:r>
            <a:endParaRPr lang="en-GB" sz="1200" b="0" i="0" u="none" strike="noStrike" dirty="0">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3788534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Google Shape;43;p3">
            <a:extLst>
              <a:ext uri="{FF2B5EF4-FFF2-40B4-BE49-F238E27FC236}">
                <a16:creationId xmlns:a16="http://schemas.microsoft.com/office/drawing/2014/main" id="{FD6FD978-10F2-4F61-930D-BD21C277B017}"/>
              </a:ext>
            </a:extLst>
          </p:cNvPr>
          <p:cNvGraphicFramePr/>
          <p:nvPr>
            <p:extLst>
              <p:ext uri="{D42A27DB-BD31-4B8C-83A1-F6EECF244321}">
                <p14:modId xmlns:p14="http://schemas.microsoft.com/office/powerpoint/2010/main" val="1906610411"/>
              </p:ext>
            </p:extLst>
          </p:nvPr>
        </p:nvGraphicFramePr>
        <p:xfrm>
          <a:off x="231515" y="3142163"/>
          <a:ext cx="8623727" cy="3084969"/>
        </p:xfrm>
        <a:graphic>
          <a:graphicData uri="http://schemas.openxmlformats.org/drawingml/2006/table">
            <a:tbl>
              <a:tblPr firstRow="1" firstCol="1" bandRow="1">
                <a:noFill/>
              </a:tblPr>
              <a:tblGrid>
                <a:gridCol w="8623727">
                  <a:extLst>
                    <a:ext uri="{9D8B030D-6E8A-4147-A177-3AD203B41FA5}">
                      <a16:colId xmlns:a16="http://schemas.microsoft.com/office/drawing/2014/main" val="20000"/>
                    </a:ext>
                  </a:extLst>
                </a:gridCol>
              </a:tblGrid>
              <a:tr h="457071">
                <a:tc>
                  <a:txBody>
                    <a:bodyPr/>
                    <a:lstStyle/>
                    <a:p>
                      <a:pPr marL="0" marR="0" lvl="0" indent="0" algn="l" rtl="0">
                        <a:lnSpc>
                          <a:spcPct val="115000"/>
                        </a:lnSpc>
                        <a:spcBef>
                          <a:spcPts val="0"/>
                        </a:spcBef>
                        <a:spcAft>
                          <a:spcPts val="0"/>
                        </a:spcAft>
                        <a:buNone/>
                      </a:pPr>
                      <a:r>
                        <a:rPr lang="en-GB" sz="1600" b="0" dirty="0">
                          <a:solidFill>
                            <a:schemeClr val="tx1"/>
                          </a:solidFill>
                          <a:latin typeface="Arial"/>
                          <a:ea typeface="Arial"/>
                          <a:cs typeface="Arial"/>
                          <a:sym typeface="Arial"/>
                        </a:rPr>
                        <a:t>Be aware of what labour market information (LMI) is and how it can be useful to you.</a:t>
                      </a:r>
                      <a:endParaRPr sz="1600" b="0" dirty="0">
                        <a:solidFill>
                          <a:schemeClr val="tx1"/>
                        </a:solidFill>
                        <a:latin typeface="Arial"/>
                        <a:ea typeface="Arial"/>
                        <a:cs typeface="Arial"/>
                        <a:sym typeface="Arial"/>
                      </a:endParaRPr>
                    </a:p>
                  </a:txBody>
                  <a:tcPr marL="68575" marR="68575"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2C704"/>
                    </a:solidFill>
                  </a:tcPr>
                </a:tc>
                <a:extLst>
                  <a:ext uri="{0D108BD9-81ED-4DB2-BD59-A6C34878D82A}">
                    <a16:rowId xmlns:a16="http://schemas.microsoft.com/office/drawing/2014/main" val="10000"/>
                  </a:ext>
                </a:extLst>
              </a:tr>
              <a:tr h="956681">
                <a:tc>
                  <a:txBody>
                    <a:bodyPr/>
                    <a:lstStyle/>
                    <a:p>
                      <a:pPr marL="0" marR="0" lvl="0" indent="0" algn="l" rtl="0">
                        <a:lnSpc>
                          <a:spcPct val="115000"/>
                        </a:lnSpc>
                        <a:spcBef>
                          <a:spcPts val="0"/>
                        </a:spcBef>
                        <a:spcAft>
                          <a:spcPts val="0"/>
                        </a:spcAft>
                        <a:buNone/>
                      </a:pPr>
                      <a:r>
                        <a:rPr lang="en-GB" sz="1600" b="0" dirty="0">
                          <a:solidFill>
                            <a:schemeClr val="tx1"/>
                          </a:solidFill>
                          <a:latin typeface="Arial"/>
                          <a:ea typeface="Arial"/>
                          <a:cs typeface="Arial"/>
                          <a:sym typeface="Arial"/>
                        </a:rPr>
                        <a:t>Know how to make plans and decisions carefully including negotiating with those who can help you get the qualifications, skills and experience you need.</a:t>
                      </a:r>
                    </a:p>
                  </a:txBody>
                  <a:tcPr marL="68575" marR="68575"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DE891"/>
                    </a:solidFill>
                  </a:tcPr>
                </a:tc>
                <a:extLst>
                  <a:ext uri="{0D108BD9-81ED-4DB2-BD59-A6C34878D82A}">
                    <a16:rowId xmlns:a16="http://schemas.microsoft.com/office/drawing/2014/main" val="10001"/>
                  </a:ext>
                </a:extLst>
              </a:tr>
              <a:tr h="956681">
                <a:tc>
                  <a:txBody>
                    <a:bodyPr/>
                    <a:lstStyle/>
                    <a:p>
                      <a:pPr marL="0" marR="0" lvl="0" indent="0" algn="l" rtl="0">
                        <a:lnSpc>
                          <a:spcPct val="115000"/>
                        </a:lnSpc>
                        <a:spcBef>
                          <a:spcPts val="0"/>
                        </a:spcBef>
                        <a:spcAft>
                          <a:spcPts val="0"/>
                        </a:spcAft>
                        <a:buNone/>
                      </a:pPr>
                      <a:r>
                        <a:rPr lang="en-GB" sz="1600" b="0" dirty="0">
                          <a:solidFill>
                            <a:schemeClr val="tx1"/>
                          </a:solidFill>
                          <a:latin typeface="Arial"/>
                          <a:ea typeface="Arial"/>
                          <a:cs typeface="Arial"/>
                          <a:sym typeface="Arial"/>
                        </a:rPr>
                        <a:t>Identify your personal networks of support, including how to access and make the most of impartial face-to-face and digital careers information, advice and guidance services.</a:t>
                      </a:r>
                    </a:p>
                  </a:txBody>
                  <a:tcPr marL="68575" marR="68575"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2C704"/>
                    </a:solidFill>
                  </a:tcPr>
                </a:tc>
                <a:extLst>
                  <a:ext uri="{0D108BD9-81ED-4DB2-BD59-A6C34878D82A}">
                    <a16:rowId xmlns:a16="http://schemas.microsoft.com/office/drawing/2014/main" val="10002"/>
                  </a:ext>
                </a:extLst>
              </a:tr>
              <a:tr h="714536">
                <a:tc>
                  <a:txBody>
                    <a:bodyPr/>
                    <a:lstStyle/>
                    <a:p>
                      <a:pPr marL="0" marR="0" lvl="0" indent="0" algn="l" rtl="0">
                        <a:lnSpc>
                          <a:spcPct val="115000"/>
                        </a:lnSpc>
                        <a:spcBef>
                          <a:spcPts val="0"/>
                        </a:spcBef>
                        <a:spcAft>
                          <a:spcPts val="0"/>
                        </a:spcAft>
                        <a:buNone/>
                      </a:pPr>
                      <a:r>
                        <a:rPr lang="en-GB" sz="1600" b="0" dirty="0">
                          <a:solidFill>
                            <a:schemeClr val="tx1"/>
                          </a:solidFill>
                          <a:latin typeface="Arial"/>
                          <a:ea typeface="Arial"/>
                          <a:cs typeface="Arial"/>
                          <a:sym typeface="Arial"/>
                        </a:rPr>
                        <a:t>Be able to focus on the positive aspects of your wellbeing, progress and achievements.</a:t>
                      </a:r>
                    </a:p>
                  </a:txBody>
                  <a:tcPr marL="68575" marR="68575"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FDE891"/>
                    </a:solidFill>
                  </a:tcPr>
                </a:tc>
                <a:extLst>
                  <a:ext uri="{0D108BD9-81ED-4DB2-BD59-A6C34878D82A}">
                    <a16:rowId xmlns:a16="http://schemas.microsoft.com/office/drawing/2014/main" val="10003"/>
                  </a:ext>
                </a:extLst>
              </a:tr>
            </a:tbl>
          </a:graphicData>
        </a:graphic>
      </p:graphicFrame>
      <p:pic>
        <p:nvPicPr>
          <p:cNvPr id="9" name="Picture 8" descr="Logo&#10;&#10;Description automatically generated">
            <a:extLst>
              <a:ext uri="{FF2B5EF4-FFF2-40B4-BE49-F238E27FC236}">
                <a16:creationId xmlns:a16="http://schemas.microsoft.com/office/drawing/2014/main" id="{4212A622-598F-45CE-AE34-9621CE97E9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5819" y="-138689"/>
            <a:ext cx="2556336" cy="1202097"/>
          </a:xfrm>
          <a:prstGeom prst="rect">
            <a:avLst/>
          </a:prstGeom>
        </p:spPr>
      </p:pic>
      <p:sp>
        <p:nvSpPr>
          <p:cNvPr id="6" name="TextBox 5">
            <a:extLst>
              <a:ext uri="{FF2B5EF4-FFF2-40B4-BE49-F238E27FC236}">
                <a16:creationId xmlns:a16="http://schemas.microsoft.com/office/drawing/2014/main" id="{31D11517-65CB-49D5-9577-4563C323FE46}"/>
              </a:ext>
            </a:extLst>
          </p:cNvPr>
          <p:cNvSpPr txBox="1"/>
          <p:nvPr/>
        </p:nvSpPr>
        <p:spPr>
          <a:xfrm>
            <a:off x="0" y="6640248"/>
            <a:ext cx="2698596" cy="215444"/>
          </a:xfrm>
          <a:prstGeom prst="rect">
            <a:avLst/>
          </a:prstGeom>
          <a:noFill/>
        </p:spPr>
        <p:txBody>
          <a:bodyPr wrap="square" rtlCol="0">
            <a:spAutoFit/>
          </a:bodyPr>
          <a:lstStyle/>
          <a:p>
            <a:r>
              <a:rPr lang="en-GB" sz="800" dirty="0">
                <a:effectLst/>
                <a:latin typeface="Arial" panose="020B0604020202020204" pitchFamily="34" charset="0"/>
                <a:ea typeface="Calibri" panose="020F0502020204030204" pitchFamily="34" charset="0"/>
                <a:cs typeface="Arial" panose="020B0604020202020204" pitchFamily="34" charset="0"/>
              </a:rPr>
              <a:t>©VotesforSchools The WOW Show</a:t>
            </a:r>
          </a:p>
        </p:txBody>
      </p:sp>
      <p:sp>
        <p:nvSpPr>
          <p:cNvPr id="10" name="Google Shape;45;p3">
            <a:extLst>
              <a:ext uri="{FF2B5EF4-FFF2-40B4-BE49-F238E27FC236}">
                <a16:creationId xmlns:a16="http://schemas.microsoft.com/office/drawing/2014/main" id="{7C85F29B-811F-4F28-85AB-2EA02DF6ADF2}"/>
              </a:ext>
            </a:extLst>
          </p:cNvPr>
          <p:cNvSpPr txBox="1"/>
          <p:nvPr/>
        </p:nvSpPr>
        <p:spPr>
          <a:xfrm>
            <a:off x="231515" y="1291778"/>
            <a:ext cx="8321471" cy="1609631"/>
          </a:xfrm>
          <a:prstGeom prst="rect">
            <a:avLst/>
          </a:prstGeom>
          <a:noFill/>
          <a:ln>
            <a:noFill/>
          </a:ln>
        </p:spPr>
        <p:txBody>
          <a:bodyPr spcFirstLastPara="1" wrap="square" lIns="91425" tIns="45700" rIns="91425" bIns="45700" anchor="t" anchorCtr="0">
            <a:spAutoFit/>
          </a:bodyPr>
          <a:lstStyle/>
          <a:p>
            <a:pPr marL="71755" marR="71755" lvl="0" indent="0" rtl="0">
              <a:lnSpc>
                <a:spcPct val="115000"/>
              </a:lnSpc>
              <a:spcBef>
                <a:spcPts val="0"/>
              </a:spcBef>
              <a:spcAft>
                <a:spcPts val="0"/>
              </a:spcAft>
              <a:buNone/>
            </a:pPr>
            <a:r>
              <a:rPr lang="en-GB" sz="1600" b="1" dirty="0">
                <a:latin typeface="Arial"/>
                <a:ea typeface="Arial"/>
                <a:cs typeface="Arial"/>
                <a:sym typeface="Arial"/>
              </a:rPr>
              <a:t>CDI Framework KS3: </a:t>
            </a:r>
            <a:endParaRPr sz="1600" dirty="0"/>
          </a:p>
          <a:p>
            <a:pPr marL="357505" marR="71755" lvl="0" indent="-285750" rtl="0">
              <a:lnSpc>
                <a:spcPct val="115000"/>
              </a:lnSpc>
              <a:spcBef>
                <a:spcPts val="1000"/>
              </a:spcBef>
              <a:spcAft>
                <a:spcPts val="0"/>
              </a:spcAft>
              <a:buBlip>
                <a:blip r:embed="rId3"/>
              </a:buBlip>
            </a:pPr>
            <a:r>
              <a:rPr lang="en-GB" sz="1600" dirty="0">
                <a:latin typeface="Arial"/>
                <a:ea typeface="Arial"/>
                <a:cs typeface="Arial"/>
                <a:sym typeface="Arial"/>
              </a:rPr>
              <a:t>Developing your career management and employability skills</a:t>
            </a:r>
          </a:p>
          <a:p>
            <a:pPr marL="357505" marR="71755" lvl="0" indent="-285750" rtl="0">
              <a:lnSpc>
                <a:spcPct val="115000"/>
              </a:lnSpc>
              <a:spcBef>
                <a:spcPts val="1000"/>
              </a:spcBef>
              <a:spcAft>
                <a:spcPts val="0"/>
              </a:spcAft>
              <a:buBlip>
                <a:blip r:embed="rId3"/>
              </a:buBlip>
            </a:pPr>
            <a:r>
              <a:rPr lang="en-GB" sz="1600" dirty="0">
                <a:latin typeface="Arial"/>
                <a:ea typeface="Arial"/>
                <a:cs typeface="Arial"/>
                <a:sym typeface="Arial"/>
              </a:rPr>
              <a:t>Learning about careers and the world of work </a:t>
            </a:r>
          </a:p>
          <a:p>
            <a:pPr marL="357505" marR="71755" lvl="0" indent="-285750" rtl="0">
              <a:lnSpc>
                <a:spcPct val="115000"/>
              </a:lnSpc>
              <a:spcBef>
                <a:spcPts val="1000"/>
              </a:spcBef>
              <a:spcAft>
                <a:spcPts val="0"/>
              </a:spcAft>
              <a:buBlip>
                <a:blip r:embed="rId3"/>
              </a:buBlip>
            </a:pPr>
            <a:r>
              <a:rPr lang="en-GB" sz="1600" dirty="0">
                <a:latin typeface="Arial"/>
                <a:ea typeface="Arial"/>
                <a:cs typeface="Arial"/>
                <a:sym typeface="Arial"/>
              </a:rPr>
              <a:t>Developing yourself through careers, employability and enterprise education</a:t>
            </a:r>
          </a:p>
        </p:txBody>
      </p:sp>
      <p:sp>
        <p:nvSpPr>
          <p:cNvPr id="13" name="Google Shape;35;p2">
            <a:extLst>
              <a:ext uri="{FF2B5EF4-FFF2-40B4-BE49-F238E27FC236}">
                <a16:creationId xmlns:a16="http://schemas.microsoft.com/office/drawing/2014/main" id="{4849D1A0-C1A8-4291-8563-EA45F99671ED}"/>
              </a:ext>
            </a:extLst>
          </p:cNvPr>
          <p:cNvSpPr txBox="1"/>
          <p:nvPr/>
        </p:nvSpPr>
        <p:spPr>
          <a:xfrm>
            <a:off x="231515" y="150045"/>
            <a:ext cx="6734515" cy="90098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lt1"/>
              </a:buClr>
              <a:buSzPct val="100000"/>
              <a:buFont typeface="Arial"/>
              <a:buNone/>
            </a:pPr>
            <a:r>
              <a:rPr lang="en-GB" sz="2600" b="1">
                <a:latin typeface="Arial"/>
                <a:ea typeface="Arial"/>
                <a:cs typeface="Arial"/>
                <a:sym typeface="Arial"/>
              </a:rPr>
              <a:t>Y9 </a:t>
            </a:r>
            <a:r>
              <a:rPr lang="en-GB" sz="2600" b="1" dirty="0">
                <a:latin typeface="Arial"/>
                <a:ea typeface="Arial"/>
                <a:cs typeface="Arial"/>
                <a:sym typeface="Arial"/>
              </a:rPr>
              <a:t>LMI Lesson Plan</a:t>
            </a:r>
            <a:endParaRPr sz="2600" dirty="0"/>
          </a:p>
          <a:p>
            <a:pPr marL="0" marR="0" lvl="0" indent="0" algn="l" rtl="0">
              <a:lnSpc>
                <a:spcPct val="90000"/>
              </a:lnSpc>
              <a:spcBef>
                <a:spcPts val="0"/>
              </a:spcBef>
              <a:spcAft>
                <a:spcPts val="0"/>
              </a:spcAft>
              <a:buClr>
                <a:schemeClr val="lt1"/>
              </a:buClr>
              <a:buSzPct val="100000"/>
              <a:buFont typeface="Arial"/>
              <a:buNone/>
            </a:pPr>
            <a:r>
              <a:rPr lang="en-GB" sz="2600" dirty="0">
                <a:latin typeface="Arial"/>
                <a:ea typeface="Arial"/>
                <a:cs typeface="Arial"/>
                <a:sym typeface="Arial"/>
              </a:rPr>
              <a:t>Lesson Duration: 20-40 minutes</a:t>
            </a:r>
            <a:endParaRPr sz="2600" dirty="0"/>
          </a:p>
        </p:txBody>
      </p:sp>
    </p:spTree>
    <p:extLst>
      <p:ext uri="{BB962C8B-B14F-4D97-AF65-F5344CB8AC3E}">
        <p14:creationId xmlns:p14="http://schemas.microsoft.com/office/powerpoint/2010/main" val="4196313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gc1e240347f_0_0" descr="Information outline"/>
          <p:cNvPicPr preferRelativeResize="0"/>
          <p:nvPr/>
        </p:nvPicPr>
        <p:blipFill rotWithShape="1">
          <a:blip r:embed="rId3">
            <a:alphaModFix/>
          </a:blip>
          <a:srcRect/>
          <a:stretch/>
        </p:blipFill>
        <p:spPr>
          <a:xfrm>
            <a:off x="1857431" y="1154967"/>
            <a:ext cx="5510463" cy="5510463"/>
          </a:xfrm>
          <a:prstGeom prst="rect">
            <a:avLst/>
          </a:prstGeom>
          <a:noFill/>
          <a:ln>
            <a:noFill/>
          </a:ln>
        </p:spPr>
      </p:pic>
      <p:pic>
        <p:nvPicPr>
          <p:cNvPr id="55" name="Google Shape;55;gc1e240347f_0_0" descr="Logo&#10;&#10;Description automatically generated"/>
          <p:cNvPicPr preferRelativeResize="0"/>
          <p:nvPr/>
        </p:nvPicPr>
        <p:blipFill rotWithShape="1">
          <a:blip r:embed="rId4">
            <a:alphaModFix/>
          </a:blip>
          <a:srcRect/>
          <a:stretch/>
        </p:blipFill>
        <p:spPr>
          <a:xfrm>
            <a:off x="6695819" y="-138689"/>
            <a:ext cx="2556337" cy="1202097"/>
          </a:xfrm>
          <a:prstGeom prst="rect">
            <a:avLst/>
          </a:prstGeom>
          <a:noFill/>
          <a:ln>
            <a:noFill/>
          </a:ln>
        </p:spPr>
      </p:pic>
      <p:sp>
        <p:nvSpPr>
          <p:cNvPr id="57" name="Google Shape;57;gc1e240347f_0_0"/>
          <p:cNvSpPr txBox="1"/>
          <p:nvPr/>
        </p:nvSpPr>
        <p:spPr>
          <a:xfrm>
            <a:off x="2185639" y="1992344"/>
            <a:ext cx="6698866"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dirty="0">
                <a:latin typeface="Arial" panose="020B0604020202020204" pitchFamily="34" charset="0"/>
                <a:cs typeface="Arial" panose="020B0604020202020204" pitchFamily="34" charset="0"/>
              </a:rPr>
              <a:t>The University of Oxford </a:t>
            </a:r>
            <a:r>
              <a:rPr lang="en-GB" sz="1400" dirty="0">
                <a:latin typeface="Arial" panose="020B0604020202020204" pitchFamily="34" charset="0"/>
                <a:cs typeface="Arial" panose="020B0604020202020204" pitchFamily="34" charset="0"/>
              </a:rPr>
              <a:t>has a huge variety of roles, don’t just think teaching!  They also have a great apprenticeship scheme.  </a:t>
            </a:r>
            <a:endParaRPr sz="1400" dirty="0">
              <a:latin typeface="Arial" panose="020B0604020202020204" pitchFamily="34" charset="0"/>
              <a:cs typeface="Arial" panose="020B0604020202020204" pitchFamily="34" charset="0"/>
            </a:endParaRPr>
          </a:p>
        </p:txBody>
      </p:sp>
      <p:sp>
        <p:nvSpPr>
          <p:cNvPr id="59" name="Google Shape;59;gc1e240347f_0_0"/>
          <p:cNvSpPr txBox="1"/>
          <p:nvPr/>
        </p:nvSpPr>
        <p:spPr>
          <a:xfrm>
            <a:off x="330257" y="2758873"/>
            <a:ext cx="6601200" cy="738623"/>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rgbClr val="000000"/>
                </a:solidFill>
                <a:latin typeface="Arial" panose="020B0604020202020204" pitchFamily="34" charset="0"/>
                <a:ea typeface="Arial"/>
                <a:cs typeface="Arial" panose="020B0604020202020204" pitchFamily="34" charset="0"/>
                <a:sym typeface="Arial"/>
              </a:rPr>
              <a:t>Diamond Light Source</a:t>
            </a:r>
            <a:r>
              <a:rPr lang="en-GB" sz="1400" b="1" i="0" dirty="0">
                <a:solidFill>
                  <a:srgbClr val="000000"/>
                </a:solidFill>
                <a:effectLst/>
                <a:latin typeface="Arial" panose="020B0604020202020204" pitchFamily="34" charset="0"/>
                <a:cs typeface="Arial" panose="020B0604020202020204" pitchFamily="34" charset="0"/>
              </a:rPr>
              <a:t> </a:t>
            </a:r>
            <a:r>
              <a:rPr lang="en-GB" sz="1400" b="0" i="0" dirty="0">
                <a:solidFill>
                  <a:srgbClr val="000000"/>
                </a:solidFill>
                <a:effectLst/>
                <a:latin typeface="Arial" panose="020B0604020202020204" pitchFamily="34" charset="0"/>
                <a:cs typeface="Arial" panose="020B0604020202020204" pitchFamily="34" charset="0"/>
              </a:rPr>
              <a:t>is one of the most advanced scientific facilities in the world, and its pioneering capabilities are helping to keep the UK at the forefront of scientific research</a:t>
            </a:r>
            <a:r>
              <a:rPr lang="en-GB" sz="1400" dirty="0">
                <a:solidFill>
                  <a:srgbClr val="000000"/>
                </a:solidFill>
                <a:latin typeface="Arial" panose="020B0604020202020204" pitchFamily="34" charset="0"/>
                <a:ea typeface="Arial"/>
                <a:cs typeface="Arial" panose="020B0604020202020204" pitchFamily="34" charset="0"/>
                <a:sym typeface="Arial"/>
              </a:rPr>
              <a:t>!</a:t>
            </a:r>
            <a:endParaRPr sz="1400" dirty="0">
              <a:solidFill>
                <a:schemeClr val="dk1"/>
              </a:solidFill>
              <a:latin typeface="Arial" panose="020B0604020202020204" pitchFamily="34" charset="0"/>
              <a:ea typeface="Arial"/>
              <a:cs typeface="Arial" panose="020B0604020202020204" pitchFamily="34" charset="0"/>
              <a:sym typeface="Arial"/>
            </a:endParaRPr>
          </a:p>
        </p:txBody>
      </p:sp>
      <p:sp>
        <p:nvSpPr>
          <p:cNvPr id="61" name="Google Shape;61;gc1e240347f_0_0"/>
          <p:cNvSpPr txBox="1"/>
          <p:nvPr/>
        </p:nvSpPr>
        <p:spPr>
          <a:xfrm>
            <a:off x="2955015" y="3850683"/>
            <a:ext cx="5908265"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i="0" dirty="0">
                <a:effectLst/>
                <a:latin typeface="Arial" panose="020B0604020202020204" pitchFamily="34" charset="0"/>
                <a:cs typeface="Arial" panose="020B0604020202020204" pitchFamily="34" charset="0"/>
              </a:rPr>
              <a:t>The </a:t>
            </a:r>
            <a:r>
              <a:rPr lang="en-GB" sz="1400" b="1" i="0" dirty="0" err="1">
                <a:effectLst/>
                <a:latin typeface="Arial" panose="020B0604020202020204" pitchFamily="34" charset="0"/>
                <a:cs typeface="Arial" panose="020B0604020202020204" pitchFamily="34" charset="0"/>
              </a:rPr>
              <a:t>Culham</a:t>
            </a:r>
            <a:r>
              <a:rPr lang="en-GB" sz="1400" b="1" i="0" dirty="0">
                <a:effectLst/>
                <a:latin typeface="Arial" panose="020B0604020202020204" pitchFamily="34" charset="0"/>
                <a:cs typeface="Arial" panose="020B0604020202020204" pitchFamily="34" charset="0"/>
              </a:rPr>
              <a:t> Centre for Fusion Energy </a:t>
            </a:r>
            <a:r>
              <a:rPr lang="en-GB" sz="1400" b="0" i="0" dirty="0">
                <a:effectLst/>
                <a:latin typeface="Arial" panose="020B0604020202020204" pitchFamily="34" charset="0"/>
                <a:cs typeface="Arial" panose="020B0604020202020204" pitchFamily="34" charset="0"/>
              </a:rPr>
              <a:t>is the UK’s national nuclear fusion laboratory. They </a:t>
            </a:r>
            <a:r>
              <a:rPr lang="en-GB" sz="1400" dirty="0">
                <a:latin typeface="Arial" panose="020B0604020202020204" pitchFamily="34" charset="0"/>
                <a:cs typeface="Arial" panose="020B0604020202020204" pitchFamily="34" charset="0"/>
              </a:rPr>
              <a:t>are researching </a:t>
            </a:r>
            <a:r>
              <a:rPr lang="en-GB" sz="1400" b="0" i="0" dirty="0">
                <a:effectLst/>
                <a:latin typeface="Arial" panose="020B0604020202020204" pitchFamily="34" charset="0"/>
                <a:cs typeface="Arial" panose="020B0604020202020204" pitchFamily="34" charset="0"/>
              </a:rPr>
              <a:t>generating low-carbon electricity.</a:t>
            </a:r>
            <a:r>
              <a:rPr lang="en-GB" sz="1400" dirty="0">
                <a:latin typeface="Arial" panose="020B0604020202020204" pitchFamily="34" charset="0"/>
                <a:ea typeface="Arial"/>
                <a:cs typeface="Arial" panose="020B0604020202020204" pitchFamily="34" charset="0"/>
                <a:sym typeface="Arial"/>
              </a:rPr>
              <a:t>  </a:t>
            </a:r>
            <a:endParaRPr sz="1400" dirty="0">
              <a:latin typeface="Arial" panose="020B0604020202020204" pitchFamily="34" charset="0"/>
              <a:ea typeface="Arial"/>
              <a:cs typeface="Arial" panose="020B0604020202020204" pitchFamily="34" charset="0"/>
              <a:sym typeface="Arial"/>
            </a:endParaRPr>
          </a:p>
        </p:txBody>
      </p:sp>
      <p:sp>
        <p:nvSpPr>
          <p:cNvPr id="63" name="Google Shape;63;gc1e240347f_0_0"/>
          <p:cNvSpPr txBox="1"/>
          <p:nvPr/>
        </p:nvSpPr>
        <p:spPr>
          <a:xfrm>
            <a:off x="422184" y="4740888"/>
            <a:ext cx="6408600" cy="52318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i="0" dirty="0">
                <a:solidFill>
                  <a:schemeClr val="dk1"/>
                </a:solidFill>
                <a:latin typeface="Arial"/>
                <a:ea typeface="Arial"/>
                <a:cs typeface="Arial"/>
                <a:sym typeface="Arial"/>
              </a:rPr>
              <a:t>Unipart Group </a:t>
            </a:r>
            <a:r>
              <a:rPr lang="en-GB" sz="1400" b="0" i="0" dirty="0">
                <a:solidFill>
                  <a:srgbClr val="000000"/>
                </a:solidFill>
                <a:effectLst/>
                <a:latin typeface="Arial" panose="020B0604020202020204" pitchFamily="34" charset="0"/>
              </a:rPr>
              <a:t>brings together manufacturing, logistics and consultancy to create imaginative solutions for customers</a:t>
            </a:r>
            <a:r>
              <a:rPr lang="en-GB" sz="1400" b="0" i="0" dirty="0">
                <a:solidFill>
                  <a:schemeClr val="dk1"/>
                </a:solidFill>
                <a:latin typeface="Arial"/>
                <a:ea typeface="Arial"/>
                <a:cs typeface="Arial"/>
                <a:sym typeface="Arial"/>
              </a:rPr>
              <a:t>.  </a:t>
            </a:r>
            <a:endParaRPr sz="1400" dirty="0">
              <a:solidFill>
                <a:schemeClr val="dk1"/>
              </a:solidFill>
              <a:latin typeface="Arial"/>
              <a:ea typeface="Arial"/>
              <a:cs typeface="Arial"/>
              <a:sym typeface="Arial"/>
            </a:endParaRPr>
          </a:p>
        </p:txBody>
      </p:sp>
      <p:sp>
        <p:nvSpPr>
          <p:cNvPr id="65" name="Google Shape;65;gc1e240347f_0_0"/>
          <p:cNvSpPr txBox="1"/>
          <p:nvPr/>
        </p:nvSpPr>
        <p:spPr>
          <a:xfrm>
            <a:off x="2436554" y="5629176"/>
            <a:ext cx="6408599"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dirty="0">
                <a:solidFill>
                  <a:schemeClr val="dk1"/>
                </a:solidFill>
                <a:latin typeface="Arial" panose="020B0604020202020204" pitchFamily="34" charset="0"/>
                <a:cs typeface="Arial" panose="020B0604020202020204" pitchFamily="34" charset="0"/>
                <a:sym typeface="Arial"/>
              </a:rPr>
              <a:t>Morgan Sindall </a:t>
            </a:r>
            <a:r>
              <a:rPr lang="en-GB" sz="1400" dirty="0">
                <a:solidFill>
                  <a:schemeClr val="dk1"/>
                </a:solidFill>
                <a:latin typeface="Arial" panose="020B0604020202020204" pitchFamily="34" charset="0"/>
                <a:cs typeface="Arial" panose="020B0604020202020204" pitchFamily="34" charset="0"/>
                <a:sym typeface="Arial"/>
              </a:rPr>
              <a:t>has a graduate programme and traineeships and apprenticeships so there are many routes into all areas of modern construction.  </a:t>
            </a:r>
            <a:endParaRPr sz="1400" dirty="0">
              <a:solidFill>
                <a:schemeClr val="dk1"/>
              </a:solidFill>
              <a:latin typeface="Arial" panose="020B0604020202020204" pitchFamily="34" charset="0"/>
              <a:cs typeface="Arial" panose="020B0604020202020204" pitchFamily="34" charset="0"/>
              <a:sym typeface="Arial"/>
            </a:endParaRPr>
          </a:p>
        </p:txBody>
      </p:sp>
      <p:sp>
        <p:nvSpPr>
          <p:cNvPr id="66" name="Google Shape;66;gc1e240347f_0_0"/>
          <p:cNvSpPr/>
          <p:nvPr/>
        </p:nvSpPr>
        <p:spPr>
          <a:xfrm>
            <a:off x="-878182" y="1424474"/>
            <a:ext cx="8001600" cy="5385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dirty="0"/>
          </a:p>
        </p:txBody>
      </p:sp>
      <p:sp>
        <p:nvSpPr>
          <p:cNvPr id="67" name="Google Shape;67;gc1e240347f_0_0"/>
          <p:cNvSpPr/>
          <p:nvPr/>
        </p:nvSpPr>
        <p:spPr>
          <a:xfrm>
            <a:off x="330368" y="885140"/>
            <a:ext cx="8564700" cy="597300"/>
          </a:xfrm>
          <a:prstGeom prst="roundRect">
            <a:avLst>
              <a:gd name="adj" fmla="val 16667"/>
            </a:avLst>
          </a:prstGeom>
          <a:solidFill>
            <a:srgbClr val="262262"/>
          </a:solidFill>
          <a:ln w="28575" cap="flat" cmpd="sng">
            <a:solidFill>
              <a:srgbClr val="C2D2E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400" b="1" dirty="0">
                <a:solidFill>
                  <a:schemeClr val="lt1"/>
                </a:solidFill>
                <a:latin typeface="Arial"/>
                <a:ea typeface="Arial"/>
                <a:cs typeface="Arial"/>
                <a:sym typeface="Arial"/>
              </a:rPr>
              <a:t>Want to find out more?</a:t>
            </a:r>
            <a:endParaRPr dirty="0"/>
          </a:p>
          <a:p>
            <a:pPr marL="0" marR="0" lvl="0" indent="0" algn="ctr" rtl="0">
              <a:spcBef>
                <a:spcPts val="0"/>
              </a:spcBef>
              <a:spcAft>
                <a:spcPts val="0"/>
              </a:spcAft>
              <a:buNone/>
            </a:pPr>
            <a:r>
              <a:rPr lang="en-GB" sz="1400" dirty="0">
                <a:solidFill>
                  <a:schemeClr val="lt1"/>
                </a:solidFill>
                <a:latin typeface="Arial"/>
                <a:ea typeface="Arial"/>
                <a:cs typeface="Arial"/>
                <a:sym typeface="Arial"/>
              </a:rPr>
              <a:t>Click on the logos to visit the websites of each employer featured below!</a:t>
            </a:r>
            <a:endParaRPr dirty="0"/>
          </a:p>
        </p:txBody>
      </p:sp>
      <p:sp>
        <p:nvSpPr>
          <p:cNvPr id="68" name="Google Shape;68;gc1e240347f_0_0"/>
          <p:cNvSpPr txBox="1"/>
          <p:nvPr/>
        </p:nvSpPr>
        <p:spPr>
          <a:xfrm>
            <a:off x="0" y="6640248"/>
            <a:ext cx="2698500" cy="215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a:solidFill>
                  <a:schemeClr val="dk1"/>
                </a:solidFill>
                <a:latin typeface="Arial"/>
                <a:ea typeface="Arial"/>
                <a:cs typeface="Arial"/>
                <a:sym typeface="Arial"/>
              </a:rPr>
              <a:t>©VotesforSchools The WOW Show</a:t>
            </a:r>
            <a:endParaRPr/>
          </a:p>
        </p:txBody>
      </p:sp>
      <p:sp>
        <p:nvSpPr>
          <p:cNvPr id="18" name="Shape 114">
            <a:extLst>
              <a:ext uri="{FF2B5EF4-FFF2-40B4-BE49-F238E27FC236}">
                <a16:creationId xmlns:a16="http://schemas.microsoft.com/office/drawing/2014/main" id="{87C8E68B-6DB5-4A1D-86A1-74E7D50AB8BF}"/>
              </a:ext>
            </a:extLst>
          </p:cNvPr>
          <p:cNvSpPr/>
          <p:nvPr/>
        </p:nvSpPr>
        <p:spPr>
          <a:xfrm>
            <a:off x="287088" y="196548"/>
            <a:ext cx="8001569" cy="538608"/>
          </a:xfrm>
          <a:prstGeom prst="rect">
            <a:avLst/>
          </a:prstGeom>
          <a:noFill/>
          <a:ln>
            <a:noFill/>
          </a:ln>
        </p:spPr>
        <p:txBody>
          <a:bodyPr lIns="91425" tIns="45700" rIns="91425" bIns="45700" anchor="ctr" anchorCtr="0">
            <a:noAutofit/>
          </a:bodyPr>
          <a:lstStyle/>
          <a:p>
            <a:pPr>
              <a:buSzPct val="25000"/>
            </a:pPr>
            <a:r>
              <a:rPr lang="en-GB" sz="2400" b="1" dirty="0">
                <a:solidFill>
                  <a:schemeClr val="tx1"/>
                </a:solidFill>
                <a:latin typeface="Arial" panose="020B0604020202020204" pitchFamily="34" charset="0"/>
                <a:ea typeface="Helvetica Neue" panose="02000503000000020004" pitchFamily="2" charset="0"/>
                <a:cs typeface="Arial" panose="020B0604020202020204" pitchFamily="34" charset="0"/>
                <a:sym typeface="Lato"/>
              </a:rPr>
              <a:t>Get to know the employers!</a:t>
            </a:r>
          </a:p>
        </p:txBody>
      </p:sp>
      <p:pic>
        <p:nvPicPr>
          <p:cNvPr id="6" name="Picture 5">
            <a:extLst>
              <a:ext uri="{FF2B5EF4-FFF2-40B4-BE49-F238E27FC236}">
                <a16:creationId xmlns:a16="http://schemas.microsoft.com/office/drawing/2014/main" id="{5633A58B-7855-461E-B9E5-736BD3F0E3CA}"/>
              </a:ext>
            </a:extLst>
          </p:cNvPr>
          <p:cNvPicPr>
            <a:picLocks noChangeAspect="1"/>
          </p:cNvPicPr>
          <p:nvPr/>
        </p:nvPicPr>
        <p:blipFill>
          <a:blip r:embed="rId5"/>
          <a:stretch>
            <a:fillRect/>
          </a:stretch>
        </p:blipFill>
        <p:spPr>
          <a:xfrm>
            <a:off x="340760" y="1992344"/>
            <a:ext cx="1617739" cy="555040"/>
          </a:xfrm>
          <a:prstGeom prst="rect">
            <a:avLst/>
          </a:prstGeom>
        </p:spPr>
      </p:pic>
      <p:pic>
        <p:nvPicPr>
          <p:cNvPr id="8" name="Picture 7">
            <a:extLst>
              <a:ext uri="{FF2B5EF4-FFF2-40B4-BE49-F238E27FC236}">
                <a16:creationId xmlns:a16="http://schemas.microsoft.com/office/drawing/2014/main" id="{3FBBD021-7007-435D-BE9D-568A01801CBD}"/>
              </a:ext>
            </a:extLst>
          </p:cNvPr>
          <p:cNvPicPr>
            <a:picLocks noChangeAspect="1"/>
          </p:cNvPicPr>
          <p:nvPr/>
        </p:nvPicPr>
        <p:blipFill>
          <a:blip r:embed="rId6"/>
          <a:stretch>
            <a:fillRect/>
          </a:stretch>
        </p:blipFill>
        <p:spPr>
          <a:xfrm>
            <a:off x="7100818" y="2812170"/>
            <a:ext cx="1647825" cy="561975"/>
          </a:xfrm>
          <a:prstGeom prst="rect">
            <a:avLst/>
          </a:prstGeom>
        </p:spPr>
      </p:pic>
      <p:pic>
        <p:nvPicPr>
          <p:cNvPr id="10" name="Picture 9">
            <a:extLst>
              <a:ext uri="{FF2B5EF4-FFF2-40B4-BE49-F238E27FC236}">
                <a16:creationId xmlns:a16="http://schemas.microsoft.com/office/drawing/2014/main" id="{32935617-2A6E-4F2B-A85B-93EEE85018E1}"/>
              </a:ext>
            </a:extLst>
          </p:cNvPr>
          <p:cNvPicPr>
            <a:picLocks noChangeAspect="1"/>
          </p:cNvPicPr>
          <p:nvPr/>
        </p:nvPicPr>
        <p:blipFill>
          <a:blip r:embed="rId7"/>
          <a:stretch>
            <a:fillRect/>
          </a:stretch>
        </p:blipFill>
        <p:spPr>
          <a:xfrm>
            <a:off x="232967" y="3861739"/>
            <a:ext cx="2581353" cy="514041"/>
          </a:xfrm>
          <a:prstGeom prst="rect">
            <a:avLst/>
          </a:prstGeom>
        </p:spPr>
      </p:pic>
      <p:pic>
        <p:nvPicPr>
          <p:cNvPr id="13" name="Picture 12">
            <a:extLst>
              <a:ext uri="{FF2B5EF4-FFF2-40B4-BE49-F238E27FC236}">
                <a16:creationId xmlns:a16="http://schemas.microsoft.com/office/drawing/2014/main" id="{4A646194-E282-42D0-84DC-12770F74B13B}"/>
              </a:ext>
            </a:extLst>
          </p:cNvPr>
          <p:cNvPicPr>
            <a:picLocks noChangeAspect="1"/>
          </p:cNvPicPr>
          <p:nvPr/>
        </p:nvPicPr>
        <p:blipFill>
          <a:blip r:embed="rId8"/>
          <a:stretch>
            <a:fillRect/>
          </a:stretch>
        </p:blipFill>
        <p:spPr>
          <a:xfrm>
            <a:off x="7181285" y="4696976"/>
            <a:ext cx="1567358" cy="611004"/>
          </a:xfrm>
          <a:prstGeom prst="rect">
            <a:avLst/>
          </a:prstGeom>
        </p:spPr>
      </p:pic>
      <p:pic>
        <p:nvPicPr>
          <p:cNvPr id="15" name="Picture 14">
            <a:extLst>
              <a:ext uri="{FF2B5EF4-FFF2-40B4-BE49-F238E27FC236}">
                <a16:creationId xmlns:a16="http://schemas.microsoft.com/office/drawing/2014/main" id="{0E340B64-E9B6-4E05-8C1A-7053E0183640}"/>
              </a:ext>
            </a:extLst>
          </p:cNvPr>
          <p:cNvPicPr>
            <a:picLocks noChangeAspect="1"/>
          </p:cNvPicPr>
          <p:nvPr/>
        </p:nvPicPr>
        <p:blipFill>
          <a:blip r:embed="rId9"/>
          <a:stretch>
            <a:fillRect/>
          </a:stretch>
        </p:blipFill>
        <p:spPr>
          <a:xfrm>
            <a:off x="340760" y="5299711"/>
            <a:ext cx="1771650" cy="11144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gc1e240347f_0_0" descr="Information outline"/>
          <p:cNvPicPr preferRelativeResize="0"/>
          <p:nvPr/>
        </p:nvPicPr>
        <p:blipFill rotWithShape="1">
          <a:blip r:embed="rId3">
            <a:alphaModFix/>
          </a:blip>
          <a:srcRect/>
          <a:stretch/>
        </p:blipFill>
        <p:spPr>
          <a:xfrm>
            <a:off x="1857431" y="1154967"/>
            <a:ext cx="5510463" cy="5510463"/>
          </a:xfrm>
          <a:prstGeom prst="rect">
            <a:avLst/>
          </a:prstGeom>
          <a:noFill/>
          <a:ln>
            <a:noFill/>
          </a:ln>
        </p:spPr>
      </p:pic>
      <p:pic>
        <p:nvPicPr>
          <p:cNvPr id="55" name="Google Shape;55;gc1e240347f_0_0" descr="Logo&#10;&#10;Description automatically generated"/>
          <p:cNvPicPr preferRelativeResize="0"/>
          <p:nvPr/>
        </p:nvPicPr>
        <p:blipFill rotWithShape="1">
          <a:blip r:embed="rId4">
            <a:alphaModFix/>
          </a:blip>
          <a:srcRect/>
          <a:stretch/>
        </p:blipFill>
        <p:spPr>
          <a:xfrm>
            <a:off x="6695819" y="-138689"/>
            <a:ext cx="2556337" cy="1202097"/>
          </a:xfrm>
          <a:prstGeom prst="rect">
            <a:avLst/>
          </a:prstGeom>
          <a:noFill/>
          <a:ln>
            <a:noFill/>
          </a:ln>
        </p:spPr>
      </p:pic>
      <p:pic>
        <p:nvPicPr>
          <p:cNvPr id="56" name="Google Shape;56;gc1e240347f_0_0">
            <a:hlinkClick r:id="rId5"/>
          </p:cNvPr>
          <p:cNvPicPr preferRelativeResize="0"/>
          <p:nvPr/>
        </p:nvPicPr>
        <p:blipFill rotWithShape="1">
          <a:blip r:embed="rId6">
            <a:alphaModFix/>
          </a:blip>
          <a:srcRect/>
          <a:stretch/>
        </p:blipFill>
        <p:spPr>
          <a:xfrm>
            <a:off x="362046" y="1784015"/>
            <a:ext cx="920711" cy="920711"/>
          </a:xfrm>
          <a:prstGeom prst="rect">
            <a:avLst/>
          </a:prstGeom>
          <a:noFill/>
          <a:ln>
            <a:noFill/>
          </a:ln>
        </p:spPr>
      </p:pic>
      <p:sp>
        <p:nvSpPr>
          <p:cNvPr id="57" name="Google Shape;57;gc1e240347f_0_0"/>
          <p:cNvSpPr txBox="1"/>
          <p:nvPr/>
        </p:nvSpPr>
        <p:spPr>
          <a:xfrm>
            <a:off x="1490405" y="1992344"/>
            <a:ext cx="73941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dirty="0">
                <a:solidFill>
                  <a:schemeClr val="dk1"/>
                </a:solidFill>
                <a:latin typeface="Arial"/>
                <a:ea typeface="Arial"/>
                <a:cs typeface="Arial"/>
                <a:sym typeface="Arial"/>
              </a:rPr>
              <a:t>Harwell</a:t>
            </a:r>
            <a:r>
              <a:rPr lang="en-GB" sz="1400" dirty="0">
                <a:solidFill>
                  <a:schemeClr val="dk1"/>
                </a:solidFill>
                <a:latin typeface="Arial"/>
                <a:ea typeface="Arial"/>
                <a:cs typeface="Arial"/>
                <a:sym typeface="Arial"/>
              </a:rPr>
              <a:t> is one of the leading science and innovation campuses in Europe with over 200 organisations on the 900 hectare site (that’s pretty huge…).  </a:t>
            </a:r>
            <a:endParaRPr dirty="0"/>
          </a:p>
        </p:txBody>
      </p:sp>
      <p:pic>
        <p:nvPicPr>
          <p:cNvPr id="58" name="Google Shape;58;gc1e240347f_0_0">
            <a:hlinkClick r:id="rId7"/>
          </p:cNvPr>
          <p:cNvPicPr preferRelativeResize="0"/>
          <p:nvPr/>
        </p:nvPicPr>
        <p:blipFill rotWithShape="1">
          <a:blip r:embed="rId8">
            <a:alphaModFix/>
          </a:blip>
          <a:srcRect/>
          <a:stretch/>
        </p:blipFill>
        <p:spPr>
          <a:xfrm>
            <a:off x="7123418" y="2719004"/>
            <a:ext cx="1771650" cy="872987"/>
          </a:xfrm>
          <a:prstGeom prst="rect">
            <a:avLst/>
          </a:prstGeom>
          <a:noFill/>
          <a:ln>
            <a:noFill/>
          </a:ln>
        </p:spPr>
      </p:pic>
      <p:sp>
        <p:nvSpPr>
          <p:cNvPr id="59" name="Google Shape;59;gc1e240347f_0_0"/>
          <p:cNvSpPr txBox="1"/>
          <p:nvPr/>
        </p:nvSpPr>
        <p:spPr>
          <a:xfrm>
            <a:off x="330259" y="2893888"/>
            <a:ext cx="6601200" cy="52320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i="0" dirty="0">
                <a:solidFill>
                  <a:srgbClr val="000000"/>
                </a:solidFill>
                <a:latin typeface="Arial"/>
                <a:ea typeface="Arial"/>
                <a:cs typeface="Arial"/>
                <a:sym typeface="Arial"/>
              </a:rPr>
              <a:t>Oxford </a:t>
            </a:r>
            <a:r>
              <a:rPr lang="en-GB" b="1" dirty="0"/>
              <a:t>NHS Hospitals</a:t>
            </a:r>
            <a:r>
              <a:rPr lang="en-GB" sz="1400" b="1" i="0" dirty="0">
                <a:solidFill>
                  <a:srgbClr val="000000"/>
                </a:solidFill>
                <a:latin typeface="Arial"/>
                <a:ea typeface="Arial"/>
                <a:cs typeface="Arial"/>
                <a:sym typeface="Arial"/>
              </a:rPr>
              <a:t> </a:t>
            </a:r>
            <a:r>
              <a:rPr lang="en-GB" sz="1400" b="0" i="0" dirty="0">
                <a:solidFill>
                  <a:srgbClr val="000000"/>
                </a:solidFill>
                <a:latin typeface="Arial"/>
                <a:ea typeface="Arial"/>
                <a:cs typeface="Arial"/>
                <a:sym typeface="Arial"/>
              </a:rPr>
              <a:t>provide physical and mental health services and social care. </a:t>
            </a:r>
            <a:r>
              <a:rPr lang="en-GB" dirty="0"/>
              <a:t>They have</a:t>
            </a:r>
            <a:r>
              <a:rPr lang="en-GB" sz="1400" b="0" i="0" dirty="0">
                <a:solidFill>
                  <a:srgbClr val="000000"/>
                </a:solidFill>
                <a:latin typeface="Arial"/>
                <a:ea typeface="Arial"/>
                <a:cs typeface="Arial"/>
                <a:sym typeface="Arial"/>
              </a:rPr>
              <a:t> over 6,000 employees</a:t>
            </a:r>
            <a:r>
              <a:rPr lang="en-GB" sz="1400" dirty="0">
                <a:solidFill>
                  <a:srgbClr val="000000"/>
                </a:solidFill>
                <a:latin typeface="Arial"/>
                <a:ea typeface="Arial"/>
                <a:cs typeface="Arial"/>
                <a:sym typeface="Arial"/>
              </a:rPr>
              <a:t>!</a:t>
            </a:r>
            <a:endParaRPr sz="1400" dirty="0">
              <a:solidFill>
                <a:schemeClr val="dk1"/>
              </a:solidFill>
              <a:latin typeface="Arial"/>
              <a:ea typeface="Arial"/>
              <a:cs typeface="Arial"/>
              <a:sym typeface="Arial"/>
            </a:endParaRPr>
          </a:p>
        </p:txBody>
      </p:sp>
      <p:pic>
        <p:nvPicPr>
          <p:cNvPr id="60" name="Google Shape;60;gc1e240347f_0_0">
            <a:hlinkClick r:id="rId9"/>
          </p:cNvPr>
          <p:cNvPicPr preferRelativeResize="0"/>
          <p:nvPr/>
        </p:nvPicPr>
        <p:blipFill rotWithShape="1">
          <a:blip r:embed="rId10">
            <a:alphaModFix/>
          </a:blip>
          <a:srcRect/>
          <a:stretch/>
        </p:blipFill>
        <p:spPr>
          <a:xfrm>
            <a:off x="422184" y="3704617"/>
            <a:ext cx="1381125" cy="704850"/>
          </a:xfrm>
          <a:prstGeom prst="rect">
            <a:avLst/>
          </a:prstGeom>
          <a:noFill/>
          <a:ln>
            <a:noFill/>
          </a:ln>
        </p:spPr>
      </p:pic>
      <p:sp>
        <p:nvSpPr>
          <p:cNvPr id="61" name="Google Shape;61;gc1e240347f_0_0"/>
          <p:cNvSpPr txBox="1"/>
          <p:nvPr/>
        </p:nvSpPr>
        <p:spPr>
          <a:xfrm>
            <a:off x="1918038" y="3795432"/>
            <a:ext cx="69453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i="0" dirty="0">
                <a:solidFill>
                  <a:schemeClr val="dk1"/>
                </a:solidFill>
                <a:latin typeface="Arial"/>
                <a:ea typeface="Arial"/>
                <a:cs typeface="Arial"/>
                <a:sym typeface="Arial"/>
              </a:rPr>
              <a:t>Rebellion</a:t>
            </a:r>
            <a:r>
              <a:rPr lang="en-GB" sz="1400" b="0" i="0" dirty="0">
                <a:solidFill>
                  <a:schemeClr val="dk1"/>
                </a:solidFill>
                <a:latin typeface="Arial"/>
                <a:ea typeface="Arial"/>
                <a:cs typeface="Arial"/>
                <a:sym typeface="Arial"/>
              </a:rPr>
              <a:t> is known for producing books, comics, TV and film, but at its core it is a leading developer and publisher of games, such </a:t>
            </a:r>
            <a:r>
              <a:rPr lang="en-GB" sz="1400" i="0" dirty="0">
                <a:solidFill>
                  <a:schemeClr val="dk1"/>
                </a:solidFill>
                <a:latin typeface="Arial"/>
                <a:ea typeface="Arial"/>
                <a:cs typeface="Arial"/>
                <a:sym typeface="Arial"/>
              </a:rPr>
              <a:t>as Sniper Elite 4.  </a:t>
            </a:r>
            <a:endParaRPr sz="1400" dirty="0">
              <a:solidFill>
                <a:schemeClr val="dk1"/>
              </a:solidFill>
              <a:latin typeface="Arial"/>
              <a:ea typeface="Arial"/>
              <a:cs typeface="Arial"/>
              <a:sym typeface="Arial"/>
            </a:endParaRPr>
          </a:p>
        </p:txBody>
      </p:sp>
      <p:pic>
        <p:nvPicPr>
          <p:cNvPr id="62" name="Google Shape;62;gc1e240347f_0_0">
            <a:hlinkClick r:id="rId11"/>
          </p:cNvPr>
          <p:cNvPicPr preferRelativeResize="0"/>
          <p:nvPr/>
        </p:nvPicPr>
        <p:blipFill rotWithShape="1">
          <a:blip r:embed="rId12">
            <a:alphaModFix/>
          </a:blip>
          <a:srcRect/>
          <a:stretch/>
        </p:blipFill>
        <p:spPr>
          <a:xfrm>
            <a:off x="6986182" y="4739919"/>
            <a:ext cx="1877098" cy="652776"/>
          </a:xfrm>
          <a:prstGeom prst="rect">
            <a:avLst/>
          </a:prstGeom>
          <a:noFill/>
          <a:ln>
            <a:noFill/>
          </a:ln>
        </p:spPr>
      </p:pic>
      <p:sp>
        <p:nvSpPr>
          <p:cNvPr id="63" name="Google Shape;63;gc1e240347f_0_0"/>
          <p:cNvSpPr txBox="1"/>
          <p:nvPr/>
        </p:nvSpPr>
        <p:spPr>
          <a:xfrm>
            <a:off x="422185" y="4696976"/>
            <a:ext cx="6408600" cy="73890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err="1">
                <a:solidFill>
                  <a:schemeClr val="dk1"/>
                </a:solidFill>
                <a:latin typeface="Arial"/>
                <a:ea typeface="Arial"/>
                <a:cs typeface="Arial"/>
                <a:sym typeface="Arial"/>
              </a:rPr>
              <a:t>Oxbotica</a:t>
            </a:r>
            <a:r>
              <a:rPr lang="en-GB" sz="1400" dirty="0">
                <a:solidFill>
                  <a:schemeClr val="dk1"/>
                </a:solidFill>
                <a:latin typeface="Arial"/>
                <a:ea typeface="Arial"/>
                <a:cs typeface="Arial"/>
                <a:sym typeface="Arial"/>
              </a:rPr>
              <a:t> is o</a:t>
            </a:r>
            <a:r>
              <a:rPr lang="en-GB" sz="1400" b="0" i="0" dirty="0">
                <a:solidFill>
                  <a:schemeClr val="dk1"/>
                </a:solidFill>
                <a:latin typeface="Arial"/>
                <a:ea typeface="Arial"/>
                <a:cs typeface="Arial"/>
                <a:sym typeface="Arial"/>
              </a:rPr>
              <a:t>ne of the world’s leading autonomous driving software companies. </a:t>
            </a:r>
            <a:r>
              <a:rPr lang="en-GB" sz="1400" dirty="0">
                <a:solidFill>
                  <a:schemeClr val="dk1"/>
                </a:solidFill>
                <a:latin typeface="Arial"/>
                <a:ea typeface="Arial"/>
                <a:cs typeface="Arial"/>
                <a:sym typeface="Arial"/>
              </a:rPr>
              <a:t>They</a:t>
            </a:r>
            <a:r>
              <a:rPr lang="en-GB" sz="1400" b="0" i="0" dirty="0">
                <a:solidFill>
                  <a:schemeClr val="dk1"/>
                </a:solidFill>
                <a:latin typeface="Arial"/>
                <a:ea typeface="Arial"/>
                <a:cs typeface="Arial"/>
                <a:sym typeface="Arial"/>
              </a:rPr>
              <a:t> build software for use in the real world, using ideas from the areas of physics, robotics, maths and artificial intelligence.  </a:t>
            </a:r>
            <a:endParaRPr sz="1400" dirty="0">
              <a:solidFill>
                <a:schemeClr val="dk1"/>
              </a:solidFill>
              <a:latin typeface="Arial"/>
              <a:ea typeface="Arial"/>
              <a:cs typeface="Arial"/>
              <a:sym typeface="Arial"/>
            </a:endParaRPr>
          </a:p>
        </p:txBody>
      </p:sp>
      <p:sp>
        <p:nvSpPr>
          <p:cNvPr id="65" name="Google Shape;65;gc1e240347f_0_0"/>
          <p:cNvSpPr txBox="1"/>
          <p:nvPr/>
        </p:nvSpPr>
        <p:spPr>
          <a:xfrm>
            <a:off x="2868442" y="5813963"/>
            <a:ext cx="6016123"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dirty="0">
                <a:solidFill>
                  <a:schemeClr val="dk1"/>
                </a:solidFill>
                <a:latin typeface="Arial" panose="020B0604020202020204" pitchFamily="34" charset="0"/>
                <a:cs typeface="Arial" panose="020B0604020202020204" pitchFamily="34" charset="0"/>
              </a:rPr>
              <a:t>Williams Racing</a:t>
            </a:r>
            <a:r>
              <a:rPr lang="en-GB" sz="1400" b="0" i="0" dirty="0">
                <a:solidFill>
                  <a:schemeClr val="dk1"/>
                </a:solidFill>
                <a:latin typeface="Arial" panose="020B0604020202020204" pitchFamily="34" charset="0"/>
                <a:cs typeface="Arial" panose="020B0604020202020204" pitchFamily="34" charset="0"/>
                <a:sym typeface="Arial"/>
              </a:rPr>
              <a:t> </a:t>
            </a:r>
            <a:r>
              <a:rPr lang="en-GB" sz="1400" b="0" i="0" dirty="0">
                <a:solidFill>
                  <a:srgbClr val="000000"/>
                </a:solidFill>
                <a:effectLst/>
                <a:latin typeface="Arial" panose="020B0604020202020204" pitchFamily="34" charset="0"/>
                <a:cs typeface="Arial" panose="020B0604020202020204" pitchFamily="34" charset="0"/>
              </a:rPr>
              <a:t>employs around 600 people in the heart of the UK’s “Motorsport Valley” in rural Oxfordshire. </a:t>
            </a:r>
            <a:endParaRPr sz="1400" dirty="0">
              <a:solidFill>
                <a:schemeClr val="dk1"/>
              </a:solidFill>
              <a:latin typeface="Arial" panose="020B0604020202020204" pitchFamily="34" charset="0"/>
              <a:cs typeface="Arial" panose="020B0604020202020204" pitchFamily="34" charset="0"/>
              <a:sym typeface="Arial"/>
            </a:endParaRPr>
          </a:p>
        </p:txBody>
      </p:sp>
      <p:sp>
        <p:nvSpPr>
          <p:cNvPr id="66" name="Google Shape;66;gc1e240347f_0_0"/>
          <p:cNvSpPr/>
          <p:nvPr/>
        </p:nvSpPr>
        <p:spPr>
          <a:xfrm>
            <a:off x="-878182" y="1424474"/>
            <a:ext cx="8001600" cy="5385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dirty="0"/>
          </a:p>
        </p:txBody>
      </p:sp>
      <p:sp>
        <p:nvSpPr>
          <p:cNvPr id="67" name="Google Shape;67;gc1e240347f_0_0"/>
          <p:cNvSpPr/>
          <p:nvPr/>
        </p:nvSpPr>
        <p:spPr>
          <a:xfrm>
            <a:off x="330368" y="885140"/>
            <a:ext cx="8564700" cy="597300"/>
          </a:xfrm>
          <a:prstGeom prst="roundRect">
            <a:avLst>
              <a:gd name="adj" fmla="val 16667"/>
            </a:avLst>
          </a:prstGeom>
          <a:solidFill>
            <a:srgbClr val="262262"/>
          </a:solidFill>
          <a:ln w="28575" cap="flat" cmpd="sng">
            <a:solidFill>
              <a:srgbClr val="C2D2E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400" b="1" dirty="0">
                <a:solidFill>
                  <a:schemeClr val="lt1"/>
                </a:solidFill>
                <a:latin typeface="Arial"/>
                <a:ea typeface="Arial"/>
                <a:cs typeface="Arial"/>
                <a:sym typeface="Arial"/>
              </a:rPr>
              <a:t>Want to find out more?</a:t>
            </a:r>
            <a:endParaRPr dirty="0"/>
          </a:p>
          <a:p>
            <a:pPr marL="0" marR="0" lvl="0" indent="0" algn="ctr" rtl="0">
              <a:spcBef>
                <a:spcPts val="0"/>
              </a:spcBef>
              <a:spcAft>
                <a:spcPts val="0"/>
              </a:spcAft>
              <a:buNone/>
            </a:pPr>
            <a:r>
              <a:rPr lang="en-GB" sz="1400" dirty="0">
                <a:solidFill>
                  <a:schemeClr val="lt1"/>
                </a:solidFill>
                <a:latin typeface="Arial"/>
                <a:ea typeface="Arial"/>
                <a:cs typeface="Arial"/>
                <a:sym typeface="Arial"/>
              </a:rPr>
              <a:t>Click on the logos to visit the websites of each employer featured below!</a:t>
            </a:r>
            <a:endParaRPr dirty="0"/>
          </a:p>
        </p:txBody>
      </p:sp>
      <p:sp>
        <p:nvSpPr>
          <p:cNvPr id="68" name="Google Shape;68;gc1e240347f_0_0"/>
          <p:cNvSpPr txBox="1"/>
          <p:nvPr/>
        </p:nvSpPr>
        <p:spPr>
          <a:xfrm>
            <a:off x="0" y="6640248"/>
            <a:ext cx="2698500" cy="215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a:solidFill>
                  <a:schemeClr val="dk1"/>
                </a:solidFill>
                <a:latin typeface="Arial"/>
                <a:ea typeface="Arial"/>
                <a:cs typeface="Arial"/>
                <a:sym typeface="Arial"/>
              </a:rPr>
              <a:t>©VotesforSchools The WOW Show</a:t>
            </a:r>
            <a:endParaRPr/>
          </a:p>
        </p:txBody>
      </p:sp>
      <p:pic>
        <p:nvPicPr>
          <p:cNvPr id="3" name="Picture 2">
            <a:hlinkClick r:id="rId13"/>
            <a:extLst>
              <a:ext uri="{FF2B5EF4-FFF2-40B4-BE49-F238E27FC236}">
                <a16:creationId xmlns:a16="http://schemas.microsoft.com/office/drawing/2014/main" id="{022DF45A-5449-4F04-804F-4095C9A1DA0F}"/>
              </a:ext>
            </a:extLst>
          </p:cNvPr>
          <p:cNvPicPr>
            <a:picLocks noChangeAspect="1"/>
          </p:cNvPicPr>
          <p:nvPr/>
        </p:nvPicPr>
        <p:blipFill>
          <a:blip r:embed="rId14"/>
          <a:stretch>
            <a:fillRect/>
          </a:stretch>
        </p:blipFill>
        <p:spPr>
          <a:xfrm>
            <a:off x="422184" y="5856324"/>
            <a:ext cx="2392136" cy="425406"/>
          </a:xfrm>
          <a:prstGeom prst="rect">
            <a:avLst/>
          </a:prstGeom>
        </p:spPr>
      </p:pic>
      <p:sp>
        <p:nvSpPr>
          <p:cNvPr id="18" name="Shape 114">
            <a:extLst>
              <a:ext uri="{FF2B5EF4-FFF2-40B4-BE49-F238E27FC236}">
                <a16:creationId xmlns:a16="http://schemas.microsoft.com/office/drawing/2014/main" id="{87C8E68B-6DB5-4A1D-86A1-74E7D50AB8BF}"/>
              </a:ext>
            </a:extLst>
          </p:cNvPr>
          <p:cNvSpPr/>
          <p:nvPr/>
        </p:nvSpPr>
        <p:spPr>
          <a:xfrm>
            <a:off x="287088" y="196548"/>
            <a:ext cx="8001569" cy="538608"/>
          </a:xfrm>
          <a:prstGeom prst="rect">
            <a:avLst/>
          </a:prstGeom>
          <a:noFill/>
          <a:ln>
            <a:noFill/>
          </a:ln>
        </p:spPr>
        <p:txBody>
          <a:bodyPr lIns="91425" tIns="45700" rIns="91425" bIns="45700" anchor="ctr" anchorCtr="0">
            <a:noAutofit/>
          </a:bodyPr>
          <a:lstStyle/>
          <a:p>
            <a:pPr>
              <a:buSzPct val="25000"/>
            </a:pPr>
            <a:r>
              <a:rPr lang="en-GB" sz="2400" b="1" dirty="0">
                <a:solidFill>
                  <a:schemeClr val="tx1"/>
                </a:solidFill>
                <a:latin typeface="Arial" panose="020B0604020202020204" pitchFamily="34" charset="0"/>
                <a:ea typeface="Helvetica Neue" panose="02000503000000020004" pitchFamily="2" charset="0"/>
                <a:cs typeface="Arial" panose="020B0604020202020204" pitchFamily="34" charset="0"/>
                <a:sym typeface="Lato"/>
              </a:rPr>
              <a:t>Get to know the employers!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pic>
        <p:nvPicPr>
          <p:cNvPr id="74" name="Google Shape;74;gc1e240347f_0_25" descr="Information outline"/>
          <p:cNvPicPr preferRelativeResize="0"/>
          <p:nvPr/>
        </p:nvPicPr>
        <p:blipFill rotWithShape="1">
          <a:blip r:embed="rId3">
            <a:alphaModFix/>
          </a:blip>
          <a:srcRect/>
          <a:stretch/>
        </p:blipFill>
        <p:spPr>
          <a:xfrm>
            <a:off x="1857431" y="1154967"/>
            <a:ext cx="5510463" cy="5510463"/>
          </a:xfrm>
          <a:prstGeom prst="rect">
            <a:avLst/>
          </a:prstGeom>
          <a:noFill/>
          <a:ln>
            <a:noFill/>
          </a:ln>
        </p:spPr>
      </p:pic>
      <p:pic>
        <p:nvPicPr>
          <p:cNvPr id="75" name="Google Shape;75;gc1e240347f_0_25" descr="Logo&#10;&#10;Description automatically generated"/>
          <p:cNvPicPr preferRelativeResize="0"/>
          <p:nvPr/>
        </p:nvPicPr>
        <p:blipFill rotWithShape="1">
          <a:blip r:embed="rId4">
            <a:alphaModFix/>
          </a:blip>
          <a:srcRect/>
          <a:stretch/>
        </p:blipFill>
        <p:spPr>
          <a:xfrm>
            <a:off x="6695819" y="-138689"/>
            <a:ext cx="2556337" cy="1202097"/>
          </a:xfrm>
          <a:prstGeom prst="rect">
            <a:avLst/>
          </a:prstGeom>
          <a:noFill/>
          <a:ln>
            <a:noFill/>
          </a:ln>
        </p:spPr>
      </p:pic>
      <p:sp>
        <p:nvSpPr>
          <p:cNvPr id="76" name="Google Shape;76;gc1e240347f_0_25"/>
          <p:cNvSpPr txBox="1"/>
          <p:nvPr/>
        </p:nvSpPr>
        <p:spPr>
          <a:xfrm>
            <a:off x="2277978" y="2933391"/>
            <a:ext cx="66171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dirty="0">
                <a:solidFill>
                  <a:srgbClr val="000000"/>
                </a:solidFill>
                <a:latin typeface="Arial"/>
                <a:ea typeface="Arial"/>
                <a:cs typeface="Arial"/>
                <a:sym typeface="Arial"/>
              </a:rPr>
              <a:t>Blenheim Palace </a:t>
            </a:r>
            <a:r>
              <a:rPr lang="en-GB" sz="1400" dirty="0">
                <a:solidFill>
                  <a:srgbClr val="000000"/>
                </a:solidFill>
                <a:latin typeface="Arial"/>
                <a:ea typeface="Arial"/>
                <a:cs typeface="Arial"/>
                <a:sym typeface="Arial"/>
              </a:rPr>
              <a:t>is a big source of tourism in Oxfordshire, and it also hosts sporting events, banquets and weddings.  </a:t>
            </a:r>
            <a:endParaRPr sz="1400" dirty="0">
              <a:solidFill>
                <a:schemeClr val="dk1"/>
              </a:solidFill>
              <a:latin typeface="Arial"/>
              <a:ea typeface="Arial"/>
              <a:cs typeface="Arial"/>
              <a:sym typeface="Arial"/>
            </a:endParaRPr>
          </a:p>
        </p:txBody>
      </p:sp>
      <p:sp>
        <p:nvSpPr>
          <p:cNvPr id="77" name="Google Shape;77;gc1e240347f_0_25"/>
          <p:cNvSpPr txBox="1"/>
          <p:nvPr/>
        </p:nvSpPr>
        <p:spPr>
          <a:xfrm>
            <a:off x="328857" y="3984826"/>
            <a:ext cx="6728400" cy="52320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dk1"/>
                </a:solidFill>
                <a:latin typeface="Arial"/>
                <a:ea typeface="Arial"/>
                <a:cs typeface="Arial"/>
                <a:sym typeface="Arial"/>
              </a:rPr>
              <a:t>Oxford University Press </a:t>
            </a:r>
            <a:r>
              <a:rPr lang="en-GB" sz="1400" dirty="0">
                <a:solidFill>
                  <a:schemeClr val="dk1"/>
                </a:solidFill>
                <a:latin typeface="Arial"/>
                <a:ea typeface="Arial"/>
                <a:cs typeface="Arial"/>
                <a:sym typeface="Arial"/>
              </a:rPr>
              <a:t>create high quality academic and education resources. You may even have some of their textbooks!  </a:t>
            </a:r>
            <a:endParaRPr dirty="0"/>
          </a:p>
        </p:txBody>
      </p:sp>
      <p:sp>
        <p:nvSpPr>
          <p:cNvPr id="78" name="Google Shape;78;gc1e240347f_0_25"/>
          <p:cNvSpPr txBox="1"/>
          <p:nvPr/>
        </p:nvSpPr>
        <p:spPr>
          <a:xfrm>
            <a:off x="2277977" y="4933426"/>
            <a:ext cx="6617100" cy="523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dirty="0">
                <a:solidFill>
                  <a:schemeClr val="dk1"/>
                </a:solidFill>
                <a:latin typeface="Arial"/>
                <a:ea typeface="Arial"/>
                <a:cs typeface="Arial"/>
                <a:sym typeface="Arial"/>
              </a:rPr>
              <a:t>Over 8,000 people work for </a:t>
            </a:r>
            <a:r>
              <a:rPr lang="en-GB" sz="1400" b="1" dirty="0">
                <a:solidFill>
                  <a:schemeClr val="dk1"/>
                </a:solidFill>
                <a:latin typeface="Arial"/>
                <a:ea typeface="Arial"/>
                <a:cs typeface="Arial"/>
                <a:sym typeface="Arial"/>
              </a:rPr>
              <a:t>Thames Valley Police </a:t>
            </a:r>
            <a:r>
              <a:rPr lang="en-GB" sz="1400" dirty="0">
                <a:solidFill>
                  <a:schemeClr val="dk1"/>
                </a:solidFill>
                <a:latin typeface="Arial"/>
                <a:ea typeface="Arial"/>
                <a:cs typeface="Arial"/>
                <a:sym typeface="Arial"/>
              </a:rPr>
              <a:t>with many varied roles and volunteering opportunities available.  </a:t>
            </a:r>
            <a:r>
              <a:rPr lang="en-GB" sz="1400" b="0" i="0" dirty="0">
                <a:solidFill>
                  <a:schemeClr val="dk1"/>
                </a:solidFill>
                <a:latin typeface="Arial"/>
                <a:ea typeface="Arial"/>
                <a:cs typeface="Arial"/>
                <a:sym typeface="Arial"/>
              </a:rPr>
              <a:t> </a:t>
            </a:r>
            <a:endParaRPr sz="1400" dirty="0">
              <a:solidFill>
                <a:schemeClr val="dk1"/>
              </a:solidFill>
              <a:latin typeface="Arial"/>
              <a:ea typeface="Arial"/>
              <a:cs typeface="Arial"/>
              <a:sym typeface="Arial"/>
            </a:endParaRPr>
          </a:p>
        </p:txBody>
      </p:sp>
      <p:sp>
        <p:nvSpPr>
          <p:cNvPr id="79" name="Google Shape;79;gc1e240347f_0_25"/>
          <p:cNvSpPr txBox="1"/>
          <p:nvPr/>
        </p:nvSpPr>
        <p:spPr>
          <a:xfrm>
            <a:off x="328857" y="5770901"/>
            <a:ext cx="6730800" cy="52318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dk1"/>
                </a:solidFill>
                <a:latin typeface="Arial"/>
                <a:ea typeface="Arial"/>
                <a:cs typeface="Arial"/>
                <a:sym typeface="Arial"/>
              </a:rPr>
              <a:t>BMW Mini</a:t>
            </a:r>
            <a:r>
              <a:rPr lang="en-GB" sz="1400" dirty="0">
                <a:solidFill>
                  <a:schemeClr val="dk1"/>
                </a:solidFill>
                <a:latin typeface="Arial"/>
                <a:ea typeface="Arial"/>
                <a:cs typeface="Arial"/>
                <a:sym typeface="Arial"/>
              </a:rPr>
              <a:t> run apprenticeships and internships, as well as taking graduates. They have a programme called “Girls Go Technical” to encourage young women to join.  </a:t>
            </a:r>
            <a:endParaRPr dirty="0"/>
          </a:p>
        </p:txBody>
      </p:sp>
      <p:pic>
        <p:nvPicPr>
          <p:cNvPr id="81" name="Google Shape;81;gc1e240347f_0_25">
            <a:hlinkClick r:id="rId5"/>
          </p:cNvPr>
          <p:cNvPicPr preferRelativeResize="0"/>
          <p:nvPr/>
        </p:nvPicPr>
        <p:blipFill rotWithShape="1">
          <a:blip r:embed="rId6">
            <a:alphaModFix/>
          </a:blip>
          <a:srcRect/>
          <a:stretch/>
        </p:blipFill>
        <p:spPr>
          <a:xfrm>
            <a:off x="330259" y="2830953"/>
            <a:ext cx="1805964" cy="728096"/>
          </a:xfrm>
          <a:prstGeom prst="rect">
            <a:avLst/>
          </a:prstGeom>
          <a:noFill/>
          <a:ln>
            <a:noFill/>
          </a:ln>
        </p:spPr>
      </p:pic>
      <p:pic>
        <p:nvPicPr>
          <p:cNvPr id="82" name="Google Shape;82;gc1e240347f_0_25">
            <a:hlinkClick r:id="rId7"/>
          </p:cNvPr>
          <p:cNvPicPr preferRelativeResize="0"/>
          <p:nvPr/>
        </p:nvPicPr>
        <p:blipFill rotWithShape="1">
          <a:blip r:embed="rId8">
            <a:alphaModFix/>
          </a:blip>
          <a:srcRect/>
          <a:stretch/>
        </p:blipFill>
        <p:spPr>
          <a:xfrm>
            <a:off x="7191134" y="3913118"/>
            <a:ext cx="1702733" cy="666636"/>
          </a:xfrm>
          <a:prstGeom prst="rect">
            <a:avLst/>
          </a:prstGeom>
          <a:noFill/>
          <a:ln>
            <a:noFill/>
          </a:ln>
        </p:spPr>
      </p:pic>
      <p:pic>
        <p:nvPicPr>
          <p:cNvPr id="83" name="Google Shape;83;gc1e240347f_0_25">
            <a:hlinkClick r:id="rId9"/>
          </p:cNvPr>
          <p:cNvPicPr preferRelativeResize="0"/>
          <p:nvPr/>
        </p:nvPicPr>
        <p:blipFill rotWithShape="1">
          <a:blip r:embed="rId10">
            <a:alphaModFix/>
          </a:blip>
          <a:srcRect/>
          <a:stretch/>
        </p:blipFill>
        <p:spPr>
          <a:xfrm>
            <a:off x="330057" y="4894009"/>
            <a:ext cx="1806166" cy="602055"/>
          </a:xfrm>
          <a:prstGeom prst="rect">
            <a:avLst/>
          </a:prstGeom>
          <a:noFill/>
          <a:ln>
            <a:noFill/>
          </a:ln>
        </p:spPr>
      </p:pic>
      <p:pic>
        <p:nvPicPr>
          <p:cNvPr id="84" name="Google Shape;84;gc1e240347f_0_25">
            <a:hlinkClick r:id="rId11"/>
          </p:cNvPr>
          <p:cNvPicPr preferRelativeResize="0"/>
          <p:nvPr/>
        </p:nvPicPr>
        <p:blipFill rotWithShape="1">
          <a:blip r:embed="rId12">
            <a:alphaModFix/>
          </a:blip>
          <a:srcRect/>
          <a:stretch/>
        </p:blipFill>
        <p:spPr>
          <a:xfrm>
            <a:off x="7265577" y="5636767"/>
            <a:ext cx="1545285" cy="791487"/>
          </a:xfrm>
          <a:prstGeom prst="rect">
            <a:avLst/>
          </a:prstGeom>
          <a:noFill/>
          <a:ln>
            <a:noFill/>
          </a:ln>
        </p:spPr>
      </p:pic>
      <p:sp>
        <p:nvSpPr>
          <p:cNvPr id="86" name="Google Shape;86;gc1e240347f_0_25"/>
          <p:cNvSpPr txBox="1"/>
          <p:nvPr/>
        </p:nvSpPr>
        <p:spPr>
          <a:xfrm>
            <a:off x="328857" y="1934979"/>
            <a:ext cx="6233826" cy="52318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dirty="0">
                <a:solidFill>
                  <a:schemeClr val="dk1"/>
                </a:solidFill>
                <a:latin typeface="Arial" panose="020B0604020202020204" pitchFamily="34" charset="0"/>
                <a:cs typeface="Arial" panose="020B0604020202020204" pitchFamily="34" charset="0"/>
              </a:rPr>
              <a:t>Greencore Construction </a:t>
            </a:r>
            <a:r>
              <a:rPr lang="en-GB" sz="1400" dirty="0">
                <a:solidFill>
                  <a:schemeClr val="dk1"/>
                </a:solidFill>
                <a:latin typeface="Arial" panose="020B0604020202020204" pitchFamily="34" charset="0"/>
                <a:cs typeface="Arial" panose="020B0604020202020204" pitchFamily="34" charset="0"/>
              </a:rPr>
              <a:t>helps people build modern, dream homes with low impact on the environment. </a:t>
            </a:r>
            <a:endParaRPr sz="1400" dirty="0">
              <a:latin typeface="Arial" panose="020B0604020202020204" pitchFamily="34" charset="0"/>
              <a:cs typeface="Arial" panose="020B0604020202020204" pitchFamily="34" charset="0"/>
            </a:endParaRPr>
          </a:p>
        </p:txBody>
      </p:sp>
      <p:sp>
        <p:nvSpPr>
          <p:cNvPr id="88" name="Google Shape;88;gc1e240347f_0_25"/>
          <p:cNvSpPr txBox="1"/>
          <p:nvPr/>
        </p:nvSpPr>
        <p:spPr>
          <a:xfrm>
            <a:off x="0" y="6640248"/>
            <a:ext cx="2698500" cy="215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a:solidFill>
                  <a:schemeClr val="dk1"/>
                </a:solidFill>
                <a:latin typeface="Arial"/>
                <a:ea typeface="Arial"/>
                <a:cs typeface="Arial"/>
                <a:sym typeface="Arial"/>
              </a:rPr>
              <a:t>©VotesforSchools The WOW Show</a:t>
            </a:r>
            <a:endParaRPr/>
          </a:p>
        </p:txBody>
      </p:sp>
      <p:sp>
        <p:nvSpPr>
          <p:cNvPr id="19" name="Google Shape;67;gc1e240347f_0_0">
            <a:extLst>
              <a:ext uri="{FF2B5EF4-FFF2-40B4-BE49-F238E27FC236}">
                <a16:creationId xmlns:a16="http://schemas.microsoft.com/office/drawing/2014/main" id="{1194B512-343E-43FA-95BD-4C2EAEB330DF}"/>
              </a:ext>
            </a:extLst>
          </p:cNvPr>
          <p:cNvSpPr/>
          <p:nvPr/>
        </p:nvSpPr>
        <p:spPr>
          <a:xfrm>
            <a:off x="330368" y="885140"/>
            <a:ext cx="8564700" cy="597300"/>
          </a:xfrm>
          <a:prstGeom prst="roundRect">
            <a:avLst>
              <a:gd name="adj" fmla="val 16667"/>
            </a:avLst>
          </a:prstGeom>
          <a:solidFill>
            <a:srgbClr val="262262"/>
          </a:solidFill>
          <a:ln w="28575" cap="flat" cmpd="sng">
            <a:solidFill>
              <a:srgbClr val="C2D2E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400" b="1" dirty="0">
                <a:solidFill>
                  <a:schemeClr val="lt1"/>
                </a:solidFill>
                <a:latin typeface="Arial"/>
                <a:ea typeface="Arial"/>
                <a:cs typeface="Arial"/>
                <a:sym typeface="Arial"/>
              </a:rPr>
              <a:t>Want to find out more?</a:t>
            </a:r>
            <a:endParaRPr dirty="0"/>
          </a:p>
          <a:p>
            <a:pPr marL="0" marR="0" lvl="0" indent="0" algn="ctr" rtl="0">
              <a:spcBef>
                <a:spcPts val="0"/>
              </a:spcBef>
              <a:spcAft>
                <a:spcPts val="0"/>
              </a:spcAft>
              <a:buNone/>
            </a:pPr>
            <a:r>
              <a:rPr lang="en-GB" sz="1400" dirty="0">
                <a:solidFill>
                  <a:schemeClr val="lt1"/>
                </a:solidFill>
                <a:latin typeface="Arial"/>
                <a:ea typeface="Arial"/>
                <a:cs typeface="Arial"/>
                <a:sym typeface="Arial"/>
              </a:rPr>
              <a:t>Click on the logos to visit the websites of each employer featured below!</a:t>
            </a:r>
            <a:endParaRPr dirty="0"/>
          </a:p>
        </p:txBody>
      </p:sp>
      <p:pic>
        <p:nvPicPr>
          <p:cNvPr id="3" name="Picture 2">
            <a:hlinkClick r:id="rId13"/>
            <a:extLst>
              <a:ext uri="{FF2B5EF4-FFF2-40B4-BE49-F238E27FC236}">
                <a16:creationId xmlns:a16="http://schemas.microsoft.com/office/drawing/2014/main" id="{AC303136-4ED2-48F2-AD0D-EDAFC9862D60}"/>
              </a:ext>
            </a:extLst>
          </p:cNvPr>
          <p:cNvPicPr>
            <a:picLocks noChangeAspect="1"/>
          </p:cNvPicPr>
          <p:nvPr/>
        </p:nvPicPr>
        <p:blipFill>
          <a:blip r:embed="rId14"/>
          <a:stretch>
            <a:fillRect/>
          </a:stretch>
        </p:blipFill>
        <p:spPr>
          <a:xfrm>
            <a:off x="6860960" y="1892209"/>
            <a:ext cx="2032907" cy="613898"/>
          </a:xfrm>
          <a:prstGeom prst="rect">
            <a:avLst/>
          </a:prstGeom>
        </p:spPr>
      </p:pic>
      <p:sp>
        <p:nvSpPr>
          <p:cNvPr id="17" name="Shape 114">
            <a:extLst>
              <a:ext uri="{FF2B5EF4-FFF2-40B4-BE49-F238E27FC236}">
                <a16:creationId xmlns:a16="http://schemas.microsoft.com/office/drawing/2014/main" id="{AF8E0060-A397-428A-94EF-89BA784A8C64}"/>
              </a:ext>
            </a:extLst>
          </p:cNvPr>
          <p:cNvSpPr/>
          <p:nvPr/>
        </p:nvSpPr>
        <p:spPr>
          <a:xfrm>
            <a:off x="287088" y="196548"/>
            <a:ext cx="8001569" cy="538608"/>
          </a:xfrm>
          <a:prstGeom prst="rect">
            <a:avLst/>
          </a:prstGeom>
          <a:noFill/>
          <a:ln>
            <a:noFill/>
          </a:ln>
        </p:spPr>
        <p:txBody>
          <a:bodyPr lIns="91425" tIns="45700" rIns="91425" bIns="45700" anchor="ctr" anchorCtr="0">
            <a:noAutofit/>
          </a:bodyPr>
          <a:lstStyle/>
          <a:p>
            <a:pPr>
              <a:buSzPct val="25000"/>
            </a:pPr>
            <a:r>
              <a:rPr lang="en-GB" sz="2400" b="1" dirty="0">
                <a:solidFill>
                  <a:schemeClr val="tx1"/>
                </a:solidFill>
                <a:latin typeface="Arial" panose="020B0604020202020204" pitchFamily="34" charset="0"/>
                <a:ea typeface="Helvetica Neue" panose="02000503000000020004" pitchFamily="2" charset="0"/>
                <a:cs typeface="Arial" panose="020B0604020202020204" pitchFamily="34" charset="0"/>
                <a:sym typeface="Lato"/>
              </a:rPr>
              <a:t>Get to know the employers!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1668</TotalTime>
  <Words>1174</Words>
  <Application>Microsoft Office PowerPoint</Application>
  <PresentationFormat>On-screen Show (4:3)</PresentationFormat>
  <Paragraphs>120</Paragraphs>
  <Slides>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Jude Hadfield</dc:creator>
  <cp:lastModifiedBy>Lara</cp:lastModifiedBy>
  <cp:revision>31</cp:revision>
  <dcterms:created xsi:type="dcterms:W3CDTF">2021-01-18T09:44:21Z</dcterms:created>
  <dcterms:modified xsi:type="dcterms:W3CDTF">2021-03-22T09:18:02Z</dcterms:modified>
</cp:coreProperties>
</file>