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72" r:id="rId3"/>
    <p:sldId id="276" r:id="rId4"/>
    <p:sldId id="286" r:id="rId5"/>
    <p:sldId id="287" r:id="rId6"/>
    <p:sldId id="268" r:id="rId7"/>
    <p:sldId id="292" r:id="rId8"/>
    <p:sldId id="269" r:id="rId9"/>
    <p:sldId id="273" r:id="rId10"/>
    <p:sldId id="271" r:id="rId11"/>
    <p:sldId id="294" r:id="rId12"/>
    <p:sldId id="288" r:id="rId13"/>
    <p:sldId id="284" r:id="rId14"/>
    <p:sldId id="28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BF5"/>
    <a:srgbClr val="F1F8FD"/>
    <a:srgbClr val="F2C704"/>
    <a:srgbClr val="262262"/>
    <a:srgbClr val="CDD9EF"/>
    <a:srgbClr val="C2D2EC"/>
    <a:srgbClr val="47BEB3"/>
    <a:srgbClr val="B6DAF2"/>
    <a:srgbClr val="38BEAB"/>
    <a:srgbClr val="CDA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4497" autoAdjust="0"/>
  </p:normalViewPr>
  <p:slideViewPr>
    <p:cSldViewPr snapToGrid="0">
      <p:cViewPr varScale="1">
        <p:scale>
          <a:sx n="60" d="100"/>
          <a:sy n="60" d="100"/>
        </p:scale>
        <p:origin x="20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7E32-F93B-4BB2-8776-7FC0F5CFD7A1}" type="datetimeFigureOut">
              <a:rPr lang="en-GB" smtClean="0"/>
              <a:t>22/03/2023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81B7C-BC5E-4E16-B045-EB0A45CAAF61}" type="slidenum">
              <a:rPr lang="en-GB" smtClean="0"/>
              <a:t>‹#›</a:t>
            </a:fld>
            <a:endParaRPr lang="en-GB"/>
          </a:p>
        </p:txBody>
      </p:sp>
    </p:spTree>
    <p:extLst>
      <p:ext uri="{BB962C8B-B14F-4D97-AF65-F5344CB8AC3E}">
        <p14:creationId xmlns:p14="http://schemas.microsoft.com/office/powerpoint/2010/main" val="141443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xme.info/cms/learn/careers-and-education-information-advice-and-guida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ationalcareersservice.direct.gov.uk/job-profiles/hom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https://dictionary.cambridge.org/dictionary/english/aspirations</a:t>
            </a:r>
          </a:p>
          <a:p>
            <a:pPr marL="228600" indent="-228600">
              <a:buAutoNum type="arabicParenR"/>
            </a:pPr>
            <a:r>
              <a:rPr lang="en-GB" dirty="0"/>
              <a:t>https://dictionary.cambridge.org/dictionary/english/</a:t>
            </a:r>
          </a:p>
        </p:txBody>
      </p:sp>
      <p:sp>
        <p:nvSpPr>
          <p:cNvPr id="4" name="Slide Number Placeholder 3"/>
          <p:cNvSpPr>
            <a:spLocks noGrp="1"/>
          </p:cNvSpPr>
          <p:nvPr>
            <p:ph type="sldNum" sz="quarter" idx="5"/>
          </p:nvPr>
        </p:nvSpPr>
        <p:spPr/>
        <p:txBody>
          <a:bodyPr/>
          <a:lstStyle/>
          <a:p>
            <a:fld id="{F8D81B7C-BC5E-4E16-B045-EB0A45CAAF61}" type="slidenum">
              <a:rPr lang="en-GB" smtClean="0"/>
              <a:t>2</a:t>
            </a:fld>
            <a:endParaRPr lang="en-GB"/>
          </a:p>
        </p:txBody>
      </p:sp>
    </p:spTree>
    <p:extLst>
      <p:ext uri="{BB962C8B-B14F-4D97-AF65-F5344CB8AC3E}">
        <p14:creationId xmlns:p14="http://schemas.microsoft.com/office/powerpoint/2010/main" val="1729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b="0" dirty="0"/>
              <a:t>https://www.oxfordshirelep.com/findyourfuture</a:t>
            </a:r>
          </a:p>
          <a:p>
            <a:pPr marL="228600" indent="-228600">
              <a:buAutoNum type="arabicParenR"/>
            </a:pPr>
            <a:r>
              <a:rPr lang="en-GB" b="0" dirty="0"/>
              <a:t>https://www.oxfordshirelep.com/sites/default/files/uploads/FindYourFutureParentsGuide.pdf</a:t>
            </a:r>
          </a:p>
          <a:p>
            <a:pPr marL="228600" indent="-228600">
              <a:buAutoNum type="arabicParenR"/>
            </a:pPr>
            <a:endParaRPr lang="en-GB" b="0" dirty="0"/>
          </a:p>
          <a:p>
            <a:endParaRPr lang="en-GB" b="1" dirty="0"/>
          </a:p>
          <a:p>
            <a:r>
              <a:rPr lang="en-GB" b="1" dirty="0"/>
              <a:t>Images:</a:t>
            </a:r>
          </a:p>
          <a:p>
            <a:r>
              <a:rPr lang="en-GB" b="1" dirty="0"/>
              <a:t>1) </a:t>
            </a:r>
            <a:r>
              <a:rPr lang="en-GB" b="0" dirty="0"/>
              <a:t>https://www.oxfordshirelep.com/findyourfuture</a:t>
            </a:r>
          </a:p>
        </p:txBody>
      </p:sp>
      <p:sp>
        <p:nvSpPr>
          <p:cNvPr id="4" name="Slide Number Placeholder 3"/>
          <p:cNvSpPr>
            <a:spLocks noGrp="1"/>
          </p:cNvSpPr>
          <p:nvPr>
            <p:ph type="sldNum" sz="quarter" idx="5"/>
          </p:nvPr>
        </p:nvSpPr>
        <p:spPr/>
        <p:txBody>
          <a:bodyPr/>
          <a:lstStyle/>
          <a:p>
            <a:fld id="{F8D81B7C-BC5E-4E16-B045-EB0A45CAAF61}" type="slidenum">
              <a:rPr lang="en-GB" smtClean="0"/>
              <a:t>11</a:t>
            </a:fld>
            <a:endParaRPr lang="en-GB"/>
          </a:p>
        </p:txBody>
      </p:sp>
    </p:spTree>
    <p:extLst>
      <p:ext uri="{BB962C8B-B14F-4D97-AF65-F5344CB8AC3E}">
        <p14:creationId xmlns:p14="http://schemas.microsoft.com/office/powerpoint/2010/main" val="99033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p>
          <a:p>
            <a:pPr marL="228600" lvl="0" indent="-228600" algn="l" rtl="0">
              <a:spcBef>
                <a:spcPts val="0"/>
              </a:spcBef>
              <a:spcAft>
                <a:spcPts val="0"/>
              </a:spcAft>
              <a:buAutoNum type="arabicParenR"/>
            </a:pPr>
            <a:r>
              <a:rPr lang="en-GB" b="0" dirty="0"/>
              <a:t>https://www.ox.ac.uk/</a:t>
            </a:r>
          </a:p>
          <a:p>
            <a:pPr marL="228600" lvl="0" indent="-228600" algn="l" rtl="0">
              <a:spcBef>
                <a:spcPts val="0"/>
              </a:spcBef>
              <a:spcAft>
                <a:spcPts val="0"/>
              </a:spcAft>
              <a:buAutoNum type="arabicParenR"/>
            </a:pPr>
            <a:r>
              <a:rPr lang="en-GB" dirty="0"/>
              <a:t>https://www.apprenticeships.ox.ac.uk/</a:t>
            </a:r>
          </a:p>
          <a:p>
            <a:pPr marL="228600" lvl="0" indent="-228600" algn="l" rtl="0">
              <a:spcBef>
                <a:spcPts val="0"/>
              </a:spcBef>
              <a:spcAft>
                <a:spcPts val="0"/>
              </a:spcAft>
              <a:buClr>
                <a:schemeClr val="dk1"/>
              </a:buClr>
              <a:buSzPts val="1200"/>
              <a:buFont typeface="Calibri"/>
              <a:buAutoNum type="arabicParenR"/>
            </a:pPr>
            <a:r>
              <a:rPr lang="en-GB" dirty="0"/>
              <a:t>https://www.diamond.ac.uk/Careers/Apprenticeships.html</a:t>
            </a:r>
          </a:p>
          <a:p>
            <a:pPr marL="228600" lvl="0" indent="-228600" algn="l" rtl="0">
              <a:spcBef>
                <a:spcPts val="0"/>
              </a:spcBef>
              <a:spcAft>
                <a:spcPts val="0"/>
              </a:spcAft>
              <a:buClr>
                <a:schemeClr val="dk1"/>
              </a:buClr>
              <a:buSzPts val="1200"/>
              <a:buFont typeface="Calibri"/>
              <a:buAutoNum type="arabicParenR"/>
            </a:pPr>
            <a:r>
              <a:rPr lang="en-GB" dirty="0"/>
              <a:t>https://www.diamond.ac.uk/Home/About.html</a:t>
            </a:r>
          </a:p>
          <a:p>
            <a:pPr marL="228600" lvl="0" indent="-228600" algn="l" rtl="0">
              <a:spcBef>
                <a:spcPts val="0"/>
              </a:spcBef>
              <a:spcAft>
                <a:spcPts val="0"/>
              </a:spcAft>
              <a:buClr>
                <a:schemeClr val="dk1"/>
              </a:buClr>
              <a:buSzPts val="1200"/>
              <a:buFont typeface="Calibri"/>
              <a:buAutoNum type="arabicParenR"/>
            </a:pPr>
            <a:r>
              <a:rPr lang="en-GB" dirty="0"/>
              <a:t>https://www.gov.uk/government/organisations/uk-atomic-energy-authority</a:t>
            </a:r>
          </a:p>
          <a:p>
            <a:pPr marL="228600" lvl="0" indent="-228600" algn="l" rtl="0">
              <a:spcBef>
                <a:spcPts val="0"/>
              </a:spcBef>
              <a:spcAft>
                <a:spcPts val="0"/>
              </a:spcAft>
              <a:buClr>
                <a:schemeClr val="dk1"/>
              </a:buClr>
              <a:buSzPts val="1200"/>
              <a:buFont typeface="Calibri"/>
              <a:buAutoNum type="arabicParenR"/>
            </a:pPr>
            <a:r>
              <a:rPr lang="en-GB" dirty="0"/>
              <a:t>https://ccfe.ukaea.uk/careers/early-careers/</a:t>
            </a:r>
          </a:p>
          <a:p>
            <a:pPr marL="228600" lvl="0" indent="-228600" algn="l" rtl="0">
              <a:spcBef>
                <a:spcPts val="0"/>
              </a:spcBef>
              <a:spcAft>
                <a:spcPts val="0"/>
              </a:spcAft>
              <a:buClr>
                <a:schemeClr val="dk1"/>
              </a:buClr>
              <a:buSzPts val="1200"/>
              <a:buFont typeface="Calibri"/>
              <a:buAutoNum type="arabicParenR"/>
            </a:pPr>
            <a:r>
              <a:rPr lang="en-GB" dirty="0"/>
              <a:t>https://www.unipart.com/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https://www.morgansindallconstruction.com/careers/</a:t>
            </a:r>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b="0" dirty="0"/>
              <a:t>https://www.harwellcampus.com/media-centre/harwell-campus-information-pack/</a:t>
            </a:r>
            <a:endParaRPr dirty="0"/>
          </a:p>
          <a:p>
            <a:pPr marL="228600" lvl="0" indent="-228600" algn="l" rtl="0">
              <a:spcBef>
                <a:spcPts val="0"/>
              </a:spcBef>
              <a:spcAft>
                <a:spcPts val="0"/>
              </a:spcAft>
              <a:buClr>
                <a:schemeClr val="dk1"/>
              </a:buClr>
              <a:buSzPts val="1200"/>
              <a:buFont typeface="Calibri"/>
              <a:buAutoNum type="arabicParenR"/>
            </a:pPr>
            <a:r>
              <a:rPr lang="en-GB" b="0" dirty="0"/>
              <a:t>https://www.oxfordhealth.nhs.uk/</a:t>
            </a:r>
            <a:endParaRPr dirty="0"/>
          </a:p>
          <a:p>
            <a:pPr marL="228600" lvl="0" indent="-228600" algn="l" rtl="0">
              <a:spcBef>
                <a:spcPts val="0"/>
              </a:spcBef>
              <a:spcAft>
                <a:spcPts val="0"/>
              </a:spcAft>
              <a:buClr>
                <a:schemeClr val="dk1"/>
              </a:buClr>
              <a:buSzPts val="1200"/>
              <a:buFont typeface="Calibri"/>
              <a:buAutoNum type="arabicParenR"/>
            </a:pPr>
            <a:r>
              <a:rPr lang="en-GB" b="0" dirty="0"/>
              <a:t>https://rebellion.com/about-us/</a:t>
            </a:r>
            <a:endParaRPr dirty="0"/>
          </a:p>
          <a:p>
            <a:pPr marL="228600" lvl="0" indent="-228600" algn="l" rtl="0">
              <a:spcBef>
                <a:spcPts val="0"/>
              </a:spcBef>
              <a:spcAft>
                <a:spcPts val="0"/>
              </a:spcAft>
              <a:buClr>
                <a:schemeClr val="dk1"/>
              </a:buClr>
              <a:buSzPts val="1200"/>
              <a:buFont typeface="Calibri"/>
              <a:buAutoNum type="arabicParenR"/>
            </a:pPr>
            <a:r>
              <a:rPr lang="en-GB" b="0" dirty="0"/>
              <a:t>https://www.oxbotica.com/</a:t>
            </a:r>
            <a:endParaRPr dirty="0"/>
          </a:p>
          <a:p>
            <a:pPr marL="228600" lvl="0" indent="-228600" algn="l" rtl="0">
              <a:spcBef>
                <a:spcPts val="0"/>
              </a:spcBef>
              <a:spcAft>
                <a:spcPts val="0"/>
              </a:spcAft>
              <a:buClr>
                <a:schemeClr val="dk1"/>
              </a:buClr>
              <a:buSzPts val="1200"/>
              <a:buFont typeface="Calibri"/>
              <a:buAutoNum type="arabicParenR"/>
            </a:pPr>
            <a:r>
              <a:rPr lang="en-GB" dirty="0"/>
              <a:t>https://www.williamsf1.com/</a:t>
            </a:r>
            <a:endParaRPr lang="en-GB" b="0"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1e240347f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c1e240347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dirty="0"/>
              <a:t>https://www.greencoreconstruction.co.uk/</a:t>
            </a:r>
            <a:endParaRPr dirty="0"/>
          </a:p>
          <a:p>
            <a:pPr marL="228600" lvl="0" indent="-228600" algn="l" rtl="0">
              <a:spcBef>
                <a:spcPts val="0"/>
              </a:spcBef>
              <a:spcAft>
                <a:spcPts val="0"/>
              </a:spcAft>
              <a:buClr>
                <a:schemeClr val="dk1"/>
              </a:buClr>
              <a:buSzPts val="1200"/>
              <a:buFont typeface="Calibri"/>
              <a:buAutoNum type="arabicParenR"/>
            </a:pPr>
            <a:r>
              <a:rPr lang="en-GB" b="0" dirty="0"/>
              <a:t>https://www.blenheimpalace.com/</a:t>
            </a:r>
            <a:endParaRPr dirty="0"/>
          </a:p>
          <a:p>
            <a:pPr marL="228600" lvl="0" indent="-228600" algn="l" rtl="0">
              <a:spcBef>
                <a:spcPts val="0"/>
              </a:spcBef>
              <a:spcAft>
                <a:spcPts val="0"/>
              </a:spcAft>
              <a:buClr>
                <a:schemeClr val="dk1"/>
              </a:buClr>
              <a:buSzPts val="1200"/>
              <a:buFont typeface="Calibri"/>
              <a:buAutoNum type="arabicParenR"/>
            </a:pPr>
            <a:r>
              <a:rPr lang="en-GB" b="0" dirty="0"/>
              <a:t>https://global.oup.com/?cc=gb</a:t>
            </a:r>
            <a:endParaRPr dirty="0"/>
          </a:p>
          <a:p>
            <a:pPr marL="228600" lvl="0" indent="-228600" algn="l" rtl="0">
              <a:spcBef>
                <a:spcPts val="0"/>
              </a:spcBef>
              <a:spcAft>
                <a:spcPts val="0"/>
              </a:spcAft>
              <a:buClr>
                <a:schemeClr val="dk1"/>
              </a:buClr>
              <a:buSzPts val="1200"/>
              <a:buFont typeface="Calibri"/>
              <a:buAutoNum type="arabicParenR"/>
            </a:pPr>
            <a:r>
              <a:rPr lang="en-GB" b="0" dirty="0"/>
              <a:t>https://tvpcareers.co.uk/ </a:t>
            </a:r>
          </a:p>
          <a:p>
            <a:pPr marL="228600" lvl="0" indent="-228600" algn="l" rtl="0">
              <a:spcBef>
                <a:spcPts val="0"/>
              </a:spcBef>
              <a:spcAft>
                <a:spcPts val="0"/>
              </a:spcAft>
              <a:buClr>
                <a:schemeClr val="dk1"/>
              </a:buClr>
              <a:buSzPts val="1200"/>
              <a:buFont typeface="Calibri"/>
              <a:buAutoNum type="arabicParenR"/>
            </a:pPr>
            <a:r>
              <a:rPr lang="en-GB" b="0" dirty="0"/>
              <a:t>https://www.mini.co.uk/en_GB/home/why-mini/mini-uk-production.html</a:t>
            </a:r>
            <a:endParaRPr dirty="0"/>
          </a:p>
          <a:p>
            <a:pPr marL="0" lvl="0" indent="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72" name="Google Shape;72;gc1e240347f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a:t>
            </a:r>
            <a:r>
              <a:rPr lang="en-GB" b="0" dirty="0" err="1"/>
              <a:t>OxLEP</a:t>
            </a:r>
            <a:r>
              <a:rPr lang="en-GB" b="0" dirty="0"/>
              <a:t> </a:t>
            </a:r>
            <a:r>
              <a:rPr lang="en-GB" b="0" dirty="0" err="1"/>
              <a:t>SKills</a:t>
            </a:r>
            <a:endParaRPr lang="en-GB" b="0" dirty="0"/>
          </a:p>
          <a:p>
            <a:endParaRPr lang="en-GB" b="0" dirty="0"/>
          </a:p>
          <a:p>
            <a:r>
              <a:rPr lang="en-GB" b="1" dirty="0"/>
              <a:t>Images</a:t>
            </a:r>
          </a:p>
          <a:p>
            <a:pPr marL="228600" indent="-228600">
              <a:buAutoNum type="arabicParenR"/>
            </a:pPr>
            <a:r>
              <a:rPr lang="en-GB" dirty="0" err="1"/>
              <a:t>OxLEP</a:t>
            </a:r>
            <a:endParaRPr lang="en-GB" dirty="0"/>
          </a:p>
          <a:p>
            <a:pPr marL="228600" indent="-228600">
              <a:buAutoNum type="arabicParenR"/>
            </a:pPr>
            <a:r>
              <a:rPr lang="en-GB" dirty="0" err="1"/>
              <a:t>Pixabay</a:t>
            </a:r>
            <a:endParaRPr lang="en-GB" dirty="0"/>
          </a:p>
          <a:p>
            <a:pPr marL="228600" indent="-228600">
              <a:buAutoNum type="arabicParenR"/>
            </a:pPr>
            <a:r>
              <a:rPr lang="en-GB"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3</a:t>
            </a:fld>
            <a:endParaRPr lang="en-GB"/>
          </a:p>
        </p:txBody>
      </p:sp>
    </p:spTree>
    <p:extLst>
      <p:ext uri="{BB962C8B-B14F-4D97-AF65-F5344CB8AC3E}">
        <p14:creationId xmlns:p14="http://schemas.microsoft.com/office/powerpoint/2010/main" val="402490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u="none" strike="noStrike" baseline="0" dirty="0">
                <a:solidFill>
                  <a:srgbClr val="000000"/>
                </a:solidFill>
                <a:latin typeface="Open Sans" panose="020B0606030504020204" pitchFamily="34" charset="0"/>
              </a:rPr>
              <a:t>Cryogenics definition - </a:t>
            </a:r>
            <a:r>
              <a:rPr lang="en-GB" sz="1200" b="0" i="1" kern="1200" dirty="0">
                <a:solidFill>
                  <a:schemeClr val="tx1"/>
                </a:solidFill>
                <a:effectLst/>
                <a:latin typeface="+mn-lt"/>
                <a:ea typeface="+mn-ea"/>
                <a:cs typeface="+mn-cs"/>
              </a:rPr>
              <a:t>cryogenics</a:t>
            </a:r>
            <a:r>
              <a:rPr lang="en-GB" sz="1200" b="0" i="0" kern="1200" dirty="0">
                <a:solidFill>
                  <a:schemeClr val="tx1"/>
                </a:solidFill>
                <a:effectLst/>
                <a:latin typeface="+mn-lt"/>
                <a:ea typeface="+mn-ea"/>
                <a:cs typeface="+mn-cs"/>
              </a:rPr>
              <a:t>, which deals with extremely low temperatures, has no connection with </a:t>
            </a:r>
            <a:r>
              <a:rPr lang="en-GB" sz="1200" b="0" i="1" kern="1200" dirty="0">
                <a:solidFill>
                  <a:schemeClr val="tx1"/>
                </a:solidFill>
                <a:effectLst/>
                <a:latin typeface="+mn-lt"/>
                <a:ea typeface="+mn-ea"/>
                <a:cs typeface="+mn-cs"/>
              </a:rPr>
              <a:t>cryonics</a:t>
            </a:r>
            <a:r>
              <a:rPr lang="en-GB" sz="1200" b="0" i="0" kern="1200" dirty="0">
                <a:solidFill>
                  <a:schemeClr val="tx1"/>
                </a:solidFill>
                <a:effectLst/>
                <a:latin typeface="+mn-lt"/>
                <a:ea typeface="+mn-ea"/>
                <a:cs typeface="+mn-cs"/>
              </a:rPr>
              <a:t>, the belief that a person’s body or body parts can be frozen at death, stored in a cryogenic vessel, and later brought back to life. https://home.cern/science/engineering/cryogenics-low-temperatures-high-performance</a:t>
            </a: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4</a:t>
            </a:fld>
            <a:endParaRPr lang="en-GB"/>
          </a:p>
        </p:txBody>
      </p:sp>
    </p:spTree>
    <p:extLst>
      <p:ext uri="{BB962C8B-B14F-4D97-AF65-F5344CB8AC3E}">
        <p14:creationId xmlns:p14="http://schemas.microsoft.com/office/powerpoint/2010/main" val="85192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Experience Oxfordshire promotional video: https://www.youtube.com/watch?v=fkUZuj2QIms</a:t>
            </a: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5</a:t>
            </a:fld>
            <a:endParaRPr lang="en-GB"/>
          </a:p>
        </p:txBody>
      </p:sp>
    </p:spTree>
    <p:extLst>
      <p:ext uri="{BB962C8B-B14F-4D97-AF65-F5344CB8AC3E}">
        <p14:creationId xmlns:p14="http://schemas.microsoft.com/office/powerpoint/2010/main" val="31567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https://www.youtube.com/watch?v=yFrJfr8nSck </a:t>
            </a:r>
            <a:r>
              <a:rPr lang="en-GB" b="1" dirty="0"/>
              <a:t>(2:00 – 3:00 only)</a:t>
            </a:r>
          </a:p>
          <a:p>
            <a:r>
              <a:rPr lang="en-GB" b="1" dirty="0" err="1"/>
              <a:t>SafeShare</a:t>
            </a:r>
            <a:r>
              <a:rPr lang="en-GB" b="1" dirty="0"/>
              <a:t> Video Link</a:t>
            </a:r>
            <a:r>
              <a:rPr lang="en-GB" b="0" dirty="0"/>
              <a:t>: https://safeshare.tv/x/yFrJfr8nSck</a:t>
            </a:r>
          </a:p>
          <a:p>
            <a:endParaRPr lang="en-GB" b="1" dirty="0"/>
          </a:p>
          <a:p>
            <a:r>
              <a:rPr lang="en-GB" b="1" dirty="0"/>
              <a:t>References:</a:t>
            </a:r>
          </a:p>
          <a:p>
            <a:pPr marL="228600" indent="-228600">
              <a:buAutoNum type="arabicParenR"/>
            </a:pPr>
            <a:r>
              <a:rPr lang="en-GB" b="0" dirty="0"/>
              <a:t>https://careers.rebellion.com/#/</a:t>
            </a:r>
          </a:p>
          <a:p>
            <a:pPr marL="228600" indent="-228600">
              <a:buAutoNum type="arabicParenR"/>
            </a:pPr>
            <a:r>
              <a:rPr lang="en-GB" b="0" dirty="0"/>
              <a:t>https://dictionary.cambridge.org/dictionary/english/animator</a:t>
            </a:r>
          </a:p>
          <a:p>
            <a:pPr marL="228600" indent="-228600">
              <a:buAutoNum type="arabicParenR"/>
            </a:pPr>
            <a:endParaRPr lang="en-GB" b="0"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Via video </a:t>
            </a:r>
          </a:p>
          <a:p>
            <a:pPr marL="228600" indent="-228600">
              <a:buAutoNum type="arabicParenR"/>
            </a:pPr>
            <a:endParaRPr lang="en-GB" b="0" dirty="0"/>
          </a:p>
          <a:p>
            <a:pPr marL="228600" indent="-228600">
              <a:buAutoNum type="arabicParenR"/>
            </a:pP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6</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 </a:t>
            </a:r>
            <a:r>
              <a:rPr lang="en-GB" b="0" dirty="0"/>
              <a:t>https://www.youtube.com/channel/UCXDSgY0E_aACHXcSqX14YNg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Safe Share Video Link: https://safeshare.tv/x/ss641b2616a375c</a:t>
            </a:r>
          </a:p>
          <a:p>
            <a:r>
              <a:rPr lang="en-GB" b="1" dirty="0"/>
              <a:t>References</a:t>
            </a:r>
          </a:p>
          <a:p>
            <a:pPr marL="228600" indent="-228600">
              <a:buAutoNum type="arabicParenR"/>
            </a:pPr>
            <a:r>
              <a:rPr lang="en-GB" b="0" dirty="0"/>
              <a:t>https://www.harwellcampus.com/wp-content/uploads/Harwell-Life-Sciences-Brochure.pdf</a:t>
            </a:r>
          </a:p>
          <a:p>
            <a:pPr marL="228600" indent="-228600">
              <a:buAutoNum type="arabicParenR"/>
            </a:pPr>
            <a:r>
              <a:rPr lang="en-GB" b="0" dirty="0"/>
              <a:t>https://www.astrazeneca.co.uk/</a:t>
            </a:r>
          </a:p>
          <a:p>
            <a:pPr marL="228600" indent="-228600">
              <a:buAutoNum type="arabicParenR"/>
            </a:pPr>
            <a:r>
              <a:rPr lang="en-GB" b="0" dirty="0"/>
              <a:t>https://www.harwellcampus.com/vision/</a:t>
            </a:r>
          </a:p>
          <a:p>
            <a:pPr marL="0" indent="0">
              <a:buNone/>
            </a:pPr>
            <a:endParaRPr lang="en-GB" b="0" dirty="0"/>
          </a:p>
          <a:p>
            <a:pPr marL="0" indent="0">
              <a:buNone/>
            </a:pPr>
            <a:r>
              <a:rPr lang="en-GB" b="1" dirty="0"/>
              <a:t>Images: </a:t>
            </a:r>
          </a:p>
          <a:p>
            <a:pPr marL="228600" indent="-228600">
              <a:buAutoNum type="arabicParenR"/>
            </a:pPr>
            <a:r>
              <a:rPr lang="en-GB" b="0" dirty="0" err="1"/>
              <a:t>OxLEP</a:t>
            </a:r>
            <a:endParaRPr lang="en-GB" b="0" dirty="0"/>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7</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a:t>
            </a:r>
            <a:r>
              <a:rPr lang="en-GB" b="0" dirty="0"/>
              <a:t>: https://www.youtube.com/watch?v=d_ssJV_XfjQ&amp;feature=emb_logo</a:t>
            </a:r>
          </a:p>
          <a:p>
            <a:r>
              <a:rPr lang="en-GB" b="1" dirty="0" err="1"/>
              <a:t>SafeShare</a:t>
            </a:r>
            <a:r>
              <a:rPr lang="en-GB" b="1" dirty="0"/>
              <a:t> Video Link</a:t>
            </a:r>
            <a:r>
              <a:rPr lang="en-GB" b="0" dirty="0"/>
              <a:t>: https://safeshare.tv/x/d_ssJV_XfjQ</a:t>
            </a:r>
          </a:p>
          <a:p>
            <a:endParaRPr lang="en-GB" b="0" dirty="0"/>
          </a:p>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https://www.prospects.ac.uk/careers-advice/getting-a-job/skills-shortages-and-covid-19</a:t>
            </a:r>
          </a:p>
          <a:p>
            <a:pPr algn="l"/>
            <a:r>
              <a:rPr lang="en-GB" sz="1200" b="0" i="0" u="none" strike="noStrike" baseline="0" dirty="0">
                <a:solidFill>
                  <a:srgbClr val="000000"/>
                </a:solidFill>
                <a:latin typeface="Open Sans" panose="020B0606030504020204" pitchFamily="34" charset="0"/>
              </a:rPr>
              <a:t>2) https://dictionary.cambridge.org/dictionary/english/transition</a:t>
            </a:r>
          </a:p>
          <a:p>
            <a:pPr algn="l"/>
            <a:r>
              <a:rPr lang="en-GB" sz="1200" b="0" i="0" u="none" strike="noStrike" baseline="0" dirty="0">
                <a:solidFill>
                  <a:srgbClr val="000000"/>
                </a:solidFill>
                <a:latin typeface="Open Sans" panose="020B0606030504020204" pitchFamily="34" charset="0"/>
              </a:rPr>
              <a:t>3) https://www.youtube.com/watch?v=d_ssJV_XfjQ&amp;feature=emb_logo</a:t>
            </a:r>
          </a:p>
          <a:p>
            <a:pPr algn="l"/>
            <a:endParaRPr lang="en-GB" sz="1200" b="0" i="0" u="none" strike="noStrike" baseline="0" dirty="0">
              <a:solidFill>
                <a:srgbClr val="000000"/>
              </a:solidFill>
              <a:latin typeface="Open Sans" panose="020B0606030504020204" pitchFamily="34" charset="0"/>
            </a:endParaRPr>
          </a:p>
          <a:p>
            <a:pPr algn="l"/>
            <a:r>
              <a:rPr lang="en-GB" sz="1200" b="1" i="0" u="none" strike="noStrike" baseline="0" dirty="0">
                <a:solidFill>
                  <a:srgbClr val="000000"/>
                </a:solidFill>
                <a:latin typeface="Open Sans" panose="020B0606030504020204" pitchFamily="34" charset="0"/>
              </a:rPr>
              <a:t>Images</a:t>
            </a:r>
          </a:p>
          <a:p>
            <a:pPr marL="228600" indent="-228600" algn="l">
              <a:buAutoNum type="arabicParenR"/>
            </a:pPr>
            <a:r>
              <a:rPr lang="en-GB" sz="1200" b="0" i="0" u="none" strike="noStrike" baseline="0" dirty="0">
                <a:solidFill>
                  <a:srgbClr val="000000"/>
                </a:solidFill>
                <a:latin typeface="Open Sans" panose="020B0606030504020204" pitchFamily="34" charset="0"/>
              </a:rPr>
              <a:t>From video </a:t>
            </a:r>
          </a:p>
          <a:p>
            <a:pPr marL="228600" indent="-228600" algn="l">
              <a:buAutoNum type="arabicParenR"/>
            </a:pPr>
            <a:r>
              <a:rPr lang="en-GB" sz="1200" b="0" i="0" u="none" strike="noStrike" baseline="0" dirty="0">
                <a:solidFill>
                  <a:srgbClr val="000000"/>
                </a:solidFill>
                <a:latin typeface="Open Sans" panose="020B0606030504020204" pitchFamily="34" charset="0"/>
              </a:rPr>
              <a:t>Icons8</a:t>
            </a:r>
          </a:p>
          <a:p>
            <a:pPr algn="l"/>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8</a:t>
            </a:fld>
            <a:endParaRPr lang="en-GB"/>
          </a:p>
        </p:txBody>
      </p:sp>
    </p:spTree>
    <p:extLst>
      <p:ext uri="{BB962C8B-B14F-4D97-AF65-F5344CB8AC3E}">
        <p14:creationId xmlns:p14="http://schemas.microsoft.com/office/powerpoint/2010/main" val="63809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https://www.youtube.com/watch?v=_BisOOPk7xw</a:t>
            </a:r>
          </a:p>
          <a:p>
            <a:r>
              <a:rPr lang="en-GB" b="1" dirty="0" err="1"/>
              <a:t>SafeShare</a:t>
            </a:r>
            <a:r>
              <a:rPr lang="en-GB" b="1" dirty="0"/>
              <a:t> Video Link: </a:t>
            </a:r>
            <a:r>
              <a:rPr lang="en-GB" b="0" dirty="0"/>
              <a:t>https://safeshare.tv/x/_BisOOPk7xw</a:t>
            </a:r>
          </a:p>
          <a:p>
            <a:endParaRPr lang="en-GB" b="1" dirty="0"/>
          </a:p>
          <a:p>
            <a:r>
              <a:rPr lang="en-GB" b="1" dirty="0"/>
              <a:t>References:</a:t>
            </a:r>
          </a:p>
          <a:p>
            <a:pPr marL="228600" indent="-228600">
              <a:buAutoNum type="arabicParenR"/>
            </a:pPr>
            <a:r>
              <a:rPr lang="en-GB" dirty="0"/>
              <a:t>https://www.youtube.com/channel/UCPwftEor7g8nOg6cu-R0KXw (University of Exeter)</a:t>
            </a:r>
          </a:p>
          <a:p>
            <a:pPr marL="228600" indent="-228600">
              <a:buAutoNum type="arabicParenR"/>
            </a:pPr>
            <a:r>
              <a:rPr lang="en-GB" dirty="0"/>
              <a:t>https://oxme.info/cms/learn/gcse-choices</a:t>
            </a:r>
          </a:p>
          <a:p>
            <a:pPr marL="228600" indent="-228600">
              <a:buAutoNum type="arabicParenR"/>
            </a:pPr>
            <a:r>
              <a:rPr lang="en-GB" dirty="0">
                <a:hlinkClick r:id="rId3"/>
              </a:rPr>
              <a:t>http://oxme.info/cms/learn/careers-and-education-information-advice-and-guidance</a:t>
            </a:r>
            <a:endParaRPr lang="en-GB" dirty="0"/>
          </a:p>
          <a:p>
            <a:pPr marL="228600" indent="-228600">
              <a:buAutoNum type="arabicParenR"/>
            </a:pPr>
            <a:r>
              <a:rPr lang="en-GB" dirty="0">
                <a:hlinkClick r:id="rId4"/>
              </a:rPr>
              <a:t>https://nationalcareersservice.direct.gov.uk/job-profiles/home</a:t>
            </a: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9</a:t>
            </a:fld>
            <a:endParaRPr lang="en-GB"/>
          </a:p>
        </p:txBody>
      </p:sp>
    </p:spTree>
    <p:extLst>
      <p:ext uri="{BB962C8B-B14F-4D97-AF65-F5344CB8AC3E}">
        <p14:creationId xmlns:p14="http://schemas.microsoft.com/office/powerpoint/2010/main" val="274090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 </a:t>
            </a:r>
          </a:p>
          <a:p>
            <a:pPr marL="228600" indent="-228600">
              <a:buAutoNum type="arabicParenR"/>
            </a:pPr>
            <a:r>
              <a:rPr lang="en-GB" b="0"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10</a:t>
            </a:fld>
            <a:endParaRPr lang="en-GB"/>
          </a:p>
        </p:txBody>
      </p:sp>
    </p:spTree>
    <p:extLst>
      <p:ext uri="{BB962C8B-B14F-4D97-AF65-F5344CB8AC3E}">
        <p14:creationId xmlns:p14="http://schemas.microsoft.com/office/powerpoint/2010/main" val="394284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7B4-C914-4A0A-8672-17E7229AD8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1640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8BEAB">
                <a:alpha val="5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3408"/>
          </a:xfrm>
          <a:prstGeom prst="rect">
            <a:avLst/>
          </a:prstGeom>
        </p:spPr>
        <p:txBody>
          <a:bodyPr vert="horz" lIns="91440" tIns="45720" rIns="91440" bIns="45720" rtlCol="0" anchor="ctr">
            <a:normAutofit/>
          </a:bodyPr>
          <a:lstStyle/>
          <a:p>
            <a:r>
              <a:rPr lang="en-US" dirty="0" err="1"/>
              <a:t>Oxlep</a:t>
            </a:r>
            <a:r>
              <a:rPr lang="en-US" dirty="0"/>
              <a:t> career opportunities</a:t>
            </a:r>
          </a:p>
        </p:txBody>
      </p:sp>
    </p:spTree>
    <p:extLst>
      <p:ext uri="{BB962C8B-B14F-4D97-AF65-F5344CB8AC3E}">
        <p14:creationId xmlns:p14="http://schemas.microsoft.com/office/powerpoint/2010/main" val="11994482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71.png"/><Relationship Id="rId7" Type="http://schemas.openxmlformats.org/officeDocument/2006/relationships/image" Target="../media/image95.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notesSlide" Target="../notesSlides/notesSlide9.xml"/><Relationship Id="rId1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4.svg"/><Relationship Id="rId11" Type="http://schemas.openxmlformats.org/officeDocument/2006/relationships/image" Target="../media/image4.png"/><Relationship Id="rId5" Type="http://schemas.openxmlformats.org/officeDocument/2006/relationships/image" Target="../media/image93.png"/><Relationship Id="rId15" Type="http://schemas.openxmlformats.org/officeDocument/2006/relationships/image" Target="../media/image102.png"/><Relationship Id="rId10" Type="http://schemas.openxmlformats.org/officeDocument/2006/relationships/image" Target="../media/image98.svg"/><Relationship Id="rId4" Type="http://schemas.openxmlformats.org/officeDocument/2006/relationships/image" Target="../media/image72.svg"/><Relationship Id="rId9" Type="http://schemas.openxmlformats.org/officeDocument/2006/relationships/image" Target="../media/image97.png"/><Relationship Id="rId14" Type="http://schemas.openxmlformats.org/officeDocument/2006/relationships/image" Target="../media/image101.png"/></Relationships>
</file>

<file path=ppt/slides/_rels/slide1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svg"/><Relationship Id="rId3" Type="http://schemas.openxmlformats.org/officeDocument/2006/relationships/image" Target="../media/image106.png"/><Relationship Id="rId7" Type="http://schemas.openxmlformats.org/officeDocument/2006/relationships/image" Target="../media/image15.png"/><Relationship Id="rId12" Type="http://schemas.openxmlformats.org/officeDocument/2006/relationships/image" Target="../media/image1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oxfordshirelep.com/sites/default/files/uploads/FindYourFutureParentsGuide.pdf" TargetMode="External"/><Relationship Id="rId11" Type="http://schemas.openxmlformats.org/officeDocument/2006/relationships/image" Target="../media/image111.png"/><Relationship Id="rId5" Type="http://schemas.openxmlformats.org/officeDocument/2006/relationships/hyperlink" Target="https://www.oxfordshirelep.com/findyourfuture" TargetMode="External"/><Relationship Id="rId10" Type="http://schemas.openxmlformats.org/officeDocument/2006/relationships/image" Target="../media/image110.png"/><Relationship Id="rId4" Type="http://schemas.openxmlformats.org/officeDocument/2006/relationships/image" Target="../media/image107.svg"/><Relationship Id="rId9" Type="http://schemas.openxmlformats.org/officeDocument/2006/relationships/image" Target="../media/image109.svg"/></Relationships>
</file>

<file path=ppt/slides/_rels/slide12.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5.png"/><Relationship Id="rId9" Type="http://schemas.openxmlformats.org/officeDocument/2006/relationships/image" Target="../media/image119.png"/></Relationships>
</file>

<file path=ppt/slides/_rels/slide13.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hyperlink" Target="https://rebellion.com/about-us/" TargetMode="External"/><Relationship Id="rId12" Type="http://schemas.openxmlformats.org/officeDocument/2006/relationships/image" Target="../media/image1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hyperlink" Target="https://www.williamsf1.com/" TargetMode="External"/><Relationship Id="rId5" Type="http://schemas.openxmlformats.org/officeDocument/2006/relationships/hyperlink" Target="https://www.harwellcampus.com/media-centre/harwell-campus-information-pack/" TargetMode="External"/><Relationship Id="rId10" Type="http://schemas.openxmlformats.org/officeDocument/2006/relationships/image" Target="../media/image122.png"/><Relationship Id="rId4" Type="http://schemas.openxmlformats.org/officeDocument/2006/relationships/image" Target="../media/image15.png"/><Relationship Id="rId9" Type="http://schemas.openxmlformats.org/officeDocument/2006/relationships/hyperlink" Target="https://www.oxbotica.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hyperlink" Target="https://www.greencoreconstruction.co.uk/" TargetMode="External"/><Relationship Id="rId3" Type="http://schemas.openxmlformats.org/officeDocument/2006/relationships/image" Target="../media/image114.png"/><Relationship Id="rId7" Type="http://schemas.openxmlformats.org/officeDocument/2006/relationships/hyperlink" Target="https://global.oup.com/?cc=gb" TargetMode="External"/><Relationship Id="rId12" Type="http://schemas.openxmlformats.org/officeDocument/2006/relationships/image" Target="../media/image1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hyperlink" Target="https://www.mini.co.uk/en_GB/home/why-mini/mini-uk-production.html" TargetMode="External"/><Relationship Id="rId5" Type="http://schemas.openxmlformats.org/officeDocument/2006/relationships/hyperlink" Target="https://www.blenheimpalace.com/" TargetMode="External"/><Relationship Id="rId10" Type="http://schemas.openxmlformats.org/officeDocument/2006/relationships/image" Target="../media/image127.png"/><Relationship Id="rId4" Type="http://schemas.openxmlformats.org/officeDocument/2006/relationships/image" Target="../media/image15.png"/><Relationship Id="rId9" Type="http://schemas.openxmlformats.org/officeDocument/2006/relationships/hyperlink" Target="https://tvpcareers.co.uk/" TargetMode="External"/><Relationship Id="rId14" Type="http://schemas.openxmlformats.org/officeDocument/2006/relationships/image" Target="../media/image1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5.png"/><Relationship Id="rId18" Type="http://schemas.openxmlformats.org/officeDocument/2006/relationships/image" Target="../media/image35.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svg"/><Relationship Id="rId19" Type="http://schemas.openxmlformats.org/officeDocument/2006/relationships/image" Target="../media/image36.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6.svg"/><Relationship Id="rId18" Type="http://schemas.openxmlformats.org/officeDocument/2006/relationships/image" Target="../media/image44.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25.png"/><Relationship Id="rId17"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23.png"/><Relationship Id="rId15" Type="http://schemas.openxmlformats.org/officeDocument/2006/relationships/image" Target="../media/image41.png"/><Relationship Id="rId10" Type="http://schemas.openxmlformats.org/officeDocument/2006/relationships/image" Target="../media/image30.sv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hyperlink" Target="https://safeshare.tv/x/yFrJfr8nS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4.png"/><Relationship Id="rId5" Type="http://schemas.openxmlformats.org/officeDocument/2006/relationships/image" Target="../media/image47.png"/><Relationship Id="rId15" Type="http://schemas.openxmlformats.org/officeDocument/2006/relationships/image" Target="../media/image55.jp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hyperlink" Target="https://safeshare.tv/x/ss641b2616a375c"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5.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hyperlink" Target="https://safeshare.tv/x/d_ssJV_XfjQ" TargetMode="External"/><Relationship Id="rId17" Type="http://schemas.openxmlformats.org/officeDocument/2006/relationships/image" Target="../media/image79.png"/><Relationship Id="rId2" Type="http://schemas.openxmlformats.org/officeDocument/2006/relationships/notesSlide" Target="../notesSlides/notesSlide7.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4.png"/><Relationship Id="rId5" Type="http://schemas.openxmlformats.org/officeDocument/2006/relationships/image" Target="../media/image69.png"/><Relationship Id="rId15" Type="http://schemas.openxmlformats.org/officeDocument/2006/relationships/image" Target="../media/image77.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6.png"/></Relationships>
</file>

<file path=ppt/slides/_rels/slide9.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88.png"/><Relationship Id="rId18"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hyperlink" Target="https://safeshare.tv/x/_BisOOPk7xw" TargetMode="External"/><Relationship Id="rId17" Type="http://schemas.openxmlformats.org/officeDocument/2006/relationships/hyperlink" Target="https://nationalcareersservice.direct.gov.uk/job-profiles/home" TargetMode="External"/><Relationship Id="rId2" Type="http://schemas.openxmlformats.org/officeDocument/2006/relationships/notesSlide" Target="../notesSlides/notesSlide8.xml"/><Relationship Id="rId16" Type="http://schemas.openxmlformats.org/officeDocument/2006/relationships/hyperlink" Target="http://oxme.info/cms/learn/careers-and-education-information-advice-and-guidance" TargetMode="External"/><Relationship Id="rId20"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3.svg"/><Relationship Id="rId11" Type="http://schemas.openxmlformats.org/officeDocument/2006/relationships/image" Target="../media/image4.png"/><Relationship Id="rId5" Type="http://schemas.openxmlformats.org/officeDocument/2006/relationships/image" Target="../media/image82.png"/><Relationship Id="rId15" Type="http://schemas.openxmlformats.org/officeDocument/2006/relationships/image" Target="../media/image89.png"/><Relationship Id="rId10" Type="http://schemas.openxmlformats.org/officeDocument/2006/relationships/image" Target="../media/image87.svg"/><Relationship Id="rId19" Type="http://schemas.openxmlformats.org/officeDocument/2006/relationships/image" Target="../media/image91.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hyperlink" Target="https://oxme.info/learn/choices-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with low confidence">
            <a:extLst>
              <a:ext uri="{FF2B5EF4-FFF2-40B4-BE49-F238E27FC236}">
                <a16:creationId xmlns:a16="http://schemas.microsoft.com/office/drawing/2014/main" id="{EF514541-EF5B-45F0-9C26-669F45C47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825" y="5490668"/>
            <a:ext cx="2534085" cy="1027811"/>
          </a:xfrm>
          <a:prstGeom prst="rect">
            <a:avLst/>
          </a:prstGeom>
        </p:spPr>
      </p:pic>
      <p:sp>
        <p:nvSpPr>
          <p:cNvPr id="8" name="Title 1">
            <a:extLst>
              <a:ext uri="{FF2B5EF4-FFF2-40B4-BE49-F238E27FC236}">
                <a16:creationId xmlns:a16="http://schemas.microsoft.com/office/drawing/2014/main" id="{533BD4D6-127E-4E85-B0C1-9CEC8621D9B4}"/>
              </a:ext>
            </a:extLst>
          </p:cNvPr>
          <p:cNvSpPr txBox="1">
            <a:spLocks/>
          </p:cNvSpPr>
          <p:nvPr/>
        </p:nvSpPr>
        <p:spPr>
          <a:xfrm>
            <a:off x="594852" y="2367511"/>
            <a:ext cx="7954296" cy="10634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dirty="0">
                <a:solidFill>
                  <a:schemeClr val="tx1"/>
                </a:solidFill>
                <a:latin typeface="Century Gothic" panose="020B0502020202020204" pitchFamily="34" charset="0"/>
              </a:rPr>
              <a:t>Y9 LMI Lesson:</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Your Fabulous Future in Oxfordshire</a:t>
            </a:r>
          </a:p>
        </p:txBody>
      </p:sp>
      <p:pic>
        <p:nvPicPr>
          <p:cNvPr id="9" name="Picture 8" descr="Logo&#10;&#10;Description automatically generated">
            <a:extLst>
              <a:ext uri="{FF2B5EF4-FFF2-40B4-BE49-F238E27FC236}">
                <a16:creationId xmlns:a16="http://schemas.microsoft.com/office/drawing/2014/main" id="{410C737F-1063-4CA2-954D-68AAC4526A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088" y="5123124"/>
            <a:ext cx="1516318" cy="1516318"/>
          </a:xfrm>
          <a:prstGeom prst="ellipse">
            <a:avLst/>
          </a:prstGeom>
        </p:spPr>
      </p:pic>
      <p:sp>
        <p:nvSpPr>
          <p:cNvPr id="11" name="Title 1">
            <a:extLst>
              <a:ext uri="{FF2B5EF4-FFF2-40B4-BE49-F238E27FC236}">
                <a16:creationId xmlns:a16="http://schemas.microsoft.com/office/drawing/2014/main" id="{2F8E174A-72E4-460F-B537-A616E4662338}"/>
              </a:ext>
            </a:extLst>
          </p:cNvPr>
          <p:cNvSpPr txBox="1">
            <a:spLocks/>
          </p:cNvSpPr>
          <p:nvPr/>
        </p:nvSpPr>
        <p:spPr>
          <a:xfrm>
            <a:off x="594852" y="3442369"/>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3" name="Picture 12" descr="Logo&#10;&#10;Description automatically generated">
            <a:extLst>
              <a:ext uri="{FF2B5EF4-FFF2-40B4-BE49-F238E27FC236}">
                <a16:creationId xmlns:a16="http://schemas.microsoft.com/office/drawing/2014/main" id="{E932A8D7-8131-4D96-9BD8-E5928E8D06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4656" y="-266772"/>
            <a:ext cx="3932421" cy="1849190"/>
          </a:xfrm>
          <a:prstGeom prst="rect">
            <a:avLst/>
          </a:prstGeom>
        </p:spPr>
      </p:pic>
      <p:sp>
        <p:nvSpPr>
          <p:cNvPr id="14" name="TextBox 13">
            <a:extLst>
              <a:ext uri="{FF2B5EF4-FFF2-40B4-BE49-F238E27FC236}">
                <a16:creationId xmlns:a16="http://schemas.microsoft.com/office/drawing/2014/main" id="{7D927812-C060-4078-BB03-C9DC8FF04D31}"/>
              </a:ext>
            </a:extLst>
          </p:cNvPr>
          <p:cNvSpPr txBox="1"/>
          <p:nvPr/>
        </p:nvSpPr>
        <p:spPr>
          <a:xfrm>
            <a:off x="0" y="6651399"/>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372330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Route (Two Pins With A Path) outline">
            <a:extLst>
              <a:ext uri="{FF2B5EF4-FFF2-40B4-BE49-F238E27FC236}">
                <a16:creationId xmlns:a16="http://schemas.microsoft.com/office/drawing/2014/main" id="{E36A35F2-5493-4457-BF6F-E8741C8F0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405" y="735156"/>
            <a:ext cx="3550894" cy="3550894"/>
          </a:xfrm>
          <a:prstGeom prst="rect">
            <a:avLst/>
          </a:prstGeom>
        </p:spPr>
      </p:pic>
      <p:pic>
        <p:nvPicPr>
          <p:cNvPr id="5" name="Graphic 4" descr="Artificial Intelligence outline">
            <a:extLst>
              <a:ext uri="{FF2B5EF4-FFF2-40B4-BE49-F238E27FC236}">
                <a16:creationId xmlns:a16="http://schemas.microsoft.com/office/drawing/2014/main" id="{234DEDF6-C836-4AA2-997B-F3CCCE919E4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31"/>
          <a:stretch/>
        </p:blipFill>
        <p:spPr>
          <a:xfrm>
            <a:off x="611172" y="4052961"/>
            <a:ext cx="3549168" cy="2802731"/>
          </a:xfrm>
          <a:prstGeom prst="rect">
            <a:avLst/>
          </a:prstGeom>
        </p:spPr>
      </p:pic>
      <p:pic>
        <p:nvPicPr>
          <p:cNvPr id="7" name="Graphic 6" descr="Aspiration outline">
            <a:extLst>
              <a:ext uri="{FF2B5EF4-FFF2-40B4-BE49-F238E27FC236}">
                <a16:creationId xmlns:a16="http://schemas.microsoft.com/office/drawing/2014/main" id="{123CE473-652C-4E3E-BC8B-AD43C0E60C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7205" y="681007"/>
            <a:ext cx="3549168" cy="3549168"/>
          </a:xfrm>
          <a:prstGeom prst="rect">
            <a:avLst/>
          </a:prstGeom>
        </p:spPr>
      </p:pic>
      <p:pic>
        <p:nvPicPr>
          <p:cNvPr id="16" name="Graphic 15" descr="Blueprint outline">
            <a:extLst>
              <a:ext uri="{FF2B5EF4-FFF2-40B4-BE49-F238E27FC236}">
                <a16:creationId xmlns:a16="http://schemas.microsoft.com/office/drawing/2014/main" id="{BECE3EE5-44BD-47CE-BCB1-06453C88A14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1185"/>
          <a:stretch/>
        </p:blipFill>
        <p:spPr>
          <a:xfrm>
            <a:off x="5455338" y="4058439"/>
            <a:ext cx="3549168" cy="2797253"/>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5819" y="-138689"/>
            <a:ext cx="2556336" cy="1202097"/>
          </a:xfrm>
          <a:prstGeom prst="rect">
            <a:avLst/>
          </a:prstGeom>
        </p:spPr>
      </p:pic>
      <p:pic>
        <p:nvPicPr>
          <p:cNvPr id="2" name="Picture 1">
            <a:extLst>
              <a:ext uri="{FF2B5EF4-FFF2-40B4-BE49-F238E27FC236}">
                <a16:creationId xmlns:a16="http://schemas.microsoft.com/office/drawing/2014/main" id="{1DCC3A2B-E309-4761-AD49-BD0FD29B5C74}"/>
              </a:ext>
            </a:extLst>
          </p:cNvPr>
          <p:cNvPicPr>
            <a:picLocks noChangeAspect="1"/>
          </p:cNvPicPr>
          <p:nvPr/>
        </p:nvPicPr>
        <p:blipFill rotWithShape="1">
          <a:blip r:embed="rId12"/>
          <a:srcRect t="12724"/>
          <a:stretch/>
        </p:blipFill>
        <p:spPr>
          <a:xfrm>
            <a:off x="362046" y="990127"/>
            <a:ext cx="2556336" cy="1379733"/>
          </a:xfrm>
          <a:prstGeom prst="rect">
            <a:avLst/>
          </a:prstGeom>
        </p:spPr>
      </p:pic>
      <p:sp>
        <p:nvSpPr>
          <p:cNvPr id="10" name="Rectangle: Rounded Corners 9">
            <a:extLst>
              <a:ext uri="{FF2B5EF4-FFF2-40B4-BE49-F238E27FC236}">
                <a16:creationId xmlns:a16="http://schemas.microsoft.com/office/drawing/2014/main" id="{C6F50A17-6AAE-4C55-AECE-AFABFC6C469B}"/>
              </a:ext>
            </a:extLst>
          </p:cNvPr>
          <p:cNvSpPr/>
          <p:nvPr/>
        </p:nvSpPr>
        <p:spPr>
          <a:xfrm>
            <a:off x="3194462" y="990127"/>
            <a:ext cx="5587491" cy="137973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Pair/Small group activity (2-4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Discuss: what are your main interests? What are you good at? Has the film given you any thoughts about your future career? Click for some ideas and question prompts to see what might be important to you!</a:t>
            </a:r>
          </a:p>
        </p:txBody>
      </p:sp>
      <p:sp>
        <p:nvSpPr>
          <p:cNvPr id="11" name="Shape 114">
            <a:extLst>
              <a:ext uri="{FF2B5EF4-FFF2-40B4-BE49-F238E27FC236}">
                <a16:creationId xmlns:a16="http://schemas.microsoft.com/office/drawing/2014/main" id="{E620EFF4-516B-4DD4-A5C5-63C01CFFE152}"/>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Planning your future</a:t>
            </a:r>
          </a:p>
        </p:txBody>
      </p:sp>
      <p:sp>
        <p:nvSpPr>
          <p:cNvPr id="12" name="Pentagon 20">
            <a:extLst>
              <a:ext uri="{FF2B5EF4-FFF2-40B4-BE49-F238E27FC236}">
                <a16:creationId xmlns:a16="http://schemas.microsoft.com/office/drawing/2014/main" id="{512D1AF4-757A-44F7-9016-41C81A8D3B2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3" name="TextBox 12">
            <a:extLst>
              <a:ext uri="{FF2B5EF4-FFF2-40B4-BE49-F238E27FC236}">
                <a16:creationId xmlns:a16="http://schemas.microsoft.com/office/drawing/2014/main" id="{809C0932-5443-4E73-8407-BCCCDBA586C9}"/>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
        <p:nvSpPr>
          <p:cNvPr id="14" name="Rectangle: Rounded Corners 13">
            <a:extLst>
              <a:ext uri="{FF2B5EF4-FFF2-40B4-BE49-F238E27FC236}">
                <a16:creationId xmlns:a16="http://schemas.microsoft.com/office/drawing/2014/main" id="{2CC06CC0-9024-4654-8422-3727C72F8B39}"/>
              </a:ext>
            </a:extLst>
          </p:cNvPr>
          <p:cNvSpPr/>
          <p:nvPr/>
        </p:nvSpPr>
        <p:spPr>
          <a:xfrm>
            <a:off x="362046" y="5646059"/>
            <a:ext cx="2421198" cy="90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Would you prefer to </a:t>
            </a:r>
            <a:r>
              <a:rPr lang="en-GB" sz="1400" b="1" dirty="0">
                <a:solidFill>
                  <a:schemeClr val="tx1"/>
                </a:solidFill>
                <a:latin typeface="Century Gothic" panose="020B0502020202020204" pitchFamily="34" charset="0"/>
                <a:cs typeface="Arial" panose="020B0604020202020204" pitchFamily="34" charset="0"/>
              </a:rPr>
              <a:t>work alone</a:t>
            </a:r>
            <a:r>
              <a:rPr lang="en-GB" sz="1400" dirty="0">
                <a:solidFill>
                  <a:schemeClr val="tx1"/>
                </a:solidFill>
                <a:latin typeface="Century Gothic" panose="020B0502020202020204" pitchFamily="34" charset="0"/>
                <a:cs typeface="Arial" panose="020B0604020202020204" pitchFamily="34" charset="0"/>
              </a:rPr>
              <a:t> or in a </a:t>
            </a:r>
            <a:r>
              <a:rPr lang="en-GB" sz="1400" b="1" dirty="0">
                <a:solidFill>
                  <a:schemeClr val="tx1"/>
                </a:solidFill>
                <a:latin typeface="Century Gothic" panose="020B0502020202020204" pitchFamily="34" charset="0"/>
                <a:cs typeface="Arial" panose="020B0604020202020204" pitchFamily="34" charset="0"/>
              </a:rPr>
              <a:t>large team</a:t>
            </a:r>
            <a:r>
              <a:rPr lang="en-GB" sz="1400" dirty="0">
                <a:solidFill>
                  <a:schemeClr val="tx1"/>
                </a:solidFill>
                <a:latin typeface="Century Gothic" panose="020B0502020202020204" pitchFamily="34" charset="0"/>
                <a:cs typeface="Arial" panose="020B0604020202020204" pitchFamily="34" charset="0"/>
              </a:rPr>
              <a:t>?</a:t>
            </a:r>
          </a:p>
        </p:txBody>
      </p:sp>
      <p:sp>
        <p:nvSpPr>
          <p:cNvPr id="15" name="Rectangle: Rounded Corners 14">
            <a:extLst>
              <a:ext uri="{FF2B5EF4-FFF2-40B4-BE49-F238E27FC236}">
                <a16:creationId xmlns:a16="http://schemas.microsoft.com/office/drawing/2014/main" id="{F76C6DC8-9243-452C-BA1A-8AE24592B6E1}"/>
              </a:ext>
            </a:extLst>
          </p:cNvPr>
          <p:cNvSpPr/>
          <p:nvPr/>
        </p:nvSpPr>
        <p:spPr>
          <a:xfrm>
            <a:off x="3361400" y="5646059"/>
            <a:ext cx="2421198" cy="900000"/>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What </a:t>
            </a:r>
            <a:r>
              <a:rPr lang="en-GB" sz="1400" b="1" dirty="0">
                <a:solidFill>
                  <a:schemeClr val="tx1"/>
                </a:solidFill>
                <a:latin typeface="Century Gothic" panose="020B0502020202020204" pitchFamily="34" charset="0"/>
                <a:cs typeface="Arial" panose="020B0604020202020204" pitchFamily="34" charset="0"/>
              </a:rPr>
              <a:t>values matter to you </a:t>
            </a:r>
            <a:r>
              <a:rPr lang="en-GB" sz="1400" dirty="0">
                <a:solidFill>
                  <a:schemeClr val="tx1"/>
                </a:solidFill>
                <a:latin typeface="Century Gothic" panose="020B0502020202020204" pitchFamily="34" charset="0"/>
                <a:cs typeface="Arial" panose="020B0604020202020204" pitchFamily="34" charset="0"/>
              </a:rPr>
              <a:t>when it comes to who you work for? </a:t>
            </a:r>
          </a:p>
        </p:txBody>
      </p:sp>
      <p:sp>
        <p:nvSpPr>
          <p:cNvPr id="18" name="Rectangle: Rounded Corners 17">
            <a:extLst>
              <a:ext uri="{FF2B5EF4-FFF2-40B4-BE49-F238E27FC236}">
                <a16:creationId xmlns:a16="http://schemas.microsoft.com/office/drawing/2014/main" id="{49FE5BFA-AF97-43F1-947B-4CAD5475649C}"/>
              </a:ext>
            </a:extLst>
          </p:cNvPr>
          <p:cNvSpPr/>
          <p:nvPr/>
        </p:nvSpPr>
        <p:spPr>
          <a:xfrm>
            <a:off x="6360755" y="5646059"/>
            <a:ext cx="2421198" cy="90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Would you like to </a:t>
            </a:r>
            <a:r>
              <a:rPr lang="en-GB" sz="1400" b="1" dirty="0">
                <a:solidFill>
                  <a:schemeClr val="tx1"/>
                </a:solidFill>
                <a:latin typeface="Century Gothic" panose="020B0502020202020204" pitchFamily="34" charset="0"/>
                <a:cs typeface="Arial" panose="020B0604020202020204" pitchFamily="34" charset="0"/>
              </a:rPr>
              <a:t>continue learning new skills</a:t>
            </a:r>
            <a:r>
              <a:rPr lang="en-GB" sz="1400" dirty="0">
                <a:solidFill>
                  <a:schemeClr val="tx1"/>
                </a:solidFill>
                <a:latin typeface="Century Gothic" panose="020B0502020202020204" pitchFamily="34" charset="0"/>
                <a:cs typeface="Arial" panose="020B0604020202020204" pitchFamily="34" charset="0"/>
              </a:rPr>
              <a:t>? </a:t>
            </a:r>
          </a:p>
        </p:txBody>
      </p:sp>
      <p:sp>
        <p:nvSpPr>
          <p:cNvPr id="19" name="Rectangle: Rounded Corners 18">
            <a:extLst>
              <a:ext uri="{FF2B5EF4-FFF2-40B4-BE49-F238E27FC236}">
                <a16:creationId xmlns:a16="http://schemas.microsoft.com/office/drawing/2014/main" id="{5A2E90F3-77D9-40DD-A18D-86A24127FA43}"/>
              </a:ext>
            </a:extLst>
          </p:cNvPr>
          <p:cNvSpPr/>
          <p:nvPr/>
        </p:nvSpPr>
        <p:spPr>
          <a:xfrm>
            <a:off x="362046" y="3155557"/>
            <a:ext cx="2421198" cy="900000"/>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Is there an </a:t>
            </a:r>
            <a:r>
              <a:rPr lang="en-GB" sz="1400" b="1" dirty="0">
                <a:solidFill>
                  <a:schemeClr val="tx1"/>
                </a:solidFill>
                <a:latin typeface="Century Gothic" panose="020B0502020202020204" pitchFamily="34" charset="0"/>
                <a:cs typeface="Arial" panose="020B0604020202020204" pitchFamily="34" charset="0"/>
              </a:rPr>
              <a:t>amount of money </a:t>
            </a:r>
            <a:r>
              <a:rPr lang="en-GB" sz="1400" dirty="0">
                <a:solidFill>
                  <a:schemeClr val="tx1"/>
                </a:solidFill>
                <a:latin typeface="Century Gothic" panose="020B0502020202020204" pitchFamily="34" charset="0"/>
                <a:cs typeface="Arial" panose="020B0604020202020204" pitchFamily="34" charset="0"/>
              </a:rPr>
              <a:t>you want to earn?</a:t>
            </a:r>
          </a:p>
        </p:txBody>
      </p:sp>
      <p:sp>
        <p:nvSpPr>
          <p:cNvPr id="20" name="Rectangle: Rounded Corners 19">
            <a:extLst>
              <a:ext uri="{FF2B5EF4-FFF2-40B4-BE49-F238E27FC236}">
                <a16:creationId xmlns:a16="http://schemas.microsoft.com/office/drawing/2014/main" id="{DE66FA30-6879-430C-AE81-A3F9C76CAC8C}"/>
              </a:ext>
            </a:extLst>
          </p:cNvPr>
          <p:cNvSpPr/>
          <p:nvPr/>
        </p:nvSpPr>
        <p:spPr>
          <a:xfrm>
            <a:off x="3361402" y="3152961"/>
            <a:ext cx="2421198" cy="90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A normal full-time job is around </a:t>
            </a:r>
            <a:r>
              <a:rPr lang="en-GB" sz="1400" b="1" dirty="0">
                <a:solidFill>
                  <a:schemeClr val="tx1"/>
                </a:solidFill>
                <a:latin typeface="Century Gothic" panose="020B0502020202020204" pitchFamily="34" charset="0"/>
                <a:cs typeface="Arial" panose="020B0604020202020204" pitchFamily="34" charset="0"/>
              </a:rPr>
              <a:t>37 hours a week </a:t>
            </a:r>
            <a:r>
              <a:rPr lang="en-GB" sz="1400" dirty="0">
                <a:solidFill>
                  <a:schemeClr val="tx1"/>
                </a:solidFill>
                <a:latin typeface="Century Gothic" panose="020B0502020202020204" pitchFamily="34" charset="0"/>
                <a:cs typeface="Arial" panose="020B0604020202020204" pitchFamily="34" charset="0"/>
              </a:rPr>
              <a:t>– would this suit you?</a:t>
            </a:r>
            <a:endParaRPr lang="en-GB" sz="1400" b="1" dirty="0">
              <a:solidFill>
                <a:schemeClr val="tx1"/>
              </a:solidFill>
              <a:latin typeface="Century Gothic" panose="020B0502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5FC59806-CB47-4EB7-B9F4-FC80C4990912}"/>
              </a:ext>
            </a:extLst>
          </p:cNvPr>
          <p:cNvSpPr/>
          <p:nvPr/>
        </p:nvSpPr>
        <p:spPr>
          <a:xfrm>
            <a:off x="6360755" y="3152961"/>
            <a:ext cx="2421198" cy="900000"/>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Is there a </a:t>
            </a:r>
            <a:r>
              <a:rPr lang="en-GB" sz="1400" b="1" dirty="0">
                <a:solidFill>
                  <a:schemeClr val="tx1"/>
                </a:solidFill>
                <a:latin typeface="Century Gothic" panose="020B0502020202020204" pitchFamily="34" charset="0"/>
                <a:cs typeface="Arial" panose="020B0604020202020204" pitchFamily="34" charset="0"/>
              </a:rPr>
              <a:t>time of day </a:t>
            </a:r>
            <a:r>
              <a:rPr lang="en-GB" sz="1400" dirty="0">
                <a:solidFill>
                  <a:schemeClr val="tx1"/>
                </a:solidFill>
                <a:latin typeface="Century Gothic" panose="020B0502020202020204" pitchFamily="34" charset="0"/>
                <a:cs typeface="Arial" panose="020B0604020202020204" pitchFamily="34" charset="0"/>
              </a:rPr>
              <a:t>you would like to work?</a:t>
            </a:r>
          </a:p>
        </p:txBody>
      </p:sp>
      <p:sp>
        <p:nvSpPr>
          <p:cNvPr id="22" name="Rectangle: Rounded Corners 21">
            <a:extLst>
              <a:ext uri="{FF2B5EF4-FFF2-40B4-BE49-F238E27FC236}">
                <a16:creationId xmlns:a16="http://schemas.microsoft.com/office/drawing/2014/main" id="{9CCCEF59-1FEB-4F0D-AC02-B790C38C7BC5}"/>
              </a:ext>
            </a:extLst>
          </p:cNvPr>
          <p:cNvSpPr/>
          <p:nvPr/>
        </p:nvSpPr>
        <p:spPr>
          <a:xfrm>
            <a:off x="3660950" y="5071207"/>
            <a:ext cx="1822103" cy="421703"/>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Values</a:t>
            </a:r>
          </a:p>
        </p:txBody>
      </p:sp>
      <p:sp>
        <p:nvSpPr>
          <p:cNvPr id="23" name="Rectangle: Rounded Corners 22">
            <a:extLst>
              <a:ext uri="{FF2B5EF4-FFF2-40B4-BE49-F238E27FC236}">
                <a16:creationId xmlns:a16="http://schemas.microsoft.com/office/drawing/2014/main" id="{147C4E77-F033-47C5-B299-CFDFADA5905F}"/>
              </a:ext>
            </a:extLst>
          </p:cNvPr>
          <p:cNvSpPr/>
          <p:nvPr/>
        </p:nvSpPr>
        <p:spPr>
          <a:xfrm>
            <a:off x="6660307" y="5071207"/>
            <a:ext cx="1822103" cy="421703"/>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Learning</a:t>
            </a:r>
          </a:p>
        </p:txBody>
      </p:sp>
      <p:sp>
        <p:nvSpPr>
          <p:cNvPr id="24" name="Rectangle: Rounded Corners 23">
            <a:extLst>
              <a:ext uri="{FF2B5EF4-FFF2-40B4-BE49-F238E27FC236}">
                <a16:creationId xmlns:a16="http://schemas.microsoft.com/office/drawing/2014/main" id="{DACBE224-412F-4D9A-9322-10D23C4F8024}"/>
              </a:ext>
            </a:extLst>
          </p:cNvPr>
          <p:cNvSpPr/>
          <p:nvPr/>
        </p:nvSpPr>
        <p:spPr>
          <a:xfrm>
            <a:off x="661591" y="2581571"/>
            <a:ext cx="1822103" cy="421703"/>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Money</a:t>
            </a:r>
          </a:p>
        </p:txBody>
      </p:sp>
      <p:sp>
        <p:nvSpPr>
          <p:cNvPr id="25" name="Rectangle: Rounded Corners 24">
            <a:extLst>
              <a:ext uri="{FF2B5EF4-FFF2-40B4-BE49-F238E27FC236}">
                <a16:creationId xmlns:a16="http://schemas.microsoft.com/office/drawing/2014/main" id="{972991A6-41C2-4D7E-9056-CCC1B59006D6}"/>
              </a:ext>
            </a:extLst>
          </p:cNvPr>
          <p:cNvSpPr/>
          <p:nvPr/>
        </p:nvSpPr>
        <p:spPr>
          <a:xfrm>
            <a:off x="661592" y="5072073"/>
            <a:ext cx="1822103" cy="421703"/>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Colleagues</a:t>
            </a:r>
          </a:p>
        </p:txBody>
      </p:sp>
      <p:sp>
        <p:nvSpPr>
          <p:cNvPr id="26" name="Rectangle: Rounded Corners 25">
            <a:extLst>
              <a:ext uri="{FF2B5EF4-FFF2-40B4-BE49-F238E27FC236}">
                <a16:creationId xmlns:a16="http://schemas.microsoft.com/office/drawing/2014/main" id="{741C8B6A-1B34-4675-8A32-5AB421A4E659}"/>
              </a:ext>
            </a:extLst>
          </p:cNvPr>
          <p:cNvSpPr/>
          <p:nvPr/>
        </p:nvSpPr>
        <p:spPr>
          <a:xfrm>
            <a:off x="3660949" y="2578110"/>
            <a:ext cx="1822103" cy="421703"/>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Hours</a:t>
            </a:r>
          </a:p>
        </p:txBody>
      </p:sp>
      <p:sp>
        <p:nvSpPr>
          <p:cNvPr id="27" name="Rectangle: Rounded Corners 26">
            <a:extLst>
              <a:ext uri="{FF2B5EF4-FFF2-40B4-BE49-F238E27FC236}">
                <a16:creationId xmlns:a16="http://schemas.microsoft.com/office/drawing/2014/main" id="{F88E3BFA-2C2B-4E72-997D-3D9520C477D7}"/>
              </a:ext>
            </a:extLst>
          </p:cNvPr>
          <p:cNvSpPr/>
          <p:nvPr/>
        </p:nvSpPr>
        <p:spPr>
          <a:xfrm>
            <a:off x="6660307" y="2578109"/>
            <a:ext cx="1822103" cy="421703"/>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Shifts</a:t>
            </a:r>
          </a:p>
        </p:txBody>
      </p:sp>
      <p:pic>
        <p:nvPicPr>
          <p:cNvPr id="28" name="Picture 2" descr="Timeline Week icon">
            <a:extLst>
              <a:ext uri="{FF2B5EF4-FFF2-40B4-BE49-F238E27FC236}">
                <a16:creationId xmlns:a16="http://schemas.microsoft.com/office/drawing/2014/main" id="{5ACB7A06-3631-44E6-8E52-1B995C801D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0532" y="4234065"/>
            <a:ext cx="711950" cy="711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Proactivity icon">
            <a:extLst>
              <a:ext uri="{FF2B5EF4-FFF2-40B4-BE49-F238E27FC236}">
                <a16:creationId xmlns:a16="http://schemas.microsoft.com/office/drawing/2014/main" id="{6B4D2B7C-08B3-4239-B541-568D2E9C35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0204" y="4206109"/>
            <a:ext cx="711950" cy="7119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Very Popular Topic icon">
            <a:extLst>
              <a:ext uri="{FF2B5EF4-FFF2-40B4-BE49-F238E27FC236}">
                <a16:creationId xmlns:a16="http://schemas.microsoft.com/office/drawing/2014/main" id="{419BAC1B-BA6C-4842-A2D4-EA504A1D08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1846" y="4234065"/>
            <a:ext cx="711950" cy="711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Light Automation icon">
            <a:extLst>
              <a:ext uri="{FF2B5EF4-FFF2-40B4-BE49-F238E27FC236}">
                <a16:creationId xmlns:a16="http://schemas.microsoft.com/office/drawing/2014/main" id="{A45794EA-80E9-4EFC-8043-C3F053678B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0860" y="4206109"/>
            <a:ext cx="711950" cy="7119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ommunication icon">
            <a:extLst>
              <a:ext uri="{FF2B5EF4-FFF2-40B4-BE49-F238E27FC236}">
                <a16:creationId xmlns:a16="http://schemas.microsoft.com/office/drawing/2014/main" id="{2E659A90-F351-4FA3-9915-9D615CBEB4F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1188" y="4234065"/>
            <a:ext cx="711950" cy="711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Satisfaction icon">
            <a:extLst>
              <a:ext uri="{FF2B5EF4-FFF2-40B4-BE49-F238E27FC236}">
                <a16:creationId xmlns:a16="http://schemas.microsoft.com/office/drawing/2014/main" id="{823AB142-3AFE-4A81-B0DC-860A268136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1516" y="4206109"/>
            <a:ext cx="711950" cy="71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1000" fill="hold"/>
                                        <p:tgtEl>
                                          <p:spTgt spid="28"/>
                                        </p:tgtEl>
                                        <p:attrNameLst>
                                          <p:attrName>ppt_x</p:attrName>
                                        </p:attrNameLst>
                                      </p:cBhvr>
                                      <p:tavLst>
                                        <p:tav tm="0">
                                          <p:val>
                                            <p:strVal val="#ppt_x"/>
                                          </p:val>
                                        </p:tav>
                                        <p:tav tm="100000">
                                          <p:val>
                                            <p:strVal val="#ppt_x"/>
                                          </p:val>
                                        </p:tav>
                                      </p:tavLst>
                                    </p:anim>
                                    <p:anim calcmode="lin" valueType="num">
                                      <p:cBhvr additive="base">
                                        <p:cTn id="48" dur="10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0" fill="hold"/>
                                        <p:tgtEl>
                                          <p:spTgt spid="31"/>
                                        </p:tgtEl>
                                        <p:attrNameLst>
                                          <p:attrName>ppt_x</p:attrName>
                                        </p:attrNameLst>
                                      </p:cBhvr>
                                      <p:tavLst>
                                        <p:tav tm="0">
                                          <p:val>
                                            <p:strVal val="#ppt_x"/>
                                          </p:val>
                                        </p:tav>
                                        <p:tav tm="100000">
                                          <p:val>
                                            <p:strVal val="#ppt_x"/>
                                          </p:val>
                                        </p:tav>
                                      </p:tavLst>
                                    </p:anim>
                                    <p:anim calcmode="lin" valueType="num">
                                      <p:cBhvr additive="base">
                                        <p:cTn id="52" dur="10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ppt_x"/>
                                          </p:val>
                                        </p:tav>
                                        <p:tav tm="100000">
                                          <p:val>
                                            <p:strVal val="#ppt_x"/>
                                          </p:val>
                                        </p:tav>
                                      </p:tavLst>
                                    </p:anim>
                                    <p:anim calcmode="lin" valueType="num">
                                      <p:cBhvr additive="base">
                                        <p:cTn id="56" dur="10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000" fill="hold"/>
                                        <p:tgtEl>
                                          <p:spTgt spid="33"/>
                                        </p:tgtEl>
                                        <p:attrNameLst>
                                          <p:attrName>ppt_x</p:attrName>
                                        </p:attrNameLst>
                                      </p:cBhvr>
                                      <p:tavLst>
                                        <p:tav tm="0">
                                          <p:val>
                                            <p:strVal val="#ppt_x"/>
                                          </p:val>
                                        </p:tav>
                                        <p:tav tm="100000">
                                          <p:val>
                                            <p:strVal val="#ppt_x"/>
                                          </p:val>
                                        </p:tav>
                                      </p:tavLst>
                                    </p:anim>
                                    <p:anim calcmode="lin" valueType="num">
                                      <p:cBhvr additive="base">
                                        <p:cTn id="60" dur="10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1000" fill="hold"/>
                                        <p:tgtEl>
                                          <p:spTgt spid="30"/>
                                        </p:tgtEl>
                                        <p:attrNameLst>
                                          <p:attrName>ppt_x</p:attrName>
                                        </p:attrNameLst>
                                      </p:cBhvr>
                                      <p:tavLst>
                                        <p:tav tm="0">
                                          <p:val>
                                            <p:strVal val="#ppt_x"/>
                                          </p:val>
                                        </p:tav>
                                        <p:tav tm="100000">
                                          <p:val>
                                            <p:strVal val="#ppt_x"/>
                                          </p:val>
                                        </p:tav>
                                      </p:tavLst>
                                    </p:anim>
                                    <p:anim calcmode="lin" valueType="num">
                                      <p:cBhvr additive="base">
                                        <p:cTn id="6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nformation outline">
            <a:extLst>
              <a:ext uri="{FF2B5EF4-FFF2-40B4-BE49-F238E27FC236}">
                <a16:creationId xmlns:a16="http://schemas.microsoft.com/office/drawing/2014/main" id="{D2B28BF7-9F6E-4DB4-8C3B-FC7D710BC6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5757" y="587620"/>
            <a:ext cx="6456947" cy="645694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641253" y="1047974"/>
            <a:ext cx="7861494" cy="85548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Oxfordshire's new careers’ platform, </a:t>
            </a:r>
            <a:r>
              <a:rPr lang="en-GB" sz="20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5"/>
              </a:rPr>
              <a:t>Find Your Future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the next step for you to find out more and plan your future here in Oxfordshire.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641253" y="5595893"/>
            <a:ext cx="786149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There is a guide on </a:t>
            </a:r>
            <a:r>
              <a:rPr lang="en-GB" sz="1600" dirty="0">
                <a:solidFill>
                  <a:srgbClr val="0070C0"/>
                </a:solidFill>
                <a:latin typeface="Century Gothic" panose="020B0502020202020204" pitchFamily="34" charset="0"/>
                <a:cs typeface="Arial" panose="020B0604020202020204" pitchFamily="34" charset="0"/>
                <a:hlinkClick r:id="rId6"/>
              </a:rPr>
              <a:t>Find Your Future</a:t>
            </a:r>
            <a:r>
              <a:rPr lang="en-GB" sz="1600" dirty="0">
                <a:solidFill>
                  <a:srgbClr val="0070C0"/>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for students and parents to explore </a:t>
            </a:r>
            <a:r>
              <a:rPr lang="en-GB" sz="1600" b="1" dirty="0">
                <a:solidFill>
                  <a:schemeClr val="tx1"/>
                </a:solidFill>
                <a:latin typeface="Century Gothic" panose="020B0502020202020204" pitchFamily="34" charset="0"/>
                <a:cs typeface="Arial" panose="020B0604020202020204" pitchFamily="34" charset="0"/>
              </a:rPr>
              <a:t>Your Fabulous Future in Oxfordshire.  Take time to get excited and make plans!</a:t>
            </a:r>
          </a:p>
        </p:txBody>
      </p:sp>
      <p:sp>
        <p:nvSpPr>
          <p:cNvPr id="11" name="TextBox 10">
            <a:extLst>
              <a:ext uri="{FF2B5EF4-FFF2-40B4-BE49-F238E27FC236}">
                <a16:creationId xmlns:a16="http://schemas.microsoft.com/office/drawing/2014/main" id="{E335A704-7C1A-4555-8231-1A7C7EA20D1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Shape 114">
            <a:extLst>
              <a:ext uri="{FF2B5EF4-FFF2-40B4-BE49-F238E27FC236}">
                <a16:creationId xmlns:a16="http://schemas.microsoft.com/office/drawing/2014/main" id="{B826E480-9D2D-4565-824B-87C1121E9D97}"/>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8" descr="Logo&#10;&#10;Description automatically generated">
            <a:extLst>
              <a:ext uri="{FF2B5EF4-FFF2-40B4-BE49-F238E27FC236}">
                <a16:creationId xmlns:a16="http://schemas.microsoft.com/office/drawing/2014/main" id="{3D2CAFAF-3058-4F21-96AE-CC7792036A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1" name="Pentagon 20">
            <a:extLst>
              <a:ext uri="{FF2B5EF4-FFF2-40B4-BE49-F238E27FC236}">
                <a16:creationId xmlns:a16="http://schemas.microsoft.com/office/drawing/2014/main" id="{FADEB494-AAD6-4796-93DC-90C2AFCD4CC8}"/>
              </a:ext>
            </a:extLst>
          </p:cNvPr>
          <p:cNvSpPr/>
          <p:nvPr/>
        </p:nvSpPr>
        <p:spPr>
          <a:xfrm>
            <a:off x="-9800"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pic>
        <p:nvPicPr>
          <p:cNvPr id="23" name="Graphic 22" descr="Badge Question Mark with solid fill">
            <a:extLst>
              <a:ext uri="{FF2B5EF4-FFF2-40B4-BE49-F238E27FC236}">
                <a16:creationId xmlns:a16="http://schemas.microsoft.com/office/drawing/2014/main" id="{3C5736E4-4053-4B53-B521-90790C751E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193055"/>
            <a:ext cx="538608" cy="538608"/>
          </a:xfrm>
          <a:prstGeom prst="rect">
            <a:avLst/>
          </a:prstGeom>
        </p:spPr>
      </p:pic>
      <p:pic>
        <p:nvPicPr>
          <p:cNvPr id="7" name="Picture 6">
            <a:hlinkClick r:id="rId6"/>
            <a:extLst>
              <a:ext uri="{FF2B5EF4-FFF2-40B4-BE49-F238E27FC236}">
                <a16:creationId xmlns:a16="http://schemas.microsoft.com/office/drawing/2014/main" id="{70AD0AFD-2C89-478F-8CE0-2A5D3AC0727F}"/>
              </a:ext>
            </a:extLst>
          </p:cNvPr>
          <p:cNvPicPr>
            <a:picLocks noChangeAspect="1"/>
          </p:cNvPicPr>
          <p:nvPr/>
        </p:nvPicPr>
        <p:blipFill>
          <a:blip r:embed="rId10"/>
          <a:stretch>
            <a:fillRect/>
          </a:stretch>
        </p:blipFill>
        <p:spPr>
          <a:xfrm>
            <a:off x="5017449" y="2319086"/>
            <a:ext cx="3485298" cy="2520902"/>
          </a:xfrm>
          <a:prstGeom prst="rect">
            <a:avLst/>
          </a:prstGeom>
        </p:spPr>
      </p:pic>
      <p:pic>
        <p:nvPicPr>
          <p:cNvPr id="9" name="Picture 8">
            <a:hlinkClick r:id="rId5"/>
            <a:extLst>
              <a:ext uri="{FF2B5EF4-FFF2-40B4-BE49-F238E27FC236}">
                <a16:creationId xmlns:a16="http://schemas.microsoft.com/office/drawing/2014/main" id="{2B21D9E2-AA8A-472C-A3FB-4717C145073B}"/>
              </a:ext>
            </a:extLst>
          </p:cNvPr>
          <p:cNvPicPr>
            <a:picLocks noChangeAspect="1"/>
          </p:cNvPicPr>
          <p:nvPr/>
        </p:nvPicPr>
        <p:blipFill>
          <a:blip r:embed="rId11"/>
          <a:stretch>
            <a:fillRect/>
          </a:stretch>
        </p:blipFill>
        <p:spPr>
          <a:xfrm>
            <a:off x="641253" y="2319086"/>
            <a:ext cx="4107874" cy="1856984"/>
          </a:xfrm>
          <a:prstGeom prst="rect">
            <a:avLst/>
          </a:prstGeom>
        </p:spPr>
      </p:pic>
      <p:sp>
        <p:nvSpPr>
          <p:cNvPr id="22" name="Rectangle: Rounded Corners 21">
            <a:extLst>
              <a:ext uri="{FF2B5EF4-FFF2-40B4-BE49-F238E27FC236}">
                <a16:creationId xmlns:a16="http://schemas.microsoft.com/office/drawing/2014/main" id="{C0660AFD-474C-432E-BE96-AAE992816169}"/>
              </a:ext>
            </a:extLst>
          </p:cNvPr>
          <p:cNvSpPr/>
          <p:nvPr/>
        </p:nvSpPr>
        <p:spPr>
          <a:xfrm>
            <a:off x="641253" y="4458241"/>
            <a:ext cx="410787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Navigate your way around the platform by clicking on        Find Your Future.</a:t>
            </a:r>
          </a:p>
        </p:txBody>
      </p:sp>
      <p:pic>
        <p:nvPicPr>
          <p:cNvPr id="12" name="Graphic 11" descr="Magnifying glass with solid fill">
            <a:extLst>
              <a:ext uri="{FF2B5EF4-FFF2-40B4-BE49-F238E27FC236}">
                <a16:creationId xmlns:a16="http://schemas.microsoft.com/office/drawing/2014/main" id="{29480CE8-3196-43D6-A8F2-E2E014D97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9398" y="4760741"/>
            <a:ext cx="457200" cy="457200"/>
          </a:xfrm>
          <a:prstGeom prst="rect">
            <a:avLst/>
          </a:prstGeom>
        </p:spPr>
      </p:pic>
    </p:spTree>
    <p:extLst>
      <p:ext uri="{BB962C8B-B14F-4D97-AF65-F5344CB8AC3E}">
        <p14:creationId xmlns:p14="http://schemas.microsoft.com/office/powerpoint/2010/main" val="4785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57" name="Google Shape;57;gc1e240347f_0_0"/>
          <p:cNvSpPr txBox="1"/>
          <p:nvPr/>
        </p:nvSpPr>
        <p:spPr>
          <a:xfrm>
            <a:off x="2185639" y="1992344"/>
            <a:ext cx="66988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latin typeface="Arial" panose="020B0604020202020204" pitchFamily="34" charset="0"/>
                <a:cs typeface="Arial" panose="020B0604020202020204" pitchFamily="34" charset="0"/>
              </a:rPr>
              <a:t>The University of Oxford </a:t>
            </a:r>
            <a:r>
              <a:rPr lang="en-GB" sz="1400" dirty="0">
                <a:latin typeface="Arial" panose="020B0604020202020204" pitchFamily="34" charset="0"/>
                <a:cs typeface="Arial" panose="020B0604020202020204" pitchFamily="34" charset="0"/>
              </a:rPr>
              <a:t>has a huge variety of roles, don’t just think teaching!  They also have a great apprenticeship scheme.  </a:t>
            </a:r>
            <a:endParaRPr sz="1400" dirty="0">
              <a:latin typeface="Arial" panose="020B0604020202020204" pitchFamily="34" charset="0"/>
              <a:cs typeface="Arial" panose="020B0604020202020204" pitchFamily="34" charset="0"/>
            </a:endParaRPr>
          </a:p>
        </p:txBody>
      </p:sp>
      <p:sp>
        <p:nvSpPr>
          <p:cNvPr id="59" name="Google Shape;59;gc1e240347f_0_0"/>
          <p:cNvSpPr txBox="1"/>
          <p:nvPr/>
        </p:nvSpPr>
        <p:spPr>
          <a:xfrm>
            <a:off x="330257" y="2758873"/>
            <a:ext cx="6601200" cy="7386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rgbClr val="000000"/>
                </a:solidFill>
                <a:latin typeface="Arial" panose="020B0604020202020204" pitchFamily="34" charset="0"/>
                <a:ea typeface="Arial"/>
                <a:cs typeface="Arial" panose="020B0604020202020204" pitchFamily="34" charset="0"/>
                <a:sym typeface="Arial"/>
              </a:rPr>
              <a:t>Diamond Light Source</a:t>
            </a:r>
            <a:r>
              <a:rPr lang="en-GB" sz="1400" b="1" i="0" dirty="0">
                <a:solidFill>
                  <a:srgbClr val="000000"/>
                </a:solidFill>
                <a:effectLst/>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is one of the most advanced scientific facilities in the world, and its pioneering capabilities are helping to keep the UK at the forefront of scientific research</a:t>
            </a:r>
            <a:r>
              <a:rPr lang="en-GB" sz="1400" dirty="0">
                <a:solidFill>
                  <a:srgbClr val="000000"/>
                </a:solidFill>
                <a:latin typeface="Arial" panose="020B0604020202020204" pitchFamily="34" charset="0"/>
                <a:ea typeface="Arial"/>
                <a:cs typeface="Arial" panose="020B0604020202020204" pitchFamily="34" charset="0"/>
                <a:sym typeface="Arial"/>
              </a:rPr>
              <a:t>!</a:t>
            </a:r>
            <a:endParaRPr sz="1400" dirty="0">
              <a:solidFill>
                <a:schemeClr val="dk1"/>
              </a:solidFill>
              <a:latin typeface="Arial" panose="020B0604020202020204" pitchFamily="34" charset="0"/>
              <a:ea typeface="Arial"/>
              <a:cs typeface="Arial" panose="020B0604020202020204" pitchFamily="34" charset="0"/>
              <a:sym typeface="Arial"/>
            </a:endParaRPr>
          </a:p>
        </p:txBody>
      </p:sp>
      <p:sp>
        <p:nvSpPr>
          <p:cNvPr id="61" name="Google Shape;61;gc1e240347f_0_0"/>
          <p:cNvSpPr txBox="1"/>
          <p:nvPr/>
        </p:nvSpPr>
        <p:spPr>
          <a:xfrm>
            <a:off x="2955015" y="3850683"/>
            <a:ext cx="59082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effectLst/>
                <a:latin typeface="Arial" panose="020B0604020202020204" pitchFamily="34" charset="0"/>
                <a:cs typeface="Arial" panose="020B0604020202020204" pitchFamily="34" charset="0"/>
              </a:rPr>
              <a:t>The </a:t>
            </a:r>
            <a:r>
              <a:rPr lang="en-GB" sz="1400" b="1" i="0" dirty="0" err="1">
                <a:effectLst/>
                <a:latin typeface="Arial" panose="020B0604020202020204" pitchFamily="34" charset="0"/>
                <a:cs typeface="Arial" panose="020B0604020202020204" pitchFamily="34" charset="0"/>
              </a:rPr>
              <a:t>Culham</a:t>
            </a:r>
            <a:r>
              <a:rPr lang="en-GB" sz="1400" b="1" i="0" dirty="0">
                <a:effectLst/>
                <a:latin typeface="Arial" panose="020B0604020202020204" pitchFamily="34" charset="0"/>
                <a:cs typeface="Arial" panose="020B0604020202020204" pitchFamily="34" charset="0"/>
              </a:rPr>
              <a:t> Centre for Fusion Energy </a:t>
            </a:r>
            <a:r>
              <a:rPr lang="en-GB" sz="1400" b="0" i="0" dirty="0">
                <a:effectLst/>
                <a:latin typeface="Arial" panose="020B0604020202020204" pitchFamily="34" charset="0"/>
                <a:cs typeface="Arial" panose="020B0604020202020204" pitchFamily="34" charset="0"/>
              </a:rPr>
              <a:t>is the UK’s national nuclear fusion laboratory. They </a:t>
            </a:r>
            <a:r>
              <a:rPr lang="en-GB" sz="1400" dirty="0">
                <a:latin typeface="Arial" panose="020B0604020202020204" pitchFamily="34" charset="0"/>
                <a:cs typeface="Arial" panose="020B0604020202020204" pitchFamily="34" charset="0"/>
              </a:rPr>
              <a:t>are researching </a:t>
            </a:r>
            <a:r>
              <a:rPr lang="en-GB" sz="1400" b="0" i="0" dirty="0">
                <a:effectLst/>
                <a:latin typeface="Arial" panose="020B0604020202020204" pitchFamily="34" charset="0"/>
                <a:cs typeface="Arial" panose="020B0604020202020204" pitchFamily="34" charset="0"/>
              </a:rPr>
              <a:t>generating low-carbon electricity.</a:t>
            </a:r>
            <a:r>
              <a:rPr lang="en-GB" sz="1400" dirty="0">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ea typeface="Arial"/>
              <a:cs typeface="Arial" panose="020B0604020202020204" pitchFamily="34" charset="0"/>
              <a:sym typeface="Arial"/>
            </a:endParaRPr>
          </a:p>
        </p:txBody>
      </p:sp>
      <p:sp>
        <p:nvSpPr>
          <p:cNvPr id="63" name="Google Shape;63;gc1e240347f_0_0"/>
          <p:cNvSpPr txBox="1"/>
          <p:nvPr/>
        </p:nvSpPr>
        <p:spPr>
          <a:xfrm>
            <a:off x="422184" y="4740888"/>
            <a:ext cx="64086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chemeClr val="dk1"/>
                </a:solidFill>
                <a:latin typeface="Arial"/>
                <a:ea typeface="Arial"/>
                <a:cs typeface="Arial"/>
                <a:sym typeface="Arial"/>
              </a:rPr>
              <a:t>Unipart Group </a:t>
            </a:r>
            <a:r>
              <a:rPr lang="en-GB" sz="1400" b="0" i="0" dirty="0">
                <a:solidFill>
                  <a:srgbClr val="000000"/>
                </a:solidFill>
                <a:effectLst/>
                <a:latin typeface="Arial" panose="020B0604020202020204" pitchFamily="34" charset="0"/>
              </a:rPr>
              <a:t>brings together manufacturing, logistics and consultancy to create imaginative solutions for customers</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436554" y="5629176"/>
            <a:ext cx="64085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sym typeface="Arial"/>
              </a:rPr>
              <a:t>Morgan Sindall </a:t>
            </a:r>
            <a:r>
              <a:rPr lang="en-GB" sz="1400" dirty="0">
                <a:solidFill>
                  <a:schemeClr val="dk1"/>
                </a:solidFill>
                <a:latin typeface="Arial" panose="020B0604020202020204" pitchFamily="34" charset="0"/>
                <a:cs typeface="Arial" panose="020B0604020202020204" pitchFamily="34" charset="0"/>
                <a:sym typeface="Arial"/>
              </a:rPr>
              <a:t>has a graduate programme, traineeships and apprenticeships so there are many routes into all areas of modern construction.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6" name="Picture 5">
            <a:extLst>
              <a:ext uri="{FF2B5EF4-FFF2-40B4-BE49-F238E27FC236}">
                <a16:creationId xmlns:a16="http://schemas.microsoft.com/office/drawing/2014/main" id="{5633A58B-7855-461E-B9E5-736BD3F0E3CA}"/>
              </a:ext>
            </a:extLst>
          </p:cNvPr>
          <p:cNvPicPr>
            <a:picLocks noChangeAspect="1"/>
          </p:cNvPicPr>
          <p:nvPr/>
        </p:nvPicPr>
        <p:blipFill>
          <a:blip r:embed="rId5"/>
          <a:stretch>
            <a:fillRect/>
          </a:stretch>
        </p:blipFill>
        <p:spPr>
          <a:xfrm>
            <a:off x="340760" y="1992344"/>
            <a:ext cx="1617739" cy="555040"/>
          </a:xfrm>
          <a:prstGeom prst="rect">
            <a:avLst/>
          </a:prstGeom>
        </p:spPr>
      </p:pic>
      <p:pic>
        <p:nvPicPr>
          <p:cNvPr id="8" name="Picture 7">
            <a:extLst>
              <a:ext uri="{FF2B5EF4-FFF2-40B4-BE49-F238E27FC236}">
                <a16:creationId xmlns:a16="http://schemas.microsoft.com/office/drawing/2014/main" id="{3FBBD021-7007-435D-BE9D-568A01801CBD}"/>
              </a:ext>
            </a:extLst>
          </p:cNvPr>
          <p:cNvPicPr>
            <a:picLocks noChangeAspect="1"/>
          </p:cNvPicPr>
          <p:nvPr/>
        </p:nvPicPr>
        <p:blipFill>
          <a:blip r:embed="rId6"/>
          <a:stretch>
            <a:fillRect/>
          </a:stretch>
        </p:blipFill>
        <p:spPr>
          <a:xfrm>
            <a:off x="7100818" y="2812170"/>
            <a:ext cx="1647825" cy="561975"/>
          </a:xfrm>
          <a:prstGeom prst="rect">
            <a:avLst/>
          </a:prstGeom>
        </p:spPr>
      </p:pic>
      <p:pic>
        <p:nvPicPr>
          <p:cNvPr id="10" name="Picture 9">
            <a:extLst>
              <a:ext uri="{FF2B5EF4-FFF2-40B4-BE49-F238E27FC236}">
                <a16:creationId xmlns:a16="http://schemas.microsoft.com/office/drawing/2014/main" id="{32935617-2A6E-4F2B-A85B-93EEE85018E1}"/>
              </a:ext>
            </a:extLst>
          </p:cNvPr>
          <p:cNvPicPr>
            <a:picLocks noChangeAspect="1"/>
          </p:cNvPicPr>
          <p:nvPr/>
        </p:nvPicPr>
        <p:blipFill>
          <a:blip r:embed="rId7"/>
          <a:stretch>
            <a:fillRect/>
          </a:stretch>
        </p:blipFill>
        <p:spPr>
          <a:xfrm>
            <a:off x="232967" y="3861739"/>
            <a:ext cx="2581353" cy="514041"/>
          </a:xfrm>
          <a:prstGeom prst="rect">
            <a:avLst/>
          </a:prstGeom>
        </p:spPr>
      </p:pic>
      <p:pic>
        <p:nvPicPr>
          <p:cNvPr id="13" name="Picture 12">
            <a:extLst>
              <a:ext uri="{FF2B5EF4-FFF2-40B4-BE49-F238E27FC236}">
                <a16:creationId xmlns:a16="http://schemas.microsoft.com/office/drawing/2014/main" id="{4A646194-E282-42D0-84DC-12770F74B13B}"/>
              </a:ext>
            </a:extLst>
          </p:cNvPr>
          <p:cNvPicPr>
            <a:picLocks noChangeAspect="1"/>
          </p:cNvPicPr>
          <p:nvPr/>
        </p:nvPicPr>
        <p:blipFill>
          <a:blip r:embed="rId8"/>
          <a:stretch>
            <a:fillRect/>
          </a:stretch>
        </p:blipFill>
        <p:spPr>
          <a:xfrm>
            <a:off x="7181285" y="4696976"/>
            <a:ext cx="1567358" cy="611004"/>
          </a:xfrm>
          <a:prstGeom prst="rect">
            <a:avLst/>
          </a:prstGeom>
        </p:spPr>
      </p:pic>
      <p:pic>
        <p:nvPicPr>
          <p:cNvPr id="15" name="Picture 14">
            <a:extLst>
              <a:ext uri="{FF2B5EF4-FFF2-40B4-BE49-F238E27FC236}">
                <a16:creationId xmlns:a16="http://schemas.microsoft.com/office/drawing/2014/main" id="{0E340B64-E9B6-4E05-8C1A-7053E0183640}"/>
              </a:ext>
            </a:extLst>
          </p:cNvPr>
          <p:cNvPicPr>
            <a:picLocks noChangeAspect="1"/>
          </p:cNvPicPr>
          <p:nvPr/>
        </p:nvPicPr>
        <p:blipFill>
          <a:blip r:embed="rId9"/>
          <a:stretch>
            <a:fillRect/>
          </a:stretch>
        </p:blipFill>
        <p:spPr>
          <a:xfrm>
            <a:off x="340760" y="5299711"/>
            <a:ext cx="1771650" cy="1114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pic>
        <p:nvPicPr>
          <p:cNvPr id="56" name="Google Shape;56;gc1e240347f_0_0">
            <a:hlinkClick r:id="rId5"/>
          </p:cNvPr>
          <p:cNvPicPr preferRelativeResize="0"/>
          <p:nvPr/>
        </p:nvPicPr>
        <p:blipFill rotWithShape="1">
          <a:blip r:embed="rId6">
            <a:alphaModFix/>
          </a:blip>
          <a:srcRect/>
          <a:stretch/>
        </p:blipFill>
        <p:spPr>
          <a:xfrm>
            <a:off x="362046" y="1784015"/>
            <a:ext cx="920711" cy="920711"/>
          </a:xfrm>
          <a:prstGeom prst="rect">
            <a:avLst/>
          </a:prstGeom>
          <a:noFill/>
          <a:ln>
            <a:noFill/>
          </a:ln>
        </p:spPr>
      </p:pic>
      <p:sp>
        <p:nvSpPr>
          <p:cNvPr id="57" name="Google Shape;57;gc1e240347f_0_0"/>
          <p:cNvSpPr txBox="1"/>
          <p:nvPr/>
        </p:nvSpPr>
        <p:spPr>
          <a:xfrm>
            <a:off x="1490405" y="1992344"/>
            <a:ext cx="739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Harwell</a:t>
            </a:r>
            <a:r>
              <a:rPr lang="en-GB" sz="1400" dirty="0">
                <a:solidFill>
                  <a:schemeClr val="dk1"/>
                </a:solidFill>
                <a:latin typeface="Arial"/>
                <a:ea typeface="Arial"/>
                <a:cs typeface="Arial"/>
                <a:sym typeface="Arial"/>
              </a:rPr>
              <a:t> is one of the leading science and innovation campuses in Europe with over 200 organisations on the 900 hectare site (that’s pretty huge…).  </a:t>
            </a:r>
            <a:endParaRPr dirty="0"/>
          </a:p>
        </p:txBody>
      </p:sp>
      <p:sp>
        <p:nvSpPr>
          <p:cNvPr id="59" name="Google Shape;59;gc1e240347f_0_0"/>
          <p:cNvSpPr txBox="1"/>
          <p:nvPr/>
        </p:nvSpPr>
        <p:spPr>
          <a:xfrm>
            <a:off x="330259" y="2893888"/>
            <a:ext cx="66012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rgbClr val="000000"/>
                </a:solidFill>
                <a:latin typeface="Arial"/>
                <a:ea typeface="Arial"/>
                <a:cs typeface="Arial"/>
                <a:sym typeface="Arial"/>
              </a:rPr>
              <a:t>Oxford NHS Hospitals </a:t>
            </a:r>
            <a:r>
              <a:rPr lang="en-GB" sz="1400" b="0" i="0" dirty="0">
                <a:solidFill>
                  <a:srgbClr val="000000"/>
                </a:solidFill>
                <a:latin typeface="Arial"/>
                <a:ea typeface="Arial"/>
                <a:cs typeface="Arial"/>
                <a:sym typeface="Arial"/>
              </a:rPr>
              <a:t>provide physical and mental health services and social care. </a:t>
            </a:r>
            <a:r>
              <a:rPr lang="en-GB" sz="1400">
                <a:solidFill>
                  <a:srgbClr val="000000"/>
                </a:solidFill>
                <a:latin typeface="Arial"/>
                <a:ea typeface="Arial"/>
                <a:cs typeface="Arial"/>
                <a:sym typeface="Arial"/>
              </a:rPr>
              <a:t>They</a:t>
            </a:r>
            <a:r>
              <a:rPr lang="en-GB" sz="1400" b="0" i="0">
                <a:solidFill>
                  <a:srgbClr val="000000"/>
                </a:solidFill>
                <a:latin typeface="Arial"/>
                <a:ea typeface="Arial"/>
                <a:cs typeface="Arial"/>
                <a:sym typeface="Arial"/>
              </a:rPr>
              <a:t> have </a:t>
            </a:r>
            <a:r>
              <a:rPr lang="en-GB" sz="1400" b="0" i="0" dirty="0">
                <a:solidFill>
                  <a:srgbClr val="000000"/>
                </a:solidFill>
                <a:latin typeface="Arial"/>
                <a:ea typeface="Arial"/>
                <a:cs typeface="Arial"/>
                <a:sym typeface="Arial"/>
              </a:rPr>
              <a:t>over 6,000 employees</a:t>
            </a:r>
            <a:r>
              <a:rPr lang="en-GB" sz="1400" dirty="0">
                <a:solidFill>
                  <a:srgbClr val="000000"/>
                </a:solidFill>
                <a:latin typeface="Arial"/>
                <a:ea typeface="Arial"/>
                <a:cs typeface="Arial"/>
                <a:sym typeface="Arial"/>
              </a:rPr>
              <a:t>!</a:t>
            </a:r>
            <a:endParaRPr sz="1400" dirty="0">
              <a:solidFill>
                <a:schemeClr val="dk1"/>
              </a:solidFill>
              <a:latin typeface="Arial"/>
              <a:ea typeface="Arial"/>
              <a:cs typeface="Arial"/>
              <a:sym typeface="Arial"/>
            </a:endParaRPr>
          </a:p>
        </p:txBody>
      </p:sp>
      <p:pic>
        <p:nvPicPr>
          <p:cNvPr id="60" name="Google Shape;60;gc1e240347f_0_0">
            <a:hlinkClick r:id="rId7"/>
          </p:cNvPr>
          <p:cNvPicPr preferRelativeResize="0"/>
          <p:nvPr/>
        </p:nvPicPr>
        <p:blipFill rotWithShape="1">
          <a:blip r:embed="rId8">
            <a:alphaModFix/>
          </a:blip>
          <a:srcRect/>
          <a:stretch/>
        </p:blipFill>
        <p:spPr>
          <a:xfrm>
            <a:off x="422184" y="3704617"/>
            <a:ext cx="1381125" cy="704850"/>
          </a:xfrm>
          <a:prstGeom prst="rect">
            <a:avLst/>
          </a:prstGeom>
          <a:noFill/>
          <a:ln>
            <a:noFill/>
          </a:ln>
        </p:spPr>
      </p:pic>
      <p:sp>
        <p:nvSpPr>
          <p:cNvPr id="61" name="Google Shape;61;gc1e240347f_0_0"/>
          <p:cNvSpPr txBox="1"/>
          <p:nvPr/>
        </p:nvSpPr>
        <p:spPr>
          <a:xfrm>
            <a:off x="1918038" y="3795432"/>
            <a:ext cx="6945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solidFill>
                  <a:schemeClr val="dk1"/>
                </a:solidFill>
                <a:latin typeface="Arial"/>
                <a:ea typeface="Arial"/>
                <a:cs typeface="Arial"/>
                <a:sym typeface="Arial"/>
              </a:rPr>
              <a:t>Rebellion</a:t>
            </a:r>
            <a:r>
              <a:rPr lang="en-GB" sz="1400" b="0" i="0" dirty="0">
                <a:solidFill>
                  <a:schemeClr val="dk1"/>
                </a:solidFill>
                <a:latin typeface="Arial"/>
                <a:ea typeface="Arial"/>
                <a:cs typeface="Arial"/>
                <a:sym typeface="Arial"/>
              </a:rPr>
              <a:t> is known for producing books, comics, TV and film, but at its core it is a leading developer and publisher of games, such </a:t>
            </a:r>
            <a:r>
              <a:rPr lang="en-GB" sz="1400" i="0" dirty="0">
                <a:solidFill>
                  <a:schemeClr val="dk1"/>
                </a:solidFill>
                <a:latin typeface="Arial"/>
                <a:ea typeface="Arial"/>
                <a:cs typeface="Arial"/>
                <a:sym typeface="Arial"/>
              </a:rPr>
              <a:t>as Sniper Elite 4.  </a:t>
            </a:r>
            <a:endParaRPr sz="1400" dirty="0">
              <a:solidFill>
                <a:schemeClr val="dk1"/>
              </a:solidFill>
              <a:latin typeface="Arial"/>
              <a:ea typeface="Arial"/>
              <a:cs typeface="Arial"/>
              <a:sym typeface="Arial"/>
            </a:endParaRPr>
          </a:p>
        </p:txBody>
      </p:sp>
      <p:pic>
        <p:nvPicPr>
          <p:cNvPr id="62" name="Google Shape;62;gc1e240347f_0_0">
            <a:hlinkClick r:id="rId9"/>
          </p:cNvPr>
          <p:cNvPicPr preferRelativeResize="0"/>
          <p:nvPr/>
        </p:nvPicPr>
        <p:blipFill rotWithShape="1">
          <a:blip r:embed="rId10">
            <a:alphaModFix/>
          </a:blip>
          <a:srcRect/>
          <a:stretch/>
        </p:blipFill>
        <p:spPr>
          <a:xfrm>
            <a:off x="6986182" y="4739919"/>
            <a:ext cx="1877098" cy="652776"/>
          </a:xfrm>
          <a:prstGeom prst="rect">
            <a:avLst/>
          </a:prstGeom>
          <a:noFill/>
          <a:ln>
            <a:noFill/>
          </a:ln>
        </p:spPr>
      </p:pic>
      <p:sp>
        <p:nvSpPr>
          <p:cNvPr id="63" name="Google Shape;63;gc1e240347f_0_0"/>
          <p:cNvSpPr txBox="1"/>
          <p:nvPr/>
        </p:nvSpPr>
        <p:spPr>
          <a:xfrm>
            <a:off x="422185" y="4696976"/>
            <a:ext cx="6408600" cy="738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err="1">
                <a:solidFill>
                  <a:schemeClr val="dk1"/>
                </a:solidFill>
                <a:latin typeface="Arial"/>
                <a:ea typeface="Arial"/>
                <a:cs typeface="Arial"/>
                <a:sym typeface="Arial"/>
              </a:rPr>
              <a:t>Oxbotica</a:t>
            </a:r>
            <a:r>
              <a:rPr lang="en-GB" sz="1400" dirty="0">
                <a:solidFill>
                  <a:schemeClr val="dk1"/>
                </a:solidFill>
                <a:latin typeface="Arial"/>
                <a:ea typeface="Arial"/>
                <a:cs typeface="Arial"/>
                <a:sym typeface="Arial"/>
              </a:rPr>
              <a:t> is o</a:t>
            </a:r>
            <a:r>
              <a:rPr lang="en-GB" sz="1400" b="0" i="0" dirty="0">
                <a:solidFill>
                  <a:schemeClr val="dk1"/>
                </a:solidFill>
                <a:latin typeface="Arial"/>
                <a:ea typeface="Arial"/>
                <a:cs typeface="Arial"/>
                <a:sym typeface="Arial"/>
              </a:rPr>
              <a:t>ne of the world’s leading autonomous driving software companies. </a:t>
            </a:r>
            <a:r>
              <a:rPr lang="en-GB" sz="1400" dirty="0">
                <a:solidFill>
                  <a:schemeClr val="dk1"/>
                </a:solidFill>
                <a:latin typeface="Arial"/>
                <a:ea typeface="Arial"/>
                <a:cs typeface="Arial"/>
                <a:sym typeface="Arial"/>
              </a:rPr>
              <a:t>They</a:t>
            </a:r>
            <a:r>
              <a:rPr lang="en-GB" sz="1400" b="0" i="0" dirty="0">
                <a:solidFill>
                  <a:schemeClr val="dk1"/>
                </a:solidFill>
                <a:latin typeface="Arial"/>
                <a:ea typeface="Arial"/>
                <a:cs typeface="Arial"/>
                <a:sym typeface="Arial"/>
              </a:rPr>
              <a:t> build software for use in the real world, using ideas from the areas of physics, robotics, maths and artificial intelligence.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868442" y="5813963"/>
            <a:ext cx="601612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Williams Racing</a:t>
            </a:r>
            <a:r>
              <a:rPr lang="en-GB" sz="1400" b="0" i="0" dirty="0">
                <a:solidFill>
                  <a:schemeClr val="dk1"/>
                </a:solidFill>
                <a:latin typeface="Arial" panose="020B0604020202020204" pitchFamily="34" charset="0"/>
                <a:cs typeface="Arial" panose="020B0604020202020204" pitchFamily="34" charset="0"/>
                <a:sym typeface="Arial"/>
              </a:rPr>
              <a:t> </a:t>
            </a:r>
            <a:r>
              <a:rPr lang="en-GB" sz="1400" b="0" i="0" dirty="0">
                <a:solidFill>
                  <a:srgbClr val="000000"/>
                </a:solidFill>
                <a:effectLst/>
                <a:latin typeface="Arial" panose="020B0604020202020204" pitchFamily="34" charset="0"/>
                <a:cs typeface="Arial" panose="020B0604020202020204" pitchFamily="34" charset="0"/>
              </a:rPr>
              <a:t>employs around 600 people in the heart of the UK’s “Motorsport Valley” in rural Oxfordshire.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pic>
        <p:nvPicPr>
          <p:cNvPr id="3" name="Picture 2">
            <a:hlinkClick r:id="rId11"/>
            <a:extLst>
              <a:ext uri="{FF2B5EF4-FFF2-40B4-BE49-F238E27FC236}">
                <a16:creationId xmlns:a16="http://schemas.microsoft.com/office/drawing/2014/main" id="{022DF45A-5449-4F04-804F-4095C9A1DA0F}"/>
              </a:ext>
            </a:extLst>
          </p:cNvPr>
          <p:cNvPicPr>
            <a:picLocks noChangeAspect="1"/>
          </p:cNvPicPr>
          <p:nvPr/>
        </p:nvPicPr>
        <p:blipFill>
          <a:blip r:embed="rId12"/>
          <a:stretch>
            <a:fillRect/>
          </a:stretch>
        </p:blipFill>
        <p:spPr>
          <a:xfrm>
            <a:off x="422184" y="5856324"/>
            <a:ext cx="2392136" cy="425406"/>
          </a:xfrm>
          <a:prstGeom prst="rect">
            <a:avLst/>
          </a:prstGeom>
        </p:spPr>
      </p:pic>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19" name="Picture 18">
            <a:extLst>
              <a:ext uri="{FF2B5EF4-FFF2-40B4-BE49-F238E27FC236}">
                <a16:creationId xmlns:a16="http://schemas.microsoft.com/office/drawing/2014/main" id="{07920FDE-50A2-4F04-9943-F60389E0F3BB}"/>
              </a:ext>
            </a:extLst>
          </p:cNvPr>
          <p:cNvPicPr>
            <a:picLocks noChangeAspect="1"/>
          </p:cNvPicPr>
          <p:nvPr/>
        </p:nvPicPr>
        <p:blipFill>
          <a:blip r:embed="rId13"/>
          <a:stretch>
            <a:fillRect/>
          </a:stretch>
        </p:blipFill>
        <p:spPr>
          <a:xfrm>
            <a:off x="6985581" y="2553812"/>
            <a:ext cx="1828160" cy="9830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gc1e240347f_0_25"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75" name="Google Shape;75;gc1e240347f_0_25"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76" name="Google Shape;76;gc1e240347f_0_25"/>
          <p:cNvSpPr txBox="1"/>
          <p:nvPr/>
        </p:nvSpPr>
        <p:spPr>
          <a:xfrm>
            <a:off x="2277978" y="2933391"/>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Arial"/>
                <a:ea typeface="Arial"/>
                <a:cs typeface="Arial"/>
                <a:sym typeface="Arial"/>
              </a:rPr>
              <a:t>Blenheim Palace </a:t>
            </a:r>
            <a:r>
              <a:rPr lang="en-GB" sz="1400" dirty="0">
                <a:solidFill>
                  <a:srgbClr val="000000"/>
                </a:solidFill>
                <a:latin typeface="Arial"/>
                <a:ea typeface="Arial"/>
                <a:cs typeface="Arial"/>
                <a:sym typeface="Arial"/>
              </a:rPr>
              <a:t>is a big source of tourism in Oxfordshire, and it also hosts sporting events, banquets and weddings.  </a:t>
            </a:r>
            <a:endParaRPr sz="1400" dirty="0">
              <a:solidFill>
                <a:schemeClr val="dk1"/>
              </a:solidFill>
              <a:latin typeface="Arial"/>
              <a:ea typeface="Arial"/>
              <a:cs typeface="Arial"/>
              <a:sym typeface="Arial"/>
            </a:endParaRPr>
          </a:p>
        </p:txBody>
      </p:sp>
      <p:sp>
        <p:nvSpPr>
          <p:cNvPr id="77" name="Google Shape;77;gc1e240347f_0_25"/>
          <p:cNvSpPr txBox="1"/>
          <p:nvPr/>
        </p:nvSpPr>
        <p:spPr>
          <a:xfrm>
            <a:off x="328857" y="3984826"/>
            <a:ext cx="67284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Oxford University Press </a:t>
            </a:r>
            <a:r>
              <a:rPr lang="en-GB" sz="1400" dirty="0">
                <a:solidFill>
                  <a:schemeClr val="dk1"/>
                </a:solidFill>
                <a:latin typeface="Arial"/>
                <a:ea typeface="Arial"/>
                <a:cs typeface="Arial"/>
                <a:sym typeface="Arial"/>
              </a:rPr>
              <a:t>create high quality academic and education resources. You may even have some of their textbooks!  </a:t>
            </a:r>
            <a:endParaRPr dirty="0"/>
          </a:p>
        </p:txBody>
      </p:sp>
      <p:sp>
        <p:nvSpPr>
          <p:cNvPr id="78" name="Google Shape;78;gc1e240347f_0_25"/>
          <p:cNvSpPr txBox="1"/>
          <p:nvPr/>
        </p:nvSpPr>
        <p:spPr>
          <a:xfrm>
            <a:off x="2277977" y="4933426"/>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dk1"/>
                </a:solidFill>
                <a:latin typeface="Arial"/>
                <a:ea typeface="Arial"/>
                <a:cs typeface="Arial"/>
                <a:sym typeface="Arial"/>
              </a:rPr>
              <a:t>Over 8,000 people work for </a:t>
            </a:r>
            <a:r>
              <a:rPr lang="en-GB" sz="1400" b="1" dirty="0">
                <a:solidFill>
                  <a:schemeClr val="dk1"/>
                </a:solidFill>
                <a:latin typeface="Arial"/>
                <a:ea typeface="Arial"/>
                <a:cs typeface="Arial"/>
                <a:sym typeface="Arial"/>
              </a:rPr>
              <a:t>Thames Valley Police </a:t>
            </a:r>
            <a:r>
              <a:rPr lang="en-GB" sz="1400" dirty="0">
                <a:solidFill>
                  <a:schemeClr val="dk1"/>
                </a:solidFill>
                <a:latin typeface="Arial"/>
                <a:ea typeface="Arial"/>
                <a:cs typeface="Arial"/>
                <a:sym typeface="Arial"/>
              </a:rPr>
              <a:t>with many varied roles and volunteering opportunities available.  </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79" name="Google Shape;79;gc1e240347f_0_25"/>
          <p:cNvSpPr txBox="1"/>
          <p:nvPr/>
        </p:nvSpPr>
        <p:spPr>
          <a:xfrm>
            <a:off x="328857" y="5770901"/>
            <a:ext cx="67308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BMW Mini</a:t>
            </a:r>
            <a:r>
              <a:rPr lang="en-GB" sz="1400" dirty="0">
                <a:solidFill>
                  <a:schemeClr val="dk1"/>
                </a:solidFill>
                <a:latin typeface="Arial"/>
                <a:ea typeface="Arial"/>
                <a:cs typeface="Arial"/>
                <a:sym typeface="Arial"/>
              </a:rPr>
              <a:t> run apprenticeships and internships, as well as taking graduates. They have a programme called “Girls Go Technical” to encourage young women to join.  </a:t>
            </a:r>
            <a:endParaRPr dirty="0"/>
          </a:p>
        </p:txBody>
      </p:sp>
      <p:pic>
        <p:nvPicPr>
          <p:cNvPr id="81" name="Google Shape;81;gc1e240347f_0_25">
            <a:hlinkClick r:id="rId5"/>
          </p:cNvPr>
          <p:cNvPicPr preferRelativeResize="0"/>
          <p:nvPr/>
        </p:nvPicPr>
        <p:blipFill rotWithShape="1">
          <a:blip r:embed="rId6">
            <a:alphaModFix/>
          </a:blip>
          <a:srcRect/>
          <a:stretch/>
        </p:blipFill>
        <p:spPr>
          <a:xfrm>
            <a:off x="330259" y="2830953"/>
            <a:ext cx="1805964" cy="728096"/>
          </a:xfrm>
          <a:prstGeom prst="rect">
            <a:avLst/>
          </a:prstGeom>
          <a:noFill/>
          <a:ln>
            <a:noFill/>
          </a:ln>
        </p:spPr>
      </p:pic>
      <p:pic>
        <p:nvPicPr>
          <p:cNvPr id="82" name="Google Shape;82;gc1e240347f_0_25">
            <a:hlinkClick r:id="rId7"/>
          </p:cNvPr>
          <p:cNvPicPr preferRelativeResize="0"/>
          <p:nvPr/>
        </p:nvPicPr>
        <p:blipFill rotWithShape="1">
          <a:blip r:embed="rId8">
            <a:alphaModFix/>
          </a:blip>
          <a:srcRect/>
          <a:stretch/>
        </p:blipFill>
        <p:spPr>
          <a:xfrm>
            <a:off x="7191134" y="3913118"/>
            <a:ext cx="1702733" cy="666636"/>
          </a:xfrm>
          <a:prstGeom prst="rect">
            <a:avLst/>
          </a:prstGeom>
          <a:noFill/>
          <a:ln>
            <a:noFill/>
          </a:ln>
        </p:spPr>
      </p:pic>
      <p:pic>
        <p:nvPicPr>
          <p:cNvPr id="83" name="Google Shape;83;gc1e240347f_0_25">
            <a:hlinkClick r:id="rId9"/>
          </p:cNvPr>
          <p:cNvPicPr preferRelativeResize="0"/>
          <p:nvPr/>
        </p:nvPicPr>
        <p:blipFill rotWithShape="1">
          <a:blip r:embed="rId10">
            <a:alphaModFix/>
          </a:blip>
          <a:srcRect/>
          <a:stretch/>
        </p:blipFill>
        <p:spPr>
          <a:xfrm>
            <a:off x="330057" y="4894009"/>
            <a:ext cx="1806166" cy="602055"/>
          </a:xfrm>
          <a:prstGeom prst="rect">
            <a:avLst/>
          </a:prstGeom>
          <a:noFill/>
          <a:ln>
            <a:noFill/>
          </a:ln>
        </p:spPr>
      </p:pic>
      <p:pic>
        <p:nvPicPr>
          <p:cNvPr id="84" name="Google Shape;84;gc1e240347f_0_25">
            <a:hlinkClick r:id="rId11"/>
          </p:cNvPr>
          <p:cNvPicPr preferRelativeResize="0"/>
          <p:nvPr/>
        </p:nvPicPr>
        <p:blipFill rotWithShape="1">
          <a:blip r:embed="rId12">
            <a:alphaModFix/>
          </a:blip>
          <a:srcRect/>
          <a:stretch/>
        </p:blipFill>
        <p:spPr>
          <a:xfrm>
            <a:off x="7265577" y="5636767"/>
            <a:ext cx="1545285" cy="791487"/>
          </a:xfrm>
          <a:prstGeom prst="rect">
            <a:avLst/>
          </a:prstGeom>
          <a:noFill/>
          <a:ln>
            <a:noFill/>
          </a:ln>
        </p:spPr>
      </p:pic>
      <p:sp>
        <p:nvSpPr>
          <p:cNvPr id="86" name="Google Shape;86;gc1e240347f_0_25"/>
          <p:cNvSpPr txBox="1"/>
          <p:nvPr/>
        </p:nvSpPr>
        <p:spPr>
          <a:xfrm>
            <a:off x="328857" y="1934979"/>
            <a:ext cx="6233826"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Greencore Construction </a:t>
            </a:r>
            <a:r>
              <a:rPr lang="en-GB" sz="1400" dirty="0">
                <a:solidFill>
                  <a:schemeClr val="dk1"/>
                </a:solidFill>
                <a:latin typeface="Arial" panose="020B0604020202020204" pitchFamily="34" charset="0"/>
                <a:cs typeface="Arial" panose="020B0604020202020204" pitchFamily="34" charset="0"/>
              </a:rPr>
              <a:t>helps people build modern, dream homes with low impact on the environment. </a:t>
            </a:r>
            <a:endParaRPr sz="1400" dirty="0">
              <a:latin typeface="Arial" panose="020B0604020202020204" pitchFamily="34" charset="0"/>
              <a:cs typeface="Arial" panose="020B0604020202020204" pitchFamily="34" charset="0"/>
            </a:endParaRPr>
          </a:p>
        </p:txBody>
      </p:sp>
      <p:sp>
        <p:nvSpPr>
          <p:cNvPr id="88" name="Google Shape;88;gc1e240347f_0_25"/>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9" name="Google Shape;67;gc1e240347f_0_0">
            <a:extLst>
              <a:ext uri="{FF2B5EF4-FFF2-40B4-BE49-F238E27FC236}">
                <a16:creationId xmlns:a16="http://schemas.microsoft.com/office/drawing/2014/main" id="{1194B512-343E-43FA-95BD-4C2EAEB330DF}"/>
              </a:ext>
            </a:extLst>
          </p:cNvPr>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a:solidFill>
                  <a:schemeClr val="lt1"/>
                </a:solidFill>
                <a:latin typeface="Arial"/>
                <a:ea typeface="Arial"/>
                <a:cs typeface="Arial"/>
                <a:sym typeface="Arial"/>
              </a:rPr>
              <a:t>Click on the </a:t>
            </a:r>
            <a:r>
              <a:rPr lang="en-GB" sz="1400" dirty="0">
                <a:solidFill>
                  <a:schemeClr val="lt1"/>
                </a:solidFill>
                <a:latin typeface="Arial"/>
                <a:ea typeface="Arial"/>
                <a:cs typeface="Arial"/>
                <a:sym typeface="Arial"/>
              </a:rPr>
              <a:t>logos to visit the websites of each employer featured below!</a:t>
            </a:r>
            <a:endParaRPr dirty="0"/>
          </a:p>
        </p:txBody>
      </p:sp>
      <p:pic>
        <p:nvPicPr>
          <p:cNvPr id="3" name="Picture 2">
            <a:hlinkClick r:id="rId13"/>
            <a:extLst>
              <a:ext uri="{FF2B5EF4-FFF2-40B4-BE49-F238E27FC236}">
                <a16:creationId xmlns:a16="http://schemas.microsoft.com/office/drawing/2014/main" id="{AC303136-4ED2-48F2-AD0D-EDAFC9862D60}"/>
              </a:ext>
            </a:extLst>
          </p:cNvPr>
          <p:cNvPicPr>
            <a:picLocks noChangeAspect="1"/>
          </p:cNvPicPr>
          <p:nvPr/>
        </p:nvPicPr>
        <p:blipFill>
          <a:blip r:embed="rId14"/>
          <a:stretch>
            <a:fillRect/>
          </a:stretch>
        </p:blipFill>
        <p:spPr>
          <a:xfrm>
            <a:off x="6860960" y="1892209"/>
            <a:ext cx="2032907" cy="613898"/>
          </a:xfrm>
          <a:prstGeom prst="rect">
            <a:avLst/>
          </a:prstGeom>
        </p:spPr>
      </p:pic>
      <p:sp>
        <p:nvSpPr>
          <p:cNvPr id="17" name="Shape 114">
            <a:extLst>
              <a:ext uri="{FF2B5EF4-FFF2-40B4-BE49-F238E27FC236}">
                <a16:creationId xmlns:a16="http://schemas.microsoft.com/office/drawing/2014/main" id="{AF8E0060-A397-428A-94EF-89BA784A8C64}"/>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819" y="-138689"/>
            <a:ext cx="2556336" cy="1202097"/>
          </a:xfrm>
          <a:prstGeom prst="rect">
            <a:avLst/>
          </a:prstGeom>
        </p:spPr>
      </p:pic>
      <p:cxnSp>
        <p:nvCxnSpPr>
          <p:cNvPr id="10" name="Straight Connector 9">
            <a:extLst>
              <a:ext uri="{FF2B5EF4-FFF2-40B4-BE49-F238E27FC236}">
                <a16:creationId xmlns:a16="http://schemas.microsoft.com/office/drawing/2014/main" id="{103A1B66-E214-4025-A334-04A2C33557E3}"/>
              </a:ext>
            </a:extLst>
          </p:cNvPr>
          <p:cNvCxnSpPr/>
          <p:nvPr/>
        </p:nvCxnSpPr>
        <p:spPr>
          <a:xfrm>
            <a:off x="53751" y="3525531"/>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Shape 114">
            <a:extLst>
              <a:ext uri="{FF2B5EF4-FFF2-40B4-BE49-F238E27FC236}">
                <a16:creationId xmlns:a16="http://schemas.microsoft.com/office/drawing/2014/main" id="{728CB498-3206-47E9-8743-15E2064629EB}"/>
              </a:ext>
            </a:extLst>
          </p:cNvPr>
          <p:cNvSpPr/>
          <p:nvPr/>
        </p:nvSpPr>
        <p:spPr>
          <a:xfrm>
            <a:off x="540001" y="540000"/>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12" name="Shape 114">
            <a:extLst>
              <a:ext uri="{FF2B5EF4-FFF2-40B4-BE49-F238E27FC236}">
                <a16:creationId xmlns:a16="http://schemas.microsoft.com/office/drawing/2014/main" id="{A4BFCEE8-99F2-4A07-A04C-B2B9D7684983}"/>
              </a:ext>
            </a:extLst>
          </p:cNvPr>
          <p:cNvSpPr/>
          <p:nvPr/>
        </p:nvSpPr>
        <p:spPr>
          <a:xfrm>
            <a:off x="472484" y="3687615"/>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13" name="Shape 113">
            <a:extLst>
              <a:ext uri="{FF2B5EF4-FFF2-40B4-BE49-F238E27FC236}">
                <a16:creationId xmlns:a16="http://schemas.microsoft.com/office/drawing/2014/main" id="{AC6C43A3-9085-4CD2-B213-628BCC49D7C3}"/>
              </a:ext>
            </a:extLst>
          </p:cNvPr>
          <p:cNvSpPr/>
          <p:nvPr/>
        </p:nvSpPr>
        <p:spPr>
          <a:xfrm>
            <a:off x="472484" y="4392520"/>
            <a:ext cx="8199031" cy="1944922"/>
          </a:xfrm>
          <a:prstGeom prst="rect">
            <a:avLst/>
          </a:prstGeom>
          <a:noFill/>
          <a:ln>
            <a:noFill/>
          </a:ln>
        </p:spPr>
        <p:txBody>
          <a:bodyPr lIns="91425" tIns="45700" rIns="91425" bIns="45700" anchor="t" anchorCtr="0">
            <a:noAutofit/>
          </a:bodyPr>
          <a:lstStyle/>
          <a:p>
            <a:pPr marL="285750" indent="-285750">
              <a:buClr>
                <a:schemeClr val="bg1"/>
              </a:buClr>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US" sz="1600" b="1" dirty="0" err="1">
                <a:latin typeface="Century Gothic" panose="020B0502020202020204" pitchFamily="34" charset="0"/>
                <a:ea typeface="Helvetica Neue" panose="02000503000000020004" pitchFamily="2" charset="0"/>
                <a:cs typeface="Arial" panose="020B0604020202020204" pitchFamily="34" charset="0"/>
              </a:rPr>
              <a:t>Labour</a:t>
            </a:r>
            <a:r>
              <a:rPr lang="en-US" sz="1600" b="1" dirty="0">
                <a:latin typeface="Century Gothic" panose="020B0502020202020204" pitchFamily="34" charset="0"/>
                <a:ea typeface="Helvetica Neue" panose="02000503000000020004" pitchFamily="2" charset="0"/>
                <a:cs typeface="Arial" panose="020B0604020202020204" pitchFamily="34" charset="0"/>
              </a:rPr>
              <a:t>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pPr marL="285750" indent="-285750">
              <a:buFont typeface="Arial" panose="020B0604020202020204" pitchFamily="34" charset="0"/>
              <a:buChar char="•"/>
            </a:pPr>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Aspirations: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Something that you hope to achieve.  </a:t>
            </a:r>
          </a:p>
          <a:p>
            <a:pPr marL="285750" indent="-285750">
              <a:buClr>
                <a:schemeClr val="bg1"/>
              </a:buClr>
              <a:buSzPct val="100000"/>
              <a:buFont typeface="Arial" panose="020B0604020202020204" pitchFamily="34" charset="0"/>
              <a:buChar char="•"/>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Clr>
                <a:schemeClr val="bg1"/>
              </a:buClr>
              <a:buSzPct val="100000"/>
              <a:buFont typeface="Arial" panose="020B0604020202020204" pitchFamily="34" charset="0"/>
              <a:buChar char="•"/>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Clr>
                <a:schemeClr val="bg1"/>
              </a:buClr>
              <a:buSzPct val="100000"/>
              <a:buFont typeface="Arial" panose="020B0604020202020204" pitchFamily="34" charset="0"/>
              <a:buChar char="•"/>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4" name="TextBox 13">
            <a:extLst>
              <a:ext uri="{FF2B5EF4-FFF2-40B4-BE49-F238E27FC236}">
                <a16:creationId xmlns:a16="http://schemas.microsoft.com/office/drawing/2014/main" id="{C1C70528-9DF4-4CAA-9C85-755738D4F6FC}"/>
              </a:ext>
            </a:extLst>
          </p:cNvPr>
          <p:cNvSpPr txBox="1"/>
          <p:nvPr/>
        </p:nvSpPr>
        <p:spPr>
          <a:xfrm>
            <a:off x="540001" y="1240691"/>
            <a:ext cx="767634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be aware of what job and labour market information (LMI) is and what it can do for you. 	</a:t>
            </a:r>
          </a:p>
          <a:p>
            <a:endParaRPr lang="en-GB"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show that you can be positive, flexible and well-prepared at transition points in your life. 	</a:t>
            </a:r>
          </a:p>
          <a:p>
            <a:pPr marL="285750" indent="-285750">
              <a:buFont typeface="Arial" panose="020B0604020202020204" pitchFamily="34" charset="0"/>
              <a:buChar char="•"/>
            </a:pPr>
            <a:endParaRPr lang="en-GB" sz="1600" b="0" i="0" u="none" strike="noStrike" baseline="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know how to negotiate and make plans and decisions carefully to help you get the qualifications, skills and experience you need. 	</a:t>
            </a:r>
          </a:p>
          <a:p>
            <a:endParaRPr lang="en-GB" sz="1600" dirty="0">
              <a:latin typeface="Century Gothic" panose="020B0502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950031-B148-4A3D-A0B6-EFB656C4468A}"/>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206702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Work from home desk outline">
            <a:extLst>
              <a:ext uri="{FF2B5EF4-FFF2-40B4-BE49-F238E27FC236}">
                <a16:creationId xmlns:a16="http://schemas.microsoft.com/office/drawing/2014/main" id="{7495F20C-5402-475D-8D72-686A8C894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043" y="3928754"/>
            <a:ext cx="3550895" cy="3550895"/>
          </a:xfrm>
          <a:prstGeom prst="rect">
            <a:avLst/>
          </a:prstGeom>
        </p:spPr>
      </p:pic>
      <p:pic>
        <p:nvPicPr>
          <p:cNvPr id="18" name="Graphic 17" descr="Text outline">
            <a:extLst>
              <a:ext uri="{FF2B5EF4-FFF2-40B4-BE49-F238E27FC236}">
                <a16:creationId xmlns:a16="http://schemas.microsoft.com/office/drawing/2014/main" id="{FB6B7BC3-EF9E-4B3A-ACF9-B9AC211564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6195" y="1345567"/>
            <a:ext cx="3550895" cy="3550895"/>
          </a:xfrm>
          <a:prstGeom prst="rect">
            <a:avLst/>
          </a:prstGeom>
        </p:spPr>
      </p:pic>
      <p:pic>
        <p:nvPicPr>
          <p:cNvPr id="20" name="Graphic 19" descr="Remote work outline">
            <a:extLst>
              <a:ext uri="{FF2B5EF4-FFF2-40B4-BE49-F238E27FC236}">
                <a16:creationId xmlns:a16="http://schemas.microsoft.com/office/drawing/2014/main" id="{D3B9DD36-A6C2-4BD2-A910-11A068D440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2046" y="559792"/>
            <a:ext cx="3550895" cy="3550895"/>
          </a:xfrm>
          <a:prstGeom prst="rect">
            <a:avLst/>
          </a:prstGeom>
        </p:spPr>
      </p:pic>
      <p:pic>
        <p:nvPicPr>
          <p:cNvPr id="22" name="Graphic 21" descr="Briefcase outline">
            <a:extLst>
              <a:ext uri="{FF2B5EF4-FFF2-40B4-BE49-F238E27FC236}">
                <a16:creationId xmlns:a16="http://schemas.microsoft.com/office/drawing/2014/main" id="{34A091A0-D7F9-4CF8-AA25-FA085C20CE8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1041"/>
          <a:stretch/>
        </p:blipFill>
        <p:spPr>
          <a:xfrm>
            <a:off x="3652956" y="4409353"/>
            <a:ext cx="3550895" cy="2448647"/>
          </a:xfrm>
          <a:prstGeom prst="rect">
            <a:avLst/>
          </a:prstGeom>
        </p:spPr>
      </p:pic>
      <p:pic>
        <p:nvPicPr>
          <p:cNvPr id="24" name="Graphic 23" descr="Map with pin outline">
            <a:extLst>
              <a:ext uri="{FF2B5EF4-FFF2-40B4-BE49-F238E27FC236}">
                <a16:creationId xmlns:a16="http://schemas.microsoft.com/office/drawing/2014/main" id="{5C221E4C-5799-4500-BDE7-8DD9774592C6}"/>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1054"/>
          <a:stretch/>
        </p:blipFill>
        <p:spPr>
          <a:xfrm flipH="1">
            <a:off x="6695818" y="1821190"/>
            <a:ext cx="2448181" cy="3550895"/>
          </a:xfrm>
          <a:prstGeom prst="rect">
            <a:avLst/>
          </a:prstGeom>
        </p:spPr>
      </p:pic>
      <p:sp>
        <p:nvSpPr>
          <p:cNvPr id="5" name="Rectangle: Rounded Corners 4">
            <a:extLst>
              <a:ext uri="{FF2B5EF4-FFF2-40B4-BE49-F238E27FC236}">
                <a16:creationId xmlns:a16="http://schemas.microsoft.com/office/drawing/2014/main" id="{88BC2CC9-5AB2-4D9F-8A9C-CD5A4D94852C}"/>
              </a:ext>
            </a:extLst>
          </p:cNvPr>
          <p:cNvSpPr/>
          <p:nvPr/>
        </p:nvSpPr>
        <p:spPr>
          <a:xfrm>
            <a:off x="2282712" y="3710460"/>
            <a:ext cx="2992989" cy="164648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 useful tool to help research future jobs in the local area, understand the skills needed for certain roles and the demand for future employment.  </a:t>
            </a:r>
          </a:p>
        </p:txBody>
      </p:sp>
      <p:sp>
        <p:nvSpPr>
          <p:cNvPr id="6" name="Rectangle: Rounded Corners 5">
            <a:extLst>
              <a:ext uri="{FF2B5EF4-FFF2-40B4-BE49-F238E27FC236}">
                <a16:creationId xmlns:a16="http://schemas.microsoft.com/office/drawing/2014/main" id="{88ABA0BE-0ED5-448A-935A-DA4507A20403}"/>
              </a:ext>
            </a:extLst>
          </p:cNvPr>
          <p:cNvSpPr/>
          <p:nvPr/>
        </p:nvSpPr>
        <p:spPr>
          <a:xfrm>
            <a:off x="1083852" y="5478754"/>
            <a:ext cx="6976296" cy="9897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you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aware of what is available in your local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area it can help you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decide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what your choices could be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complete your GCSEs.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8EEC4A44-AF48-4A5A-8354-BE201D4B9912}"/>
              </a:ext>
            </a:extLst>
          </p:cNvPr>
          <p:cNvSpPr/>
          <p:nvPr/>
        </p:nvSpPr>
        <p:spPr>
          <a:xfrm>
            <a:off x="166821" y="2478567"/>
            <a:ext cx="5092119" cy="989701"/>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Class discussion (2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What do you know about Labour Market Information in your area? How can you find out more?  </a:t>
            </a:r>
          </a:p>
        </p:txBody>
      </p:sp>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Shape 114">
            <a:extLst>
              <a:ext uri="{FF2B5EF4-FFF2-40B4-BE49-F238E27FC236}">
                <a16:creationId xmlns:a16="http://schemas.microsoft.com/office/drawing/2014/main" id="{54BBB897-6600-408F-9155-9E3B94A6DBF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Labour Market Information (LMI)?</a:t>
            </a:r>
          </a:p>
        </p:txBody>
      </p:sp>
      <p:sp>
        <p:nvSpPr>
          <p:cNvPr id="11" name="Pentagon 20">
            <a:extLst>
              <a:ext uri="{FF2B5EF4-FFF2-40B4-BE49-F238E27FC236}">
                <a16:creationId xmlns:a16="http://schemas.microsoft.com/office/drawing/2014/main" id="{C7C5AA0A-FB78-487A-AF15-FAE6B7730817}"/>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pic>
        <p:nvPicPr>
          <p:cNvPr id="12" name="Picture 11">
            <a:extLst>
              <a:ext uri="{FF2B5EF4-FFF2-40B4-BE49-F238E27FC236}">
                <a16:creationId xmlns:a16="http://schemas.microsoft.com/office/drawing/2014/main" id="{40839BCB-5EFC-44A0-B772-7DB1220FD84E}"/>
              </a:ext>
            </a:extLst>
          </p:cNvPr>
          <p:cNvPicPr>
            <a:picLocks noChangeAspect="1"/>
          </p:cNvPicPr>
          <p:nvPr/>
        </p:nvPicPr>
        <p:blipFill>
          <a:blip r:embed="rId14"/>
          <a:stretch>
            <a:fillRect/>
          </a:stretch>
        </p:blipFill>
        <p:spPr>
          <a:xfrm>
            <a:off x="5481209" y="990771"/>
            <a:ext cx="3465541" cy="4165109"/>
          </a:xfrm>
          <a:prstGeom prst="rect">
            <a:avLst/>
          </a:prstGeom>
        </p:spPr>
      </p:pic>
      <p:pic>
        <p:nvPicPr>
          <p:cNvPr id="2" name="Picture 1">
            <a:extLst>
              <a:ext uri="{FF2B5EF4-FFF2-40B4-BE49-F238E27FC236}">
                <a16:creationId xmlns:a16="http://schemas.microsoft.com/office/drawing/2014/main" id="{F863BBBC-7B1C-42C6-B451-917CD885C0DE}"/>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r="10448"/>
          <a:stretch/>
        </p:blipFill>
        <p:spPr>
          <a:xfrm>
            <a:off x="166821" y="3710460"/>
            <a:ext cx="1880956" cy="1397786"/>
          </a:xfrm>
          <a:prstGeom prst="rect">
            <a:avLst/>
          </a:prstGeom>
        </p:spPr>
      </p:pic>
      <p:pic>
        <p:nvPicPr>
          <p:cNvPr id="3" name="Picture 2">
            <a:extLst>
              <a:ext uri="{FF2B5EF4-FFF2-40B4-BE49-F238E27FC236}">
                <a16:creationId xmlns:a16="http://schemas.microsoft.com/office/drawing/2014/main" id="{4C66C741-460B-4C70-821C-B3416F2B091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66821" y="990772"/>
            <a:ext cx="1880956" cy="1250836"/>
          </a:xfrm>
          <a:prstGeom prst="rect">
            <a:avLst/>
          </a:prstGeom>
        </p:spPr>
      </p:pic>
      <p:sp>
        <p:nvSpPr>
          <p:cNvPr id="13" name="Rectangle: Rounded Corners 12">
            <a:extLst>
              <a:ext uri="{FF2B5EF4-FFF2-40B4-BE49-F238E27FC236}">
                <a16:creationId xmlns:a16="http://schemas.microsoft.com/office/drawing/2014/main" id="{2F76EA5B-0631-4CAA-ADFC-E8C136871B3F}"/>
              </a:ext>
            </a:extLst>
          </p:cNvPr>
          <p:cNvSpPr/>
          <p:nvPr/>
        </p:nvSpPr>
        <p:spPr>
          <a:xfrm>
            <a:off x="2282712" y="1084911"/>
            <a:ext cx="2992989" cy="1105398"/>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Labour Market Information (LMI)</a:t>
            </a:r>
          </a:p>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a:t>
            </a:r>
          </a:p>
        </p:txBody>
      </p:sp>
      <p:pic>
        <p:nvPicPr>
          <p:cNvPr id="2050" name="Picture 2" descr="City Guide icon">
            <a:extLst>
              <a:ext uri="{FF2B5EF4-FFF2-40B4-BE49-F238E27FC236}">
                <a16:creationId xmlns:a16="http://schemas.microsoft.com/office/drawing/2014/main" id="{97255188-061F-41E8-B52C-826A5DF1E71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1840" y="551640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arning icon">
            <a:extLst>
              <a:ext uri="{FF2B5EF4-FFF2-40B4-BE49-F238E27FC236}">
                <a16:creationId xmlns:a16="http://schemas.microsoft.com/office/drawing/2014/main" id="{847B75B2-C133-449C-8B5C-2219FDB3268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97760" y="55153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DCF14D9-C733-4E45-B94B-71608DACA34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Tree>
    <p:extLst>
      <p:ext uri="{BB962C8B-B14F-4D97-AF65-F5344CB8AC3E}">
        <p14:creationId xmlns:p14="http://schemas.microsoft.com/office/powerpoint/2010/main" val="1877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1" name="Graphic 60" descr="Tools outline">
            <a:extLst>
              <a:ext uri="{FF2B5EF4-FFF2-40B4-BE49-F238E27FC236}">
                <a16:creationId xmlns:a16="http://schemas.microsoft.com/office/drawing/2014/main" id="{DC55357E-607F-4056-AE94-5A1FC40C45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25" name="Graphic 24" descr="Bug under magnifying glass outline">
            <a:extLst>
              <a:ext uri="{FF2B5EF4-FFF2-40B4-BE49-F238E27FC236}">
                <a16:creationId xmlns:a16="http://schemas.microsoft.com/office/drawing/2014/main" id="{93FA602D-AF13-454D-AA78-7F5C8406A500}"/>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141365" y="3565040"/>
            <a:ext cx="2071357" cy="106459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Social Care</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variety of different roles are available</a:t>
            </a:r>
          </a:p>
        </p:txBody>
      </p:sp>
      <p:sp>
        <p:nvSpPr>
          <p:cNvPr id="29" name="Rectangle: Rounded Corners 28">
            <a:extLst>
              <a:ext uri="{FF2B5EF4-FFF2-40B4-BE49-F238E27FC236}">
                <a16:creationId xmlns:a16="http://schemas.microsoft.com/office/drawing/2014/main" id="{CFB73F14-893B-4435-85B8-7DC73DF7C9B7}"/>
              </a:ext>
            </a:extLst>
          </p:cNvPr>
          <p:cNvSpPr/>
          <p:nvPr/>
        </p:nvSpPr>
        <p:spPr>
          <a:xfrm>
            <a:off x="3850569" y="4761673"/>
            <a:ext cx="2084496" cy="95507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 Industries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film &amp; game design and creation</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852650" y="2369247"/>
            <a:ext cx="2084496" cy="106036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Engineering</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a zero carbon target for 2030</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5993450" y="3565460"/>
            <a:ext cx="2117035" cy="106036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Autonomous Vehicles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Constant development of cutting-edge tech</a:t>
            </a:r>
          </a:p>
        </p:txBody>
      </p:sp>
      <p:sp>
        <p:nvSpPr>
          <p:cNvPr id="45" name="Rectangle: Rounded Corners 44">
            <a:extLst>
              <a:ext uri="{FF2B5EF4-FFF2-40B4-BE49-F238E27FC236}">
                <a16:creationId xmlns:a16="http://schemas.microsoft.com/office/drawing/2014/main" id="{3271DA9F-8E0B-4EDD-9441-6000BA826CCC}"/>
              </a:ext>
            </a:extLst>
          </p:cNvPr>
          <p:cNvSpPr/>
          <p:nvPr/>
        </p:nvSpPr>
        <p:spPr>
          <a:xfrm>
            <a:off x="973258" y="4761673"/>
            <a:ext cx="2084710"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universities have over 14,000 staff</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289284" y="3565460"/>
            <a:ext cx="2071355" cy="106036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Ongoing development of green technologies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977847" y="2369247"/>
            <a:ext cx="2084496" cy="106036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Space &amp; Satellite</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state-of-the art technology</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731061" y="2421892"/>
            <a:ext cx="2121581" cy="106036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Life Sciences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vaccinations, cryogenics &amp; more</a:t>
            </a:r>
          </a:p>
        </p:txBody>
      </p:sp>
      <p:sp>
        <p:nvSpPr>
          <p:cNvPr id="49" name="Rectangle: Rounded Corners 48">
            <a:extLst>
              <a:ext uri="{FF2B5EF4-FFF2-40B4-BE49-F238E27FC236}">
                <a16:creationId xmlns:a16="http://schemas.microsoft.com/office/drawing/2014/main" id="{B07858C8-62EB-49CE-84EC-085097D1D491}"/>
              </a:ext>
            </a:extLst>
          </p:cNvPr>
          <p:cNvSpPr/>
          <p:nvPr/>
        </p:nvSpPr>
        <p:spPr>
          <a:xfrm>
            <a:off x="297276" y="1022378"/>
            <a:ext cx="5500854" cy="116218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about in your local area. What do people you know do as their career?  Then, click to find out more about which sectors have roles on offer in Oxfordshire. </a:t>
            </a:r>
          </a:p>
        </p:txBody>
      </p:sp>
      <p:sp>
        <p:nvSpPr>
          <p:cNvPr id="50" name="Rectangle: Rounded Corners 49">
            <a:extLst>
              <a:ext uri="{FF2B5EF4-FFF2-40B4-BE49-F238E27FC236}">
                <a16:creationId xmlns:a16="http://schemas.microsoft.com/office/drawing/2014/main" id="{B7592296-8485-4557-B925-A688E324B003}"/>
              </a:ext>
            </a:extLst>
          </p:cNvPr>
          <p:cNvSpPr/>
          <p:nvPr/>
        </p:nvSpPr>
        <p:spPr>
          <a:xfrm>
            <a:off x="6067211" y="1022378"/>
            <a:ext cx="2777489" cy="1162183"/>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51" name="Rectangle: Rounded Corners 50">
            <a:extLst>
              <a:ext uri="{FF2B5EF4-FFF2-40B4-BE49-F238E27FC236}">
                <a16:creationId xmlns:a16="http://schemas.microsoft.com/office/drawing/2014/main" id="{9FFCD984-F32B-4225-9FF5-5F299F6203C5}"/>
              </a:ext>
            </a:extLst>
          </p:cNvPr>
          <p:cNvSpPr/>
          <p:nvPr/>
        </p:nvSpPr>
        <p:spPr>
          <a:xfrm>
            <a:off x="6727667" y="4761673"/>
            <a:ext cx="2117034"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Manufacturing &amp; Logistics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thriving distribution industry</a:t>
            </a:r>
          </a:p>
        </p:txBody>
      </p:sp>
      <p:sp>
        <p:nvSpPr>
          <p:cNvPr id="52" name="Rectangle: Rounded Corners 51">
            <a:extLst>
              <a:ext uri="{FF2B5EF4-FFF2-40B4-BE49-F238E27FC236}">
                <a16:creationId xmlns:a16="http://schemas.microsoft.com/office/drawing/2014/main" id="{B921EC9E-23D5-4473-9EF2-3666468F51A4}"/>
              </a:ext>
            </a:extLst>
          </p:cNvPr>
          <p:cNvSpPr/>
          <p:nvPr/>
        </p:nvSpPr>
        <p:spPr>
          <a:xfrm>
            <a:off x="397798" y="5901431"/>
            <a:ext cx="8346884" cy="681568"/>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Did you know there were career opportunities in these sectors in Oxfordshire?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54" name="Picture 2" descr="Stethoscope icon">
            <a:extLst>
              <a:ext uri="{FF2B5EF4-FFF2-40B4-BE49-F238E27FC236}">
                <a16:creationId xmlns:a16="http://schemas.microsoft.com/office/drawing/2014/main" id="{939341B5-A1A1-4602-8CFF-6BA85D37167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24407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School Building icon">
            <a:extLst>
              <a:ext uri="{FF2B5EF4-FFF2-40B4-BE49-F238E27FC236}">
                <a16:creationId xmlns:a16="http://schemas.microsoft.com/office/drawing/2014/main" id="{B3071499-01C9-41FD-A79D-175F7C92B3D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2155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Biomass icon">
            <a:extLst>
              <a:ext uri="{FF2B5EF4-FFF2-40B4-BE49-F238E27FC236}">
                <a16:creationId xmlns:a16="http://schemas.microsoft.com/office/drawing/2014/main" id="{FF769857-3333-43E7-9B4A-159C8A540E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6894"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Eco Fuel icon">
            <a:extLst>
              <a:ext uri="{FF2B5EF4-FFF2-40B4-BE49-F238E27FC236}">
                <a16:creationId xmlns:a16="http://schemas.microsoft.com/office/drawing/2014/main" id="{D7C94F2F-7CB2-468F-9EC9-EF63EE3E8F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02090"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ar Production icon">
            <a:extLst>
              <a:ext uri="{FF2B5EF4-FFF2-40B4-BE49-F238E27FC236}">
                <a16:creationId xmlns:a16="http://schemas.microsoft.com/office/drawing/2014/main" id="{9D341D2C-CD78-430B-A084-E88610085B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14183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pace Shuttle icon">
            <a:extLst>
              <a:ext uri="{FF2B5EF4-FFF2-40B4-BE49-F238E27FC236}">
                <a16:creationId xmlns:a16="http://schemas.microsoft.com/office/drawing/2014/main" id="{90741BA7-925C-4002-A24D-E7F13293FF5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288"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Structural icon">
            <a:extLst>
              <a:ext uri="{FF2B5EF4-FFF2-40B4-BE49-F238E27FC236}">
                <a16:creationId xmlns:a16="http://schemas.microsoft.com/office/drawing/2014/main" id="{6FEB60D3-1C56-48F1-9FDA-20ECC34C141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91987"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Game Controller icon">
            <a:extLst>
              <a:ext uri="{FF2B5EF4-FFF2-40B4-BE49-F238E27FC236}">
                <a16:creationId xmlns:a16="http://schemas.microsoft.com/office/drawing/2014/main" id="{D752BBCA-F3BA-41E2-A212-E7BAEA00AB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886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8" descr="Documentary icon">
            <a:extLst>
              <a:ext uri="{FF2B5EF4-FFF2-40B4-BE49-F238E27FC236}">
                <a16:creationId xmlns:a16="http://schemas.microsoft.com/office/drawing/2014/main" id="{F21BC7B6-3D23-4F26-B937-B734FDE5DE4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75960" y="4817068"/>
            <a:ext cx="710811" cy="7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1+#ppt_w/2"/>
                                          </p:val>
                                        </p:tav>
                                        <p:tav tm="100000">
                                          <p:val>
                                            <p:strVal val="#ppt_x"/>
                                          </p:val>
                                        </p:tav>
                                      </p:tavLst>
                                    </p:anim>
                                    <p:anim calcmode="lin" valueType="num">
                                      <p:cBhvr additive="base">
                                        <p:cTn id="31" dur="500" fill="hold"/>
                                        <p:tgtEl>
                                          <p:spTgt spid="5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0"/>
                            </p:stCondLst>
                            <p:childTnLst>
                              <p:par>
                                <p:cTn id="53" presetID="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0-#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7" grpId="0" animBg="1"/>
      <p:bldP spid="45" grpId="0" animBg="1"/>
      <p:bldP spid="46" grpId="0" animBg="1"/>
      <p:bldP spid="47" grpId="0" animBg="1"/>
      <p:bldP spid="48"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4122" y="101998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402000" y="4074422"/>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 Leisure &amp; Tourism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thousands of visitors from all over the world</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359753" y="1040319"/>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Wholesale &amp; Retail</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thousands of retail roles with large &amp; small retailers</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6462528"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Charity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many sectors that have opportunities for experience</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341472"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Public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County Council have 1,300 staff in a variety of roles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341472" y="1060626"/>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almost everyone using technology, this sector is always growing</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462528" y="1040319"/>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Professional Services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All businesses need financial advice &amp; support and legal advice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5" name="Rectangle: Rounded Corners 34">
            <a:extLst>
              <a:ext uri="{FF2B5EF4-FFF2-40B4-BE49-F238E27FC236}">
                <a16:creationId xmlns:a16="http://schemas.microsoft.com/office/drawing/2014/main" id="{855BCB2E-538F-47FD-9E0E-D541A03781C6}"/>
              </a:ext>
            </a:extLst>
          </p:cNvPr>
          <p:cNvSpPr/>
          <p:nvPr/>
        </p:nvSpPr>
        <p:spPr>
          <a:xfrm>
            <a:off x="338055" y="5877548"/>
            <a:ext cx="8467711" cy="574861"/>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There are so many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opportunities</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in Oxfordshire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so why not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take inspiration </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from</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closer to home?</a:t>
            </a:r>
          </a:p>
        </p:txBody>
      </p:sp>
      <p:pic>
        <p:nvPicPr>
          <p:cNvPr id="1028" name="Picture 4" descr="Laptop icon">
            <a:extLst>
              <a:ext uri="{FF2B5EF4-FFF2-40B4-BE49-F238E27FC236}">
                <a16:creationId xmlns:a16="http://schemas.microsoft.com/office/drawing/2014/main" id="{7A6F3BF0-4088-4625-BA23-87697ADD33D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734"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aholic icon">
            <a:extLst>
              <a:ext uri="{FF2B5EF4-FFF2-40B4-BE49-F238E27FC236}">
                <a16:creationId xmlns:a16="http://schemas.microsoft.com/office/drawing/2014/main" id="{DC90CB26-8318-48DC-9551-5D60B0C6B5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8317"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per Money icon">
            <a:extLst>
              <a:ext uri="{FF2B5EF4-FFF2-40B4-BE49-F238E27FC236}">
                <a16:creationId xmlns:a16="http://schemas.microsoft.com/office/drawing/2014/main" id="{A02224AF-6783-42D1-8895-5C9D3D0BE7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2901"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ssport With Visa icon">
            <a:extLst>
              <a:ext uri="{FF2B5EF4-FFF2-40B4-BE49-F238E27FC236}">
                <a16:creationId xmlns:a16="http://schemas.microsoft.com/office/drawing/2014/main" id="{59F8A44C-00C2-432C-AE00-8D669688F7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47485"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ning icon">
            <a:extLst>
              <a:ext uri="{FF2B5EF4-FFF2-40B4-BE49-F238E27FC236}">
                <a16:creationId xmlns:a16="http://schemas.microsoft.com/office/drawing/2014/main" id="{CA1DCA9F-73B2-466C-BB7E-2387373278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2068" y="279262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7" grpId="0" animBg="1"/>
      <p:bldP spid="46" grpId="0" animBg="1"/>
      <p:bldP spid="47" grpId="0" animBg="1"/>
      <p:bldP spid="4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Web design outline">
            <a:extLst>
              <a:ext uri="{FF2B5EF4-FFF2-40B4-BE49-F238E27FC236}">
                <a16:creationId xmlns:a16="http://schemas.microsoft.com/office/drawing/2014/main" id="{1915FE8E-A52B-46FD-84E8-3B21D6D35F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59" y="644000"/>
            <a:ext cx="3550894" cy="3550894"/>
          </a:xfrm>
          <a:prstGeom prst="rect">
            <a:avLst/>
          </a:prstGeom>
        </p:spPr>
      </p:pic>
      <p:pic>
        <p:nvPicPr>
          <p:cNvPr id="7" name="Graphic 6" descr="Palette outline">
            <a:extLst>
              <a:ext uri="{FF2B5EF4-FFF2-40B4-BE49-F238E27FC236}">
                <a16:creationId xmlns:a16="http://schemas.microsoft.com/office/drawing/2014/main" id="{2DFFA998-3453-47BA-917C-46083E63FF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076" y="3573083"/>
            <a:ext cx="3550894" cy="3550894"/>
          </a:xfrm>
          <a:prstGeom prst="rect">
            <a:avLst/>
          </a:prstGeom>
        </p:spPr>
      </p:pic>
      <p:pic>
        <p:nvPicPr>
          <p:cNvPr id="10" name="Graphic 9" descr="Paint brush outline">
            <a:extLst>
              <a:ext uri="{FF2B5EF4-FFF2-40B4-BE49-F238E27FC236}">
                <a16:creationId xmlns:a16="http://schemas.microsoft.com/office/drawing/2014/main" id="{E4C827FA-10A5-4123-BC94-8ADF24E1AA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62168" y="619699"/>
            <a:ext cx="3550894" cy="3550894"/>
          </a:xfrm>
          <a:prstGeom prst="rect">
            <a:avLst/>
          </a:prstGeom>
        </p:spPr>
      </p:pic>
      <p:pic>
        <p:nvPicPr>
          <p:cNvPr id="22" name="Graphic 21" descr="Clapper board outline">
            <a:extLst>
              <a:ext uri="{FF2B5EF4-FFF2-40B4-BE49-F238E27FC236}">
                <a16:creationId xmlns:a16="http://schemas.microsoft.com/office/drawing/2014/main" id="{495D6CE5-A2E6-4CD9-9A37-4D9F442828ED}"/>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6406"/>
          <a:stretch/>
        </p:blipFill>
        <p:spPr>
          <a:xfrm>
            <a:off x="5712018" y="3887370"/>
            <a:ext cx="3550894" cy="2968322"/>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3390900" y="1038434"/>
            <a:ext cx="5329319" cy="80016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Now we’re going to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take a closer look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one of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local employers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career opportunities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they have on offer.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271467" y="5333740"/>
            <a:ext cx="4607418" cy="116218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Rebellion are always </a:t>
            </a:r>
            <a:r>
              <a:rPr lang="en-GB" sz="1400" b="1" dirty="0">
                <a:solidFill>
                  <a:schemeClr val="tx1"/>
                </a:solidFill>
                <a:latin typeface="Century Gothic" panose="020B0502020202020204" pitchFamily="34" charset="0"/>
                <a:cs typeface="Arial" panose="020B0604020202020204" pitchFamily="34" charset="0"/>
              </a:rPr>
              <a:t>looking for </a:t>
            </a:r>
            <a:r>
              <a:rPr lang="en-GB" sz="1400" b="1" i="0" dirty="0">
                <a:solidFill>
                  <a:schemeClr val="tx1"/>
                </a:solidFill>
                <a:effectLst/>
                <a:latin typeface="Century Gothic" panose="020B0502020202020204" pitchFamily="34" charset="0"/>
                <a:cs typeface="Arial" panose="020B0604020202020204" pitchFamily="34" charset="0"/>
              </a:rPr>
              <a:t>talented and creative people </a:t>
            </a:r>
            <a:r>
              <a:rPr lang="en-GB" sz="1400" b="0" i="0" dirty="0">
                <a:solidFill>
                  <a:schemeClr val="tx1"/>
                </a:solidFill>
                <a:effectLst/>
                <a:latin typeface="Century Gothic" panose="020B0502020202020204" pitchFamily="34" charset="0"/>
                <a:cs typeface="Arial" panose="020B0604020202020204" pitchFamily="34" charset="0"/>
              </a:rPr>
              <a:t>who have a </a:t>
            </a:r>
            <a:r>
              <a:rPr lang="en-GB" sz="1400" b="1" i="0" dirty="0">
                <a:solidFill>
                  <a:schemeClr val="tx1"/>
                </a:solidFill>
                <a:effectLst/>
                <a:latin typeface="Century Gothic" panose="020B0502020202020204" pitchFamily="34" charset="0"/>
                <a:cs typeface="Arial" panose="020B0604020202020204" pitchFamily="34" charset="0"/>
              </a:rPr>
              <a:t>passion</a:t>
            </a:r>
            <a:r>
              <a:rPr lang="en-GB" sz="1400" b="0" i="0" dirty="0">
                <a:solidFill>
                  <a:schemeClr val="tx1"/>
                </a:solidFill>
                <a:effectLst/>
                <a:latin typeface="Century Gothic" panose="020B0502020202020204" pitchFamily="34" charset="0"/>
                <a:cs typeface="Arial" panose="020B0604020202020204" pitchFamily="34" charset="0"/>
              </a:rPr>
              <a:t> for making great games and </a:t>
            </a:r>
            <a:r>
              <a:rPr lang="en-GB" sz="1400" b="1" i="0" dirty="0">
                <a:solidFill>
                  <a:schemeClr val="tx1"/>
                </a:solidFill>
                <a:effectLst/>
                <a:latin typeface="Century Gothic" panose="020B0502020202020204" pitchFamily="34" charset="0"/>
                <a:cs typeface="Arial" panose="020B0604020202020204" pitchFamily="34" charset="0"/>
              </a:rPr>
              <a:t>want to be at the forefront of developing gaming technology</a:t>
            </a:r>
            <a:r>
              <a:rPr lang="en-GB" sz="1400" b="0" i="0" dirty="0">
                <a:solidFill>
                  <a:schemeClr val="tx1"/>
                </a:solidFill>
                <a:effectLst/>
                <a:latin typeface="Century Gothic" panose="020B0502020202020204" pitchFamily="34" charset="0"/>
                <a:cs typeface="Arial" panose="020B0604020202020204" pitchFamily="34" charset="0"/>
              </a:rPr>
              <a:t>.</a:t>
            </a:r>
            <a:endParaRPr lang="en-GB" sz="1400" dirty="0">
              <a:solidFill>
                <a:schemeClr val="tx1"/>
              </a:solidFill>
              <a:latin typeface="Century Gothic" panose="020B0502020202020204" pitchFamily="34" charset="0"/>
              <a:cs typeface="Arial" panose="020B0604020202020204" pitchFamily="34" charset="0"/>
            </a:endParaRPr>
          </a:p>
        </p:txBody>
      </p:sp>
      <p:pic>
        <p:nvPicPr>
          <p:cNvPr id="5" name="Picture 4">
            <a:hlinkClick r:id="rId12"/>
            <a:extLst>
              <a:ext uri="{FF2B5EF4-FFF2-40B4-BE49-F238E27FC236}">
                <a16:creationId xmlns:a16="http://schemas.microsoft.com/office/drawing/2014/main" id="{D5501D9E-D0C1-4FAB-99FC-174BF767A849}"/>
              </a:ext>
            </a:extLst>
          </p:cNvPr>
          <p:cNvPicPr>
            <a:picLocks noChangeAspect="1"/>
          </p:cNvPicPr>
          <p:nvPr/>
        </p:nvPicPr>
        <p:blipFill>
          <a:blip r:embed="rId13"/>
          <a:stretch>
            <a:fillRect/>
          </a:stretch>
        </p:blipFill>
        <p:spPr>
          <a:xfrm>
            <a:off x="5081202" y="3122807"/>
            <a:ext cx="3662710" cy="1974633"/>
          </a:xfrm>
          <a:prstGeom prst="rect">
            <a:avLst/>
          </a:prstGeom>
        </p:spPr>
      </p:pic>
      <p:sp>
        <p:nvSpPr>
          <p:cNvPr id="11" name="Rectangle: Rounded Corners 10">
            <a:extLst>
              <a:ext uri="{FF2B5EF4-FFF2-40B4-BE49-F238E27FC236}">
                <a16:creationId xmlns:a16="http://schemas.microsoft.com/office/drawing/2014/main" id="{53CDA76E-665E-4B3C-A75C-5B60B0B6F2AF}"/>
              </a:ext>
            </a:extLst>
          </p:cNvPr>
          <p:cNvSpPr/>
          <p:nvPr/>
        </p:nvSpPr>
        <p:spPr>
          <a:xfrm>
            <a:off x="266076" y="3035762"/>
            <a:ext cx="4612809" cy="215365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Watch the video about Rebellion and then talk about the following questions: </a:t>
            </a:r>
          </a:p>
          <a:p>
            <a:pPr marL="285750" indent="-285750" algn="ctr">
              <a:buBlip>
                <a:blip r:embed="rId14"/>
              </a:buBlip>
            </a:pPr>
            <a:r>
              <a:rPr lang="en-GB" sz="1400" dirty="0">
                <a:solidFill>
                  <a:schemeClr val="tx1">
                    <a:lumMod val="95000"/>
                    <a:lumOff val="5000"/>
                  </a:schemeClr>
                </a:solidFill>
                <a:latin typeface="Century Gothic" panose="020B0502020202020204" pitchFamily="34" charset="0"/>
                <a:cs typeface="Arial" panose="020B0604020202020204" pitchFamily="34" charset="0"/>
              </a:rPr>
              <a:t>Which skills did you see in the video? </a:t>
            </a:r>
          </a:p>
          <a:p>
            <a:pPr marL="285750" indent="-285750" algn="ctr">
              <a:buBlip>
                <a:blip r:embed="rId14"/>
              </a:buBlip>
            </a:pPr>
            <a:r>
              <a:rPr lang="en-GB" sz="1400" dirty="0">
                <a:solidFill>
                  <a:schemeClr val="tx1">
                    <a:lumMod val="95000"/>
                    <a:lumOff val="5000"/>
                  </a:schemeClr>
                </a:solidFill>
                <a:latin typeface="Century Gothic" panose="020B0502020202020204" pitchFamily="34" charset="0"/>
                <a:cs typeface="Arial" panose="020B0604020202020204" pitchFamily="34" charset="0"/>
              </a:rPr>
              <a:t>Were any of these what you expected someone might need for a job as an animator? </a:t>
            </a:r>
          </a:p>
          <a:p>
            <a:pPr marL="285750" indent="-285750" algn="ctr">
              <a:buBlip>
                <a:blip r:embed="rId14"/>
              </a:buBlip>
            </a:pPr>
            <a:r>
              <a:rPr lang="en-GB" sz="1400" dirty="0">
                <a:solidFill>
                  <a:schemeClr val="tx1">
                    <a:lumMod val="95000"/>
                    <a:lumOff val="5000"/>
                  </a:schemeClr>
                </a:solidFill>
                <a:latin typeface="Century Gothic" panose="020B0502020202020204" pitchFamily="34" charset="0"/>
                <a:cs typeface="Arial" panose="020B0604020202020204" pitchFamily="34" charset="0"/>
              </a:rPr>
              <a:t>Which other careers could the skills on display here be useful for? </a:t>
            </a:r>
          </a:p>
          <a:p>
            <a:pPr marL="285750" indent="-285750" algn="ctr">
              <a:buBlip>
                <a:blip r:embed="rId14"/>
              </a:buBlip>
            </a:pPr>
            <a:r>
              <a:rPr lang="en-GB" sz="1400" dirty="0">
                <a:solidFill>
                  <a:schemeClr val="tx1">
                    <a:lumMod val="95000"/>
                    <a:lumOff val="5000"/>
                  </a:schemeClr>
                </a:solidFill>
                <a:latin typeface="Century Gothic" panose="020B0502020202020204" pitchFamily="34" charset="0"/>
                <a:cs typeface="Arial" panose="020B0604020202020204" pitchFamily="34" charset="0"/>
              </a:rPr>
              <a:t>Do you have any of these skills?</a:t>
            </a:r>
          </a:p>
        </p:txBody>
      </p:sp>
      <p:sp>
        <p:nvSpPr>
          <p:cNvPr id="13" name="Rectangle: Rounded Corners 12">
            <a:hlinkClick r:id="rId12"/>
            <a:extLst>
              <a:ext uri="{FF2B5EF4-FFF2-40B4-BE49-F238E27FC236}">
                <a16:creationId xmlns:a16="http://schemas.microsoft.com/office/drawing/2014/main" id="{0BB9FF0D-9B82-4BAC-9DB6-27BC3B797947}"/>
              </a:ext>
            </a:extLst>
          </p:cNvPr>
          <p:cNvSpPr/>
          <p:nvPr/>
        </p:nvSpPr>
        <p:spPr>
          <a:xfrm>
            <a:off x="8088457" y="2980063"/>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0:00-1:00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4" name="Rectangle: Rounded Corners 13">
            <a:extLst>
              <a:ext uri="{FF2B5EF4-FFF2-40B4-BE49-F238E27FC236}">
                <a16:creationId xmlns:a16="http://schemas.microsoft.com/office/drawing/2014/main" id="{DF0AEC3C-90E6-41C4-B8B4-B7CC79A27033}"/>
              </a:ext>
            </a:extLst>
          </p:cNvPr>
          <p:cNvSpPr/>
          <p:nvPr/>
        </p:nvSpPr>
        <p:spPr>
          <a:xfrm>
            <a:off x="5081202" y="5333740"/>
            <a:ext cx="3700751" cy="1162183"/>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Animator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person who creates pictures, cartoons, films and moving images.  </a:t>
            </a:r>
          </a:p>
        </p:txBody>
      </p:sp>
      <p:sp>
        <p:nvSpPr>
          <p:cNvPr id="21" name="Shape 114">
            <a:extLst>
              <a:ext uri="{FF2B5EF4-FFF2-40B4-BE49-F238E27FC236}">
                <a16:creationId xmlns:a16="http://schemas.microsoft.com/office/drawing/2014/main" id="{B7E20346-1969-4553-B123-35184E8A6094}"/>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23" name="Pentagon 20">
            <a:extLst>
              <a:ext uri="{FF2B5EF4-FFF2-40B4-BE49-F238E27FC236}">
                <a16:creationId xmlns:a16="http://schemas.microsoft.com/office/drawing/2014/main" id="{9A097EA1-D790-4113-AACB-7CA4C476CB5E}"/>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4" name="TextBox 23">
            <a:extLst>
              <a:ext uri="{FF2B5EF4-FFF2-40B4-BE49-F238E27FC236}">
                <a16:creationId xmlns:a16="http://schemas.microsoft.com/office/drawing/2014/main" id="{8C88F14D-ED1E-41B7-867E-39F85DDA2F60}"/>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2" name="Rectangle: Rounded Corners 11">
            <a:extLst>
              <a:ext uri="{FF2B5EF4-FFF2-40B4-BE49-F238E27FC236}">
                <a16:creationId xmlns:a16="http://schemas.microsoft.com/office/drawing/2014/main" id="{E54E6E84-F2B9-492A-BC7D-C36D00C3AEB5}"/>
              </a:ext>
            </a:extLst>
          </p:cNvPr>
          <p:cNvSpPr/>
          <p:nvPr/>
        </p:nvSpPr>
        <p:spPr>
          <a:xfrm>
            <a:off x="3390900" y="2019365"/>
            <a:ext cx="5329319" cy="80016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Rebellion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is known worldwide for its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computer games, comics and films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many different roles available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with them, including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programming, art and animation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18" name="TextBox 17">
            <a:extLst>
              <a:ext uri="{FF2B5EF4-FFF2-40B4-BE49-F238E27FC236}">
                <a16:creationId xmlns:a16="http://schemas.microsoft.com/office/drawing/2014/main" id="{6AFE3B7F-2B72-46FE-BD9C-4DA86C28181F}"/>
              </a:ext>
            </a:extLst>
          </p:cNvPr>
          <p:cNvSpPr txBox="1"/>
          <p:nvPr/>
        </p:nvSpPr>
        <p:spPr>
          <a:xfrm>
            <a:off x="7172696" y="6640248"/>
            <a:ext cx="4678878" cy="215444"/>
          </a:xfrm>
          <a:prstGeom prst="rect">
            <a:avLst/>
          </a:prstGeom>
          <a:noFill/>
        </p:spPr>
        <p:txBody>
          <a:bodyPr wrap="square">
            <a:spAutoFit/>
          </a:bodyPr>
          <a:lstStyle/>
          <a:p>
            <a:r>
              <a:rPr lang="en-GB" sz="800" b="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https://safeshare.tv/x/yFrJfr8nSck</a:t>
            </a:r>
            <a:r>
              <a:rPr lang="en-GB" sz="800" b="0"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p:txBody>
      </p:sp>
      <p:pic>
        <p:nvPicPr>
          <p:cNvPr id="6" name="Picture 5" descr="A picture containing text, building, outdoor, sky&#10;&#10;Description automatically generated">
            <a:extLst>
              <a:ext uri="{FF2B5EF4-FFF2-40B4-BE49-F238E27FC236}">
                <a16:creationId xmlns:a16="http://schemas.microsoft.com/office/drawing/2014/main" id="{91782BBB-EEF4-4D6D-8E23-920061668FF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5377" y="1047249"/>
            <a:ext cx="2763906" cy="1744958"/>
          </a:xfrm>
          <a:prstGeom prst="rect">
            <a:avLst/>
          </a:prstGeom>
        </p:spPr>
      </p:pic>
    </p:spTree>
    <p:extLst>
      <p:ext uri="{BB962C8B-B14F-4D97-AF65-F5344CB8AC3E}">
        <p14:creationId xmlns:p14="http://schemas.microsoft.com/office/powerpoint/2010/main" val="17469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3" grpId="0" animBg="1"/>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erm outline">
            <a:extLst>
              <a:ext uri="{FF2B5EF4-FFF2-40B4-BE49-F238E27FC236}">
                <a16:creationId xmlns:a16="http://schemas.microsoft.com/office/drawing/2014/main" id="{709FFA2E-4C5C-427B-9C12-F22F7DA21C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7828" y="1134169"/>
            <a:ext cx="3550895" cy="3550895"/>
          </a:xfrm>
          <a:prstGeom prst="rect">
            <a:avLst/>
          </a:prstGeom>
        </p:spPr>
      </p:pic>
      <p:pic>
        <p:nvPicPr>
          <p:cNvPr id="8" name="Graphic 7" descr="Film strip outline">
            <a:extLst>
              <a:ext uri="{FF2B5EF4-FFF2-40B4-BE49-F238E27FC236}">
                <a16:creationId xmlns:a16="http://schemas.microsoft.com/office/drawing/2014/main" id="{7A4D67F6-CADB-410D-97BF-18D065E627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84" y="812300"/>
            <a:ext cx="3550895" cy="3550895"/>
          </a:xfrm>
          <a:prstGeom prst="rect">
            <a:avLst/>
          </a:prstGeom>
        </p:spPr>
      </p:pic>
      <p:pic>
        <p:nvPicPr>
          <p:cNvPr id="25" name="Graphic 24" descr="Building Brick Wall outline">
            <a:extLst>
              <a:ext uri="{FF2B5EF4-FFF2-40B4-BE49-F238E27FC236}">
                <a16:creationId xmlns:a16="http://schemas.microsoft.com/office/drawing/2014/main" id="{B24A4A0E-64B1-4D22-8A97-FDB2FA60979B}"/>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25347"/>
          <a:stretch/>
        </p:blipFill>
        <p:spPr>
          <a:xfrm>
            <a:off x="5460327" y="4207177"/>
            <a:ext cx="3550895" cy="2650824"/>
          </a:xfrm>
          <a:prstGeom prst="rect">
            <a:avLst/>
          </a:prstGeom>
        </p:spPr>
      </p:pic>
      <p:pic>
        <p:nvPicPr>
          <p:cNvPr id="27" name="Graphic 26" descr="Immunity outline">
            <a:extLst>
              <a:ext uri="{FF2B5EF4-FFF2-40B4-BE49-F238E27FC236}">
                <a16:creationId xmlns:a16="http://schemas.microsoft.com/office/drawing/2014/main" id="{7483EEF6-3DD2-42CA-991C-1FAC28ACAC61}"/>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r="39804"/>
          <a:stretch/>
        </p:blipFill>
        <p:spPr>
          <a:xfrm>
            <a:off x="7006505" y="790994"/>
            <a:ext cx="2137496" cy="3550895"/>
          </a:xfrm>
          <a:prstGeom prst="rect">
            <a:avLst/>
          </a:prstGeom>
        </p:spPr>
      </p:pic>
      <p:pic>
        <p:nvPicPr>
          <p:cNvPr id="29" name="Graphic 28" descr="Needle outline">
            <a:extLst>
              <a:ext uri="{FF2B5EF4-FFF2-40B4-BE49-F238E27FC236}">
                <a16:creationId xmlns:a16="http://schemas.microsoft.com/office/drawing/2014/main" id="{A7D7A544-917E-47E3-AB1A-46D82946BB2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304213" y="3535270"/>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223024" y="1035872"/>
            <a:ext cx="8558929" cy="42654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Time to find out more about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fabulous future waiting for you in Oxfordshire!</a:t>
            </a:r>
          </a:p>
        </p:txBody>
      </p:sp>
      <p:sp>
        <p:nvSpPr>
          <p:cNvPr id="12" name="Shape 114">
            <a:extLst>
              <a:ext uri="{FF2B5EF4-FFF2-40B4-BE49-F238E27FC236}">
                <a16:creationId xmlns:a16="http://schemas.microsoft.com/office/drawing/2014/main" id="{B1635D7A-CD0E-4586-ACA0-F3DAAAE2956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3" name="Pentagon 20">
            <a:extLst>
              <a:ext uri="{FF2B5EF4-FFF2-40B4-BE49-F238E27FC236}">
                <a16:creationId xmlns:a16="http://schemas.microsoft.com/office/drawing/2014/main" id="{90A5DF72-FEC1-49EB-86F1-7AE1FD1F8D1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4" name="Rectangle: Rounded Corners 13">
            <a:extLst>
              <a:ext uri="{FF2B5EF4-FFF2-40B4-BE49-F238E27FC236}">
                <a16:creationId xmlns:a16="http://schemas.microsoft.com/office/drawing/2014/main" id="{D5E50AA4-D6C6-4506-939C-5ABFE9AFD47F}"/>
              </a:ext>
            </a:extLst>
          </p:cNvPr>
          <p:cNvSpPr/>
          <p:nvPr/>
        </p:nvSpPr>
        <p:spPr>
          <a:xfrm>
            <a:off x="4832795" y="1992188"/>
            <a:ext cx="3949158" cy="21869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After you have watched The WOW Show film, </a:t>
            </a:r>
            <a:r>
              <a:rPr lang="en-GB" sz="1400" dirty="0">
                <a:solidFill>
                  <a:schemeClr val="tx1"/>
                </a:solidFill>
                <a:latin typeface="Century Gothic" panose="020B0502020202020204" pitchFamily="34" charset="0"/>
                <a:cs typeface="Arial" panose="020B0604020202020204" pitchFamily="34" charset="0"/>
              </a:rPr>
              <a:t>work with a partner and think about the advantages and disadvantages of working in a company in Oxfordshire with several hundred people compared to say just 10 or 20 - or working for yourself.  Which do you feel would be of most interest to you? </a:t>
            </a:r>
            <a:endParaRPr lang="en-GB" sz="14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E0BCFD8-D718-425F-B9D4-EB3DDDE6E9F1}"/>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DB4C22CE-5B46-475C-ADDB-9DEB8E5E43FC}"/>
              </a:ext>
            </a:extLst>
          </p:cNvPr>
          <p:cNvSpPr/>
          <p:nvPr/>
        </p:nvSpPr>
        <p:spPr>
          <a:xfrm>
            <a:off x="189935" y="4651370"/>
            <a:ext cx="3991771" cy="173372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Do you know that right here on our doorstep we have</a:t>
            </a:r>
            <a:r>
              <a:rPr lang="en-GB" sz="1400" b="1" dirty="0">
                <a:solidFill>
                  <a:schemeClr val="tx1"/>
                </a:solidFill>
                <a:latin typeface="Century Gothic" panose="020B0502020202020204" pitchFamily="34" charset="0"/>
                <a:cs typeface="Arial" panose="020B0604020202020204" pitchFamily="34" charset="0"/>
              </a:rPr>
              <a:t> a fantastic mix of employers who represent some of the most important and exciting areas of employment </a:t>
            </a:r>
            <a:r>
              <a:rPr lang="en-GB" sz="1400" dirty="0">
                <a:solidFill>
                  <a:schemeClr val="tx1"/>
                </a:solidFill>
                <a:latin typeface="Century Gothic" panose="020B0502020202020204" pitchFamily="34" charset="0"/>
                <a:cs typeface="Arial" panose="020B0604020202020204" pitchFamily="34" charset="0"/>
              </a:rPr>
              <a:t>for this country in the future. </a:t>
            </a:r>
            <a:r>
              <a:rPr lang="en-GB" sz="1400">
                <a:solidFill>
                  <a:schemeClr val="tx1"/>
                </a:solidFill>
                <a:latin typeface="Century Gothic" panose="020B0502020202020204" pitchFamily="34" charset="0"/>
                <a:cs typeface="Arial" panose="020B0604020202020204" pitchFamily="34" charset="0"/>
              </a:rPr>
              <a:t>In this film we can take a look at some of them.</a:t>
            </a:r>
          </a:p>
        </p:txBody>
      </p:sp>
      <p:sp>
        <p:nvSpPr>
          <p:cNvPr id="18" name="Rectangle: Rounded Corners 17">
            <a:extLst>
              <a:ext uri="{FF2B5EF4-FFF2-40B4-BE49-F238E27FC236}">
                <a16:creationId xmlns:a16="http://schemas.microsoft.com/office/drawing/2014/main" id="{7CE680D8-9D6A-4698-80B0-29043A95127C}"/>
              </a:ext>
            </a:extLst>
          </p:cNvPr>
          <p:cNvSpPr/>
          <p:nvPr/>
        </p:nvSpPr>
        <p:spPr>
          <a:xfrm>
            <a:off x="4832795" y="4685063"/>
            <a:ext cx="3991771" cy="170003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In the employment areas we have just seen, Oxfordshire has a huge variety of employers of different sizes </a:t>
            </a:r>
            <a:r>
              <a:rPr lang="en-GB" sz="1400" b="1" dirty="0">
                <a:solidFill>
                  <a:schemeClr val="tx1"/>
                </a:solidFill>
                <a:latin typeface="Century Gothic" panose="020B0502020202020204" pitchFamily="34" charset="0"/>
                <a:cs typeface="Arial" panose="020B0604020202020204" pitchFamily="34" charset="0"/>
              </a:rPr>
              <a:t>from very large companies to lots of small and medium enterprises. </a:t>
            </a:r>
            <a:endParaRPr lang="en-GB" sz="1400" dirty="0">
              <a:solidFill>
                <a:schemeClr val="tx1"/>
              </a:solidFill>
              <a:latin typeface="Century Gothic" panose="020B0502020202020204" pitchFamily="34" charset="0"/>
              <a:cs typeface="Arial" panose="020B0604020202020204" pitchFamily="34" charset="0"/>
            </a:endParaRPr>
          </a:p>
        </p:txBody>
      </p:sp>
      <p:pic>
        <p:nvPicPr>
          <p:cNvPr id="3" name="Picture 2">
            <a:hlinkClick r:id="rId14"/>
            <a:extLst>
              <a:ext uri="{FF2B5EF4-FFF2-40B4-BE49-F238E27FC236}">
                <a16:creationId xmlns:a16="http://schemas.microsoft.com/office/drawing/2014/main" id="{89A9DBB3-CA09-48E6-97DF-0CAD811BAF2E}"/>
              </a:ext>
            </a:extLst>
          </p:cNvPr>
          <p:cNvPicPr>
            <a:picLocks noChangeAspect="1"/>
          </p:cNvPicPr>
          <p:nvPr/>
        </p:nvPicPr>
        <p:blipFill>
          <a:blip r:embed="rId15"/>
          <a:stretch>
            <a:fillRect/>
          </a:stretch>
        </p:blipFill>
        <p:spPr>
          <a:xfrm>
            <a:off x="221568" y="1814032"/>
            <a:ext cx="4087418" cy="2605999"/>
          </a:xfrm>
          <a:prstGeom prst="rect">
            <a:avLst/>
          </a:prstGeom>
        </p:spPr>
      </p:pic>
      <p:sp>
        <p:nvSpPr>
          <p:cNvPr id="17" name="Rectangle: Rounded Corners 16">
            <a:hlinkClick r:id="rId14"/>
            <a:extLst>
              <a:ext uri="{FF2B5EF4-FFF2-40B4-BE49-F238E27FC236}">
                <a16:creationId xmlns:a16="http://schemas.microsoft.com/office/drawing/2014/main" id="{E5F531E3-A13A-44A9-963B-96EFDC2131A6}"/>
              </a:ext>
            </a:extLst>
          </p:cNvPr>
          <p:cNvSpPr/>
          <p:nvPr/>
        </p:nvSpPr>
        <p:spPr>
          <a:xfrm>
            <a:off x="3792708" y="1582693"/>
            <a:ext cx="758283"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0:00-3:54</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96A13CBE-B58B-424A-9123-EC2ECB668181}"/>
              </a:ext>
            </a:extLst>
          </p:cNvPr>
          <p:cNvSpPr txBox="1"/>
          <p:nvPr/>
        </p:nvSpPr>
        <p:spPr>
          <a:xfrm>
            <a:off x="7325958" y="6553730"/>
            <a:ext cx="4776394" cy="215444"/>
          </a:xfrm>
          <a:prstGeom prst="rect">
            <a:avLst/>
          </a:prstGeom>
          <a:noFill/>
        </p:spPr>
        <p:txBody>
          <a:bodyPr wrap="square">
            <a:spAutoFit/>
          </a:bodyPr>
          <a:lstStyle/>
          <a:p>
            <a:r>
              <a:rPr lang="en-GB" sz="800" dirty="0">
                <a:latin typeface="Century Gothic" panose="020B0502020202020204" pitchFamily="34" charset="0"/>
              </a:rPr>
              <a:t>https://safeshare.tv/x/528251568</a:t>
            </a:r>
          </a:p>
        </p:txBody>
      </p:sp>
    </p:spTree>
    <p:extLst>
      <p:ext uri="{BB962C8B-B14F-4D97-AF65-F5344CB8AC3E}">
        <p14:creationId xmlns:p14="http://schemas.microsoft.com/office/powerpoint/2010/main" val="41305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Work from home desk outline">
            <a:extLst>
              <a:ext uri="{FF2B5EF4-FFF2-40B4-BE49-F238E27FC236}">
                <a16:creationId xmlns:a16="http://schemas.microsoft.com/office/drawing/2014/main" id="{7F232F72-5286-4279-8BFF-D2CB9546C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1699" y="837577"/>
            <a:ext cx="3550894" cy="3550894"/>
          </a:xfrm>
          <a:prstGeom prst="rect">
            <a:avLst/>
          </a:prstGeom>
        </p:spPr>
      </p:pic>
      <p:pic>
        <p:nvPicPr>
          <p:cNvPr id="8" name="Graphic 7" descr="Work from home house outline">
            <a:extLst>
              <a:ext uri="{FF2B5EF4-FFF2-40B4-BE49-F238E27FC236}">
                <a16:creationId xmlns:a16="http://schemas.microsoft.com/office/drawing/2014/main" id="{E5DC53BB-B4C9-4F62-A3BA-B3D6C30D923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428"/>
          <a:stretch/>
        </p:blipFill>
        <p:spPr>
          <a:xfrm>
            <a:off x="4138388" y="4067998"/>
            <a:ext cx="3550894" cy="2790002"/>
          </a:xfrm>
          <a:prstGeom prst="rect">
            <a:avLst/>
          </a:prstGeom>
        </p:spPr>
      </p:pic>
      <p:pic>
        <p:nvPicPr>
          <p:cNvPr id="11" name="Graphic 10" descr="Route (Two Pins With A Path) outline">
            <a:extLst>
              <a:ext uri="{FF2B5EF4-FFF2-40B4-BE49-F238E27FC236}">
                <a16:creationId xmlns:a16="http://schemas.microsoft.com/office/drawing/2014/main" id="{87CE9149-9851-4876-8534-6A9F4B85B0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7394" y="843898"/>
            <a:ext cx="3550894" cy="3550894"/>
          </a:xfrm>
          <a:prstGeom prst="rect">
            <a:avLst/>
          </a:prstGeom>
        </p:spPr>
      </p:pic>
      <p:pic>
        <p:nvPicPr>
          <p:cNvPr id="26" name="Graphic 25" descr="Shoe footprints outline">
            <a:extLst>
              <a:ext uri="{FF2B5EF4-FFF2-40B4-BE49-F238E27FC236}">
                <a16:creationId xmlns:a16="http://schemas.microsoft.com/office/drawing/2014/main" id="{97A6D128-FAB7-423E-95B1-4A84878A16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535" y="3343839"/>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5819" y="-138689"/>
            <a:ext cx="2556336" cy="1202097"/>
          </a:xfrm>
          <a:prstGeom prst="rect">
            <a:avLst/>
          </a:prstGeom>
        </p:spPr>
      </p:pic>
      <p:sp>
        <p:nvSpPr>
          <p:cNvPr id="17" name="Rectangle: Rounded Corners 16">
            <a:extLst>
              <a:ext uri="{FF2B5EF4-FFF2-40B4-BE49-F238E27FC236}">
                <a16:creationId xmlns:a16="http://schemas.microsoft.com/office/drawing/2014/main" id="{10BA375E-3337-430B-8A9C-E44B2E9726A8}"/>
              </a:ext>
            </a:extLst>
          </p:cNvPr>
          <p:cNvSpPr/>
          <p:nvPr/>
        </p:nvSpPr>
        <p:spPr>
          <a:xfrm>
            <a:off x="472941" y="4520278"/>
            <a:ext cx="3367244" cy="87112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It is important to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choose the right GCSEs</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to make sure you are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qualified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to do your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dream job</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77A0161-7690-44EA-90BC-8C87D8E0A786}"/>
              </a:ext>
            </a:extLst>
          </p:cNvPr>
          <p:cNvSpPr/>
          <p:nvPr/>
        </p:nvSpPr>
        <p:spPr>
          <a:xfrm>
            <a:off x="1561020" y="3403994"/>
            <a:ext cx="3367244" cy="87112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During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move from KS3 to KS4</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you may feel more ready to think about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your future when you leave school</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sp>
        <p:nvSpPr>
          <p:cNvPr id="19" name="Rectangle: Rounded Corners 18">
            <a:extLst>
              <a:ext uri="{FF2B5EF4-FFF2-40B4-BE49-F238E27FC236}">
                <a16:creationId xmlns:a16="http://schemas.microsoft.com/office/drawing/2014/main" id="{B20936EF-D363-40A4-9730-D1C0E60D09A8}"/>
              </a:ext>
            </a:extLst>
          </p:cNvPr>
          <p:cNvSpPr/>
          <p:nvPr/>
        </p:nvSpPr>
        <p:spPr>
          <a:xfrm>
            <a:off x="5303019" y="4501828"/>
            <a:ext cx="3367244" cy="871121"/>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But, if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you are not sure what you want to do</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try to choose a good balance to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keep your options open</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pic>
        <p:nvPicPr>
          <p:cNvPr id="3" name="Picture 2">
            <a:hlinkClick r:id="rId12"/>
            <a:extLst>
              <a:ext uri="{FF2B5EF4-FFF2-40B4-BE49-F238E27FC236}">
                <a16:creationId xmlns:a16="http://schemas.microsoft.com/office/drawing/2014/main" id="{993356EF-CC9E-41AE-BC35-38B8DA3E9D70}"/>
              </a:ext>
            </a:extLst>
          </p:cNvPr>
          <p:cNvPicPr>
            <a:picLocks noChangeAspect="1"/>
          </p:cNvPicPr>
          <p:nvPr/>
        </p:nvPicPr>
        <p:blipFill rotWithShape="1">
          <a:blip r:embed="rId13"/>
          <a:srcRect l="3826" t="6875" r="2011" b="5539"/>
          <a:stretch/>
        </p:blipFill>
        <p:spPr>
          <a:xfrm>
            <a:off x="5191330" y="2100632"/>
            <a:ext cx="3478933" cy="2174482"/>
          </a:xfrm>
          <a:prstGeom prst="rect">
            <a:avLst/>
          </a:prstGeom>
        </p:spPr>
      </p:pic>
      <p:sp>
        <p:nvSpPr>
          <p:cNvPr id="27" name="TextBox 26">
            <a:extLst>
              <a:ext uri="{FF2B5EF4-FFF2-40B4-BE49-F238E27FC236}">
                <a16:creationId xmlns:a16="http://schemas.microsoft.com/office/drawing/2014/main" id="{67D2932C-6698-44CF-8D31-157C692B1D32}"/>
              </a:ext>
            </a:extLst>
          </p:cNvPr>
          <p:cNvSpPr txBox="1"/>
          <p:nvPr/>
        </p:nvSpPr>
        <p:spPr>
          <a:xfrm>
            <a:off x="7162428" y="6640248"/>
            <a:ext cx="4627756"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https://safeshare.tv/x/d_ssJV_XfjQ</a:t>
            </a:r>
            <a:r>
              <a:rPr lang="en-GB" sz="800" dirty="0">
                <a:latin typeface="Arial" panose="020B0604020202020204" pitchFamily="34" charset="0"/>
                <a:cs typeface="Arial" panose="020B0604020202020204" pitchFamily="34" charset="0"/>
              </a:rPr>
              <a:t> </a:t>
            </a:r>
          </a:p>
        </p:txBody>
      </p:sp>
      <p:sp>
        <p:nvSpPr>
          <p:cNvPr id="13" name="Rectangle: Rounded Corners 12">
            <a:extLst>
              <a:ext uri="{FF2B5EF4-FFF2-40B4-BE49-F238E27FC236}">
                <a16:creationId xmlns:a16="http://schemas.microsoft.com/office/drawing/2014/main" id="{06318630-019B-4658-8E41-3AEF73620E92}"/>
              </a:ext>
            </a:extLst>
          </p:cNvPr>
          <p:cNvSpPr/>
          <p:nvPr/>
        </p:nvSpPr>
        <p:spPr>
          <a:xfrm>
            <a:off x="472941" y="2100631"/>
            <a:ext cx="4455323" cy="1073744"/>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Pair discussion (3-5 mins)</a:t>
            </a:r>
          </a:p>
          <a:p>
            <a:pPr algn="ctr"/>
            <a:r>
              <a:rPr lang="en-GB" sz="1400" dirty="0">
                <a:solidFill>
                  <a:schemeClr val="tx1">
                    <a:lumMod val="95000"/>
                    <a:lumOff val="5000"/>
                  </a:schemeClr>
                </a:solidFill>
                <a:latin typeface="Arial" panose="020B0604020202020204" pitchFamily="34" charset="0"/>
                <a:cs typeface="Arial" panose="020B0604020202020204" pitchFamily="34" charset="0"/>
              </a:rPr>
              <a:t>Click to watch a video about choosing your GCSEs. Discuss with your partner: what can you do to make sure you feel confident about your choices?</a:t>
            </a:r>
          </a:p>
        </p:txBody>
      </p:sp>
      <p:sp>
        <p:nvSpPr>
          <p:cNvPr id="14" name="Rectangle: Rounded Corners 13">
            <a:extLst>
              <a:ext uri="{FF2B5EF4-FFF2-40B4-BE49-F238E27FC236}">
                <a16:creationId xmlns:a16="http://schemas.microsoft.com/office/drawing/2014/main" id="{194474C0-5884-4E2F-B270-22297CC290CE}"/>
              </a:ext>
            </a:extLst>
          </p:cNvPr>
          <p:cNvSpPr/>
          <p:nvPr/>
        </p:nvSpPr>
        <p:spPr>
          <a:xfrm>
            <a:off x="5191330" y="923215"/>
            <a:ext cx="3590623" cy="965975"/>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Definition: Transition</a:t>
            </a:r>
          </a:p>
          <a:p>
            <a:pPr algn="ctr"/>
            <a:r>
              <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rPr>
              <a:t>The change from one part of your life to a new phase.  </a:t>
            </a:r>
          </a:p>
        </p:txBody>
      </p:sp>
      <p:sp>
        <p:nvSpPr>
          <p:cNvPr id="16" name="Shape 114">
            <a:extLst>
              <a:ext uri="{FF2B5EF4-FFF2-40B4-BE49-F238E27FC236}">
                <a16:creationId xmlns:a16="http://schemas.microsoft.com/office/drawing/2014/main" id="{F177F7AC-0E4A-4A1A-B846-F34F2C1F6564}"/>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Are you ready for transition?</a:t>
            </a:r>
          </a:p>
        </p:txBody>
      </p:sp>
      <p:sp>
        <p:nvSpPr>
          <p:cNvPr id="23" name="Pentagon 20">
            <a:extLst>
              <a:ext uri="{FF2B5EF4-FFF2-40B4-BE49-F238E27FC236}">
                <a16:creationId xmlns:a16="http://schemas.microsoft.com/office/drawing/2014/main" id="{0F40EABE-28AD-445A-8AB0-0ED2EB39CF7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4" name="TextBox 23">
            <a:extLst>
              <a:ext uri="{FF2B5EF4-FFF2-40B4-BE49-F238E27FC236}">
                <a16:creationId xmlns:a16="http://schemas.microsoft.com/office/drawing/2014/main" id="{7234FB87-53D6-4F1C-982A-43F794D26365}"/>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hlinkClick r:id="rId12"/>
            <a:extLst>
              <a:ext uri="{FF2B5EF4-FFF2-40B4-BE49-F238E27FC236}">
                <a16:creationId xmlns:a16="http://schemas.microsoft.com/office/drawing/2014/main" id="{68697C89-A386-4B7D-A8ED-CC04986F5C32}"/>
              </a:ext>
            </a:extLst>
          </p:cNvPr>
          <p:cNvSpPr/>
          <p:nvPr/>
        </p:nvSpPr>
        <p:spPr>
          <a:xfrm>
            <a:off x="8190847" y="2056529"/>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0:00-2:42</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8" name="Rectangle: Rounded Corners 17">
            <a:extLst>
              <a:ext uri="{FF2B5EF4-FFF2-40B4-BE49-F238E27FC236}">
                <a16:creationId xmlns:a16="http://schemas.microsoft.com/office/drawing/2014/main" id="{61B6AD2A-DA1A-40F1-AAD5-ABA4DB3D2573}"/>
              </a:ext>
            </a:extLst>
          </p:cNvPr>
          <p:cNvSpPr/>
          <p:nvPr/>
        </p:nvSpPr>
        <p:spPr>
          <a:xfrm>
            <a:off x="1561021" y="5599663"/>
            <a:ext cx="6015436" cy="87112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Don’t forget, </a:t>
            </a:r>
            <a:r>
              <a:rPr lang="en-GB" sz="1400" b="1" dirty="0">
                <a:solidFill>
                  <a:schemeClr val="tx1"/>
                </a:solidFill>
                <a:latin typeface="Arial" panose="020B0604020202020204" pitchFamily="34" charset="0"/>
                <a:cs typeface="Arial" panose="020B0604020202020204" pitchFamily="34" charset="0"/>
              </a:rPr>
              <a:t>most of us work for about 40 years </a:t>
            </a:r>
            <a:r>
              <a:rPr lang="en-GB" sz="1400" dirty="0">
                <a:solidFill>
                  <a:schemeClr val="tx1"/>
                </a:solidFill>
                <a:latin typeface="Arial" panose="020B0604020202020204" pitchFamily="34" charset="0"/>
                <a:cs typeface="Arial" panose="020B0604020202020204" pitchFamily="34" charset="0"/>
              </a:rPr>
              <a:t>so it’s important you choose things that you </a:t>
            </a:r>
            <a:r>
              <a:rPr lang="en-GB" sz="1400" b="1" dirty="0">
                <a:solidFill>
                  <a:schemeClr val="tx1"/>
                </a:solidFill>
                <a:latin typeface="Arial" panose="020B0604020202020204" pitchFamily="34" charset="0"/>
                <a:cs typeface="Arial" panose="020B0604020202020204" pitchFamily="34" charset="0"/>
              </a:rPr>
              <a:t>enjoy</a:t>
            </a:r>
            <a:r>
              <a:rPr lang="en-GB" sz="1400" dirty="0">
                <a:solidFill>
                  <a:schemeClr val="tx1"/>
                </a:solidFill>
                <a:latin typeface="Arial" panose="020B0604020202020204" pitchFamily="34" charset="0"/>
                <a:cs typeface="Arial" panose="020B0604020202020204" pitchFamily="34" charset="0"/>
              </a:rPr>
              <a:t>!  Match that to the huge variety of opportunities you have seen in Oxfordshire.</a:t>
            </a:r>
          </a:p>
        </p:txBody>
      </p:sp>
      <p:sp>
        <p:nvSpPr>
          <p:cNvPr id="20" name="Rectangle: Rounded Corners 19">
            <a:extLst>
              <a:ext uri="{FF2B5EF4-FFF2-40B4-BE49-F238E27FC236}">
                <a16:creationId xmlns:a16="http://schemas.microsoft.com/office/drawing/2014/main" id="{27EEE6DC-4FCB-4293-8FB9-6DB6C61B97D2}"/>
              </a:ext>
            </a:extLst>
          </p:cNvPr>
          <p:cNvSpPr/>
          <p:nvPr/>
        </p:nvSpPr>
        <p:spPr>
          <a:xfrm>
            <a:off x="472941" y="923215"/>
            <a:ext cx="4455442" cy="965975"/>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Before you can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kickstart your career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at somewhere like Rebellion, some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transitions need to take place</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This starts with your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GCSEs</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pic>
        <p:nvPicPr>
          <p:cNvPr id="2050" name="Picture 2" descr="Thinking Bubble icon">
            <a:extLst>
              <a:ext uri="{FF2B5EF4-FFF2-40B4-BE49-F238E27FC236}">
                <a16:creationId xmlns:a16="http://schemas.microsoft.com/office/drawing/2014/main" id="{25A1CFA2-A81D-486C-8F58-46A223D077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931" y="33858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uble Tick icon">
            <a:extLst>
              <a:ext uri="{FF2B5EF4-FFF2-40B4-BE49-F238E27FC236}">
                <a16:creationId xmlns:a16="http://schemas.microsoft.com/office/drawing/2014/main" id="{9D60DD35-58E1-47FA-9DAB-8078900724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402" y="449892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lance icon">
            <a:extLst>
              <a:ext uri="{FF2B5EF4-FFF2-40B4-BE49-F238E27FC236}">
                <a16:creationId xmlns:a16="http://schemas.microsoft.com/office/drawing/2014/main" id="{777BEBC5-BDAB-436E-BFA5-974CBC950C1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5863" y="559406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mesheet icon">
            <a:extLst>
              <a:ext uri="{FF2B5EF4-FFF2-40B4-BE49-F238E27FC236}">
                <a16:creationId xmlns:a16="http://schemas.microsoft.com/office/drawing/2014/main" id="{3E544E50-5F6B-44FA-946B-128F8651A1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941" y="559966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500"/>
                                        <p:tgtEl>
                                          <p:spTgt spid="205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19" grpId="0" animBg="1"/>
      <p:bldP spid="13"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Thumbs up sign outline">
            <a:extLst>
              <a:ext uri="{FF2B5EF4-FFF2-40B4-BE49-F238E27FC236}">
                <a16:creationId xmlns:a16="http://schemas.microsoft.com/office/drawing/2014/main" id="{06869B64-1B02-41F2-BD5C-7F0FBE4912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879" y="3490554"/>
            <a:ext cx="3550894" cy="3550894"/>
          </a:xfrm>
          <a:prstGeom prst="rect">
            <a:avLst/>
          </a:prstGeom>
        </p:spPr>
      </p:pic>
      <p:pic>
        <p:nvPicPr>
          <p:cNvPr id="6" name="Graphic 5" descr="Books on shelf outline">
            <a:extLst>
              <a:ext uri="{FF2B5EF4-FFF2-40B4-BE49-F238E27FC236}">
                <a16:creationId xmlns:a16="http://schemas.microsoft.com/office/drawing/2014/main" id="{7D3FD18D-E6B9-48BD-A4C0-AD374DD2C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5888" y="3853889"/>
            <a:ext cx="3550894" cy="3550894"/>
          </a:xfrm>
          <a:prstGeom prst="rect">
            <a:avLst/>
          </a:prstGeom>
        </p:spPr>
      </p:pic>
      <p:pic>
        <p:nvPicPr>
          <p:cNvPr id="8" name="Graphic 7" descr="Right And Left Brain outline">
            <a:extLst>
              <a:ext uri="{FF2B5EF4-FFF2-40B4-BE49-F238E27FC236}">
                <a16:creationId xmlns:a16="http://schemas.microsoft.com/office/drawing/2014/main" id="{7C8E6411-6B42-434B-98FB-0ABE1D0B7B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9796" y="561164"/>
            <a:ext cx="3550894" cy="3550894"/>
          </a:xfrm>
          <a:prstGeom prst="rect">
            <a:avLst/>
          </a:prstGeom>
        </p:spPr>
      </p:pic>
      <p:pic>
        <p:nvPicPr>
          <p:cNvPr id="20" name="Graphic 19" descr="Clipboard Partially Checked outline">
            <a:extLst>
              <a:ext uri="{FF2B5EF4-FFF2-40B4-BE49-F238E27FC236}">
                <a16:creationId xmlns:a16="http://schemas.microsoft.com/office/drawing/2014/main" id="{CC7D2BC4-C602-4767-9FF6-87D3B93990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98139" y="779566"/>
            <a:ext cx="3550894"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5819" y="-138689"/>
            <a:ext cx="2556336" cy="1202097"/>
          </a:xfrm>
          <a:prstGeom prst="rect">
            <a:avLst/>
          </a:prstGeom>
        </p:spPr>
      </p:pic>
      <p:sp>
        <p:nvSpPr>
          <p:cNvPr id="11" name="Rectangle: Rounded Corners 10">
            <a:extLst>
              <a:ext uri="{FF2B5EF4-FFF2-40B4-BE49-F238E27FC236}">
                <a16:creationId xmlns:a16="http://schemas.microsoft.com/office/drawing/2014/main" id="{93F82650-ABD9-447B-9911-A851F908169A}"/>
              </a:ext>
            </a:extLst>
          </p:cNvPr>
          <p:cNvSpPr/>
          <p:nvPr/>
        </p:nvSpPr>
        <p:spPr>
          <a:xfrm>
            <a:off x="4197854" y="2803983"/>
            <a:ext cx="4746121" cy="798398"/>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400" b="0" i="0" dirty="0">
                <a:solidFill>
                  <a:schemeClr val="tx1"/>
                </a:solidFill>
                <a:effectLst/>
                <a:latin typeface="Arial" panose="020B0604020202020204" pitchFamily="34" charset="0"/>
                <a:cs typeface="Arial" panose="020B0604020202020204" pitchFamily="34" charset="0"/>
              </a:rPr>
              <a:t>Although age 13 or 14 might feel quite early to be thinking about a career, </a:t>
            </a:r>
            <a:r>
              <a:rPr lang="en-GB" sz="1400" b="1" i="0" dirty="0">
                <a:solidFill>
                  <a:schemeClr val="tx1"/>
                </a:solidFill>
                <a:effectLst/>
                <a:latin typeface="Arial" panose="020B0604020202020204" pitchFamily="34" charset="0"/>
                <a:cs typeface="Arial" panose="020B0604020202020204" pitchFamily="34" charset="0"/>
              </a:rPr>
              <a:t>choices you make now can really help in the future</a:t>
            </a:r>
            <a:r>
              <a:rPr lang="en-GB" sz="1400" b="0" i="0" dirty="0">
                <a:solidFill>
                  <a:schemeClr val="tx1"/>
                </a:solidFill>
                <a:effectLst/>
                <a:latin typeface="Arial" panose="020B0604020202020204" pitchFamily="34" charset="0"/>
                <a:cs typeface="Arial" panose="020B0604020202020204" pitchFamily="34" charset="0"/>
              </a:rPr>
              <a:t>! </a:t>
            </a:r>
          </a:p>
        </p:txBody>
      </p:sp>
      <p:sp>
        <p:nvSpPr>
          <p:cNvPr id="12" name="Rectangle: Rounded Corners 11">
            <a:extLst>
              <a:ext uri="{FF2B5EF4-FFF2-40B4-BE49-F238E27FC236}">
                <a16:creationId xmlns:a16="http://schemas.microsoft.com/office/drawing/2014/main" id="{5BB25315-63F5-49E1-B74C-5F26EDEE295F}"/>
              </a:ext>
            </a:extLst>
          </p:cNvPr>
          <p:cNvSpPr/>
          <p:nvPr/>
        </p:nvSpPr>
        <p:spPr>
          <a:xfrm>
            <a:off x="193118" y="952473"/>
            <a:ext cx="6162371" cy="602135"/>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As you saw on the last slide, it’s important to think about these things when it comes to choosing your GCSEs:</a:t>
            </a:r>
          </a:p>
        </p:txBody>
      </p:sp>
      <p:sp>
        <p:nvSpPr>
          <p:cNvPr id="14" name="Shape 114">
            <a:extLst>
              <a:ext uri="{FF2B5EF4-FFF2-40B4-BE49-F238E27FC236}">
                <a16:creationId xmlns:a16="http://schemas.microsoft.com/office/drawing/2014/main" id="{C6FA2E05-26AE-4DCA-9F70-DE9D3D3A54EA}"/>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Choosing your GCSEs</a:t>
            </a:r>
          </a:p>
        </p:txBody>
      </p:sp>
      <p:sp>
        <p:nvSpPr>
          <p:cNvPr id="16" name="Pentagon 20">
            <a:extLst>
              <a:ext uri="{FF2B5EF4-FFF2-40B4-BE49-F238E27FC236}">
                <a16:creationId xmlns:a16="http://schemas.microsoft.com/office/drawing/2014/main" id="{F36EAB69-ECFB-44E1-BA6B-725001DAC46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9" name="TextBox 18">
            <a:extLst>
              <a:ext uri="{FF2B5EF4-FFF2-40B4-BE49-F238E27FC236}">
                <a16:creationId xmlns:a16="http://schemas.microsoft.com/office/drawing/2014/main" id="{47941017-27C5-4176-B4FD-1753E5F8F558}"/>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a:t>
            </a:r>
          </a:p>
        </p:txBody>
      </p:sp>
      <p:pic>
        <p:nvPicPr>
          <p:cNvPr id="5" name="Picture 4">
            <a:hlinkClick r:id="rId12"/>
            <a:extLst>
              <a:ext uri="{FF2B5EF4-FFF2-40B4-BE49-F238E27FC236}">
                <a16:creationId xmlns:a16="http://schemas.microsoft.com/office/drawing/2014/main" id="{D0157CC6-A420-4B88-8898-0845C6654F3E}"/>
              </a:ext>
            </a:extLst>
          </p:cNvPr>
          <p:cNvPicPr>
            <a:picLocks noChangeAspect="1"/>
          </p:cNvPicPr>
          <p:nvPr/>
        </p:nvPicPr>
        <p:blipFill>
          <a:blip r:embed="rId13"/>
          <a:stretch>
            <a:fillRect/>
          </a:stretch>
        </p:blipFill>
        <p:spPr>
          <a:xfrm>
            <a:off x="179052" y="2822076"/>
            <a:ext cx="3643869" cy="1837297"/>
          </a:xfrm>
          <a:prstGeom prst="rect">
            <a:avLst/>
          </a:prstGeom>
        </p:spPr>
      </p:pic>
      <p:sp>
        <p:nvSpPr>
          <p:cNvPr id="21" name="TextBox 20">
            <a:extLst>
              <a:ext uri="{FF2B5EF4-FFF2-40B4-BE49-F238E27FC236}">
                <a16:creationId xmlns:a16="http://schemas.microsoft.com/office/drawing/2014/main" id="{7F9F58EC-0D2B-481E-8AA7-6418B412B20D}"/>
              </a:ext>
            </a:extLst>
          </p:cNvPr>
          <p:cNvSpPr txBox="1"/>
          <p:nvPr/>
        </p:nvSpPr>
        <p:spPr>
          <a:xfrm>
            <a:off x="6864555" y="6640248"/>
            <a:ext cx="2100393"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https://safeshare.tv/x/_BisOOPk7xw</a:t>
            </a:r>
            <a:r>
              <a:rPr lang="en-GB" sz="800" dirty="0">
                <a:latin typeface="Arial" panose="020B0604020202020204" pitchFamily="34" charset="0"/>
                <a:cs typeface="Arial" panose="020B0604020202020204" pitchFamily="34" charset="0"/>
              </a:rPr>
              <a:t> </a:t>
            </a:r>
          </a:p>
        </p:txBody>
      </p:sp>
      <p:sp>
        <p:nvSpPr>
          <p:cNvPr id="22" name="Rectangle: Rounded Corners 21">
            <a:hlinkClick r:id="rId12"/>
            <a:extLst>
              <a:ext uri="{FF2B5EF4-FFF2-40B4-BE49-F238E27FC236}">
                <a16:creationId xmlns:a16="http://schemas.microsoft.com/office/drawing/2014/main" id="{6084A0E7-89FD-4152-BB9C-9022BD52E6EA}"/>
              </a:ext>
            </a:extLst>
          </p:cNvPr>
          <p:cNvSpPr/>
          <p:nvPr/>
        </p:nvSpPr>
        <p:spPr>
          <a:xfrm>
            <a:off x="3223816" y="2703102"/>
            <a:ext cx="784076"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0:00-1:48</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8" name="Picture 17">
            <a:hlinkClick r:id="rId14"/>
            <a:extLst>
              <a:ext uri="{FF2B5EF4-FFF2-40B4-BE49-F238E27FC236}">
                <a16:creationId xmlns:a16="http://schemas.microsoft.com/office/drawing/2014/main" id="{5C9B726F-16E8-4128-98DB-12280BDB74A0}"/>
              </a:ext>
            </a:extLst>
          </p:cNvPr>
          <p:cNvPicPr>
            <a:picLocks noChangeAspect="1"/>
          </p:cNvPicPr>
          <p:nvPr/>
        </p:nvPicPr>
        <p:blipFill>
          <a:blip r:embed="rId15"/>
          <a:stretch>
            <a:fillRect/>
          </a:stretch>
        </p:blipFill>
        <p:spPr>
          <a:xfrm>
            <a:off x="4218827" y="4946739"/>
            <a:ext cx="4730206" cy="1406142"/>
          </a:xfrm>
          <a:prstGeom prst="rect">
            <a:avLst/>
          </a:prstGeom>
        </p:spPr>
      </p:pic>
      <p:sp>
        <p:nvSpPr>
          <p:cNvPr id="17" name="Rectangle: Rounded Corners 16">
            <a:extLst>
              <a:ext uri="{FF2B5EF4-FFF2-40B4-BE49-F238E27FC236}">
                <a16:creationId xmlns:a16="http://schemas.microsoft.com/office/drawing/2014/main" id="{7EB4C09C-5AC1-4B32-A24D-98F9A31D1732}"/>
              </a:ext>
            </a:extLst>
          </p:cNvPr>
          <p:cNvSpPr/>
          <p:nvPr/>
        </p:nvSpPr>
        <p:spPr>
          <a:xfrm>
            <a:off x="3005373" y="1705745"/>
            <a:ext cx="1288757" cy="79839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rPr>
              <a:t>What subjects you are </a:t>
            </a: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good at</a:t>
            </a:r>
            <a:endPar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DACA5998-C008-4D19-965A-CE1BF8F7DFD5}"/>
              </a:ext>
            </a:extLst>
          </p:cNvPr>
          <p:cNvSpPr/>
          <p:nvPr/>
        </p:nvSpPr>
        <p:spPr>
          <a:xfrm>
            <a:off x="5066732" y="1705745"/>
            <a:ext cx="1288757" cy="79839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rPr>
              <a:t> Which </a:t>
            </a: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subjects</a:t>
            </a:r>
            <a:r>
              <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rPr>
              <a:t> you </a:t>
            </a: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enjoy</a:t>
            </a:r>
            <a:endPar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76B91BE6-DB38-40D5-8D44-060FA6B9E29D}"/>
              </a:ext>
            </a:extLst>
          </p:cNvPr>
          <p:cNvSpPr/>
          <p:nvPr/>
        </p:nvSpPr>
        <p:spPr>
          <a:xfrm>
            <a:off x="944017" y="1705745"/>
            <a:ext cx="1288756" cy="798398"/>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rPr>
              <a:t>What you want to do in the </a:t>
            </a:r>
            <a:r>
              <a:rPr lang="en-US"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future</a:t>
            </a:r>
            <a:endParaRPr lang="en-US"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C7C0C707-B03F-4C24-BFA6-6D8AFDA1C84F}"/>
              </a:ext>
            </a:extLst>
          </p:cNvPr>
          <p:cNvSpPr/>
          <p:nvPr/>
        </p:nvSpPr>
        <p:spPr>
          <a:xfrm>
            <a:off x="179050" y="4867596"/>
            <a:ext cx="3643869" cy="1564428"/>
          </a:xfrm>
          <a:prstGeom prst="roundRect">
            <a:avLst/>
          </a:prstGeom>
          <a:solidFill>
            <a:srgbClr val="262262"/>
          </a:solidFill>
          <a:ln w="28575">
            <a:solidFill>
              <a:srgbClr val="CDD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GB" sz="1400" b="1" i="0" dirty="0">
                <a:solidFill>
                  <a:schemeClr val="bg1"/>
                </a:solidFill>
                <a:effectLst/>
                <a:latin typeface="Arial" panose="020B0604020202020204" pitchFamily="34" charset="0"/>
                <a:cs typeface="Arial" panose="020B0604020202020204" pitchFamily="34" charset="0"/>
              </a:rPr>
              <a:t>Challenge: </a:t>
            </a:r>
          </a:p>
          <a:p>
            <a:pPr algn="ctr" latinLnBrk="0"/>
            <a:r>
              <a:rPr lang="en-GB" sz="1400" b="0" i="0" dirty="0">
                <a:solidFill>
                  <a:schemeClr val="bg1"/>
                </a:solidFill>
                <a:effectLst/>
                <a:latin typeface="Arial" panose="020B0604020202020204" pitchFamily="34" charset="0"/>
                <a:cs typeface="Arial" panose="020B0604020202020204" pitchFamily="34" charset="0"/>
              </a:rPr>
              <a:t>Talk to your teachers or </a:t>
            </a:r>
            <a:r>
              <a:rPr lang="en-GB" sz="1400" b="0" i="0" u="none" strike="noStrike" dirty="0">
                <a:solidFill>
                  <a:schemeClr val="bg1"/>
                </a:solidFill>
                <a:effectLst/>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school careers adviser</a:t>
            </a:r>
            <a:r>
              <a:rPr lang="en-GB" sz="1400" b="0" i="0" dirty="0">
                <a:solidFill>
                  <a:schemeClr val="bg1"/>
                </a:solidFill>
                <a:effectLst/>
                <a:latin typeface="Arial" panose="020B0604020202020204" pitchFamily="34" charset="0"/>
                <a:cs typeface="Arial" panose="020B0604020202020204" pitchFamily="34" charset="0"/>
              </a:rPr>
              <a:t> about the subjects you'll need for different careers, or look them up on the </a:t>
            </a:r>
            <a:r>
              <a:rPr lang="en-GB" sz="1400" b="0" i="0" u="none" strike="noStrike" dirty="0">
                <a:solidFill>
                  <a:schemeClr val="bg1"/>
                </a:solidFill>
                <a:effectLst/>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National Careers Service website</a:t>
            </a:r>
            <a:r>
              <a:rPr lang="en-GB" sz="1400" b="0" i="0" dirty="0">
                <a:solidFill>
                  <a:schemeClr val="bg1"/>
                </a:solidFill>
                <a:effectLst/>
                <a:latin typeface="Arial" panose="020B0604020202020204" pitchFamily="34" charset="0"/>
                <a:cs typeface="Arial" panose="020B0604020202020204" pitchFamily="34" charset="0"/>
              </a:rPr>
              <a:t>. </a:t>
            </a:r>
          </a:p>
        </p:txBody>
      </p:sp>
      <p:pic>
        <p:nvPicPr>
          <p:cNvPr id="1026" name="Picture 2" descr="Crystal Ball icon">
            <a:extLst>
              <a:ext uri="{FF2B5EF4-FFF2-40B4-BE49-F238E27FC236}">
                <a16:creationId xmlns:a16="http://schemas.microsoft.com/office/drawing/2014/main" id="{541F957A-7DEB-4022-947C-AE2F1D0DD6C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3118" y="1740345"/>
            <a:ext cx="729198" cy="729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port Card icon">
            <a:extLst>
              <a:ext uri="{FF2B5EF4-FFF2-40B4-BE49-F238E27FC236}">
                <a16:creationId xmlns:a16="http://schemas.microsoft.com/office/drawing/2014/main" id="{4A6FA618-CB0F-48D2-9E1B-C78D32BAD6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54474" y="1740345"/>
            <a:ext cx="729198" cy="7291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vorite Folder icon">
            <a:extLst>
              <a:ext uri="{FF2B5EF4-FFF2-40B4-BE49-F238E27FC236}">
                <a16:creationId xmlns:a16="http://schemas.microsoft.com/office/drawing/2014/main" id="{8BBA7082-642E-46A8-AAB8-FD3CDDFD29D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5831" y="1740345"/>
            <a:ext cx="729198" cy="72919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FC5D654B-E0F7-4360-A831-2B2069A687B4}"/>
              </a:ext>
            </a:extLst>
          </p:cNvPr>
          <p:cNvSpPr/>
          <p:nvPr/>
        </p:nvSpPr>
        <p:spPr>
          <a:xfrm>
            <a:off x="4218827" y="3718918"/>
            <a:ext cx="4730206" cy="9357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Watch (2 mins)</a:t>
            </a:r>
          </a:p>
          <a:p>
            <a:pPr algn="ctr"/>
            <a:r>
              <a:rPr lang="en-GB" sz="1400" dirty="0">
                <a:solidFill>
                  <a:schemeClr val="tx1">
                    <a:lumMod val="95000"/>
                    <a:lumOff val="5000"/>
                  </a:schemeClr>
                </a:solidFill>
                <a:latin typeface="Arial" panose="020B0604020202020204" pitchFamily="34" charset="0"/>
                <a:cs typeface="Arial" panose="020B0604020202020204" pitchFamily="34" charset="0"/>
              </a:rPr>
              <a:t>Click to find out more about exactly what GCSEs are and why they are important. Was there anything in the video you didn’t know about?</a:t>
            </a:r>
          </a:p>
        </p:txBody>
      </p:sp>
      <p:sp>
        <p:nvSpPr>
          <p:cNvPr id="29" name="Rectangle: Rounded Corners 28">
            <a:extLst>
              <a:ext uri="{FF2B5EF4-FFF2-40B4-BE49-F238E27FC236}">
                <a16:creationId xmlns:a16="http://schemas.microsoft.com/office/drawing/2014/main" id="{D017CA47-3587-49A9-8BBB-343830248846}"/>
              </a:ext>
            </a:extLst>
          </p:cNvPr>
          <p:cNvSpPr/>
          <p:nvPr/>
        </p:nvSpPr>
        <p:spPr>
          <a:xfrm>
            <a:off x="6517361" y="779566"/>
            <a:ext cx="2433521" cy="1907879"/>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Pair discussion (2 mins)</a:t>
            </a:r>
          </a:p>
          <a:p>
            <a:pPr algn="ctr"/>
            <a:r>
              <a:rPr lang="en-GB" sz="1400" dirty="0">
                <a:solidFill>
                  <a:schemeClr val="tx1">
                    <a:lumMod val="95000"/>
                    <a:lumOff val="5000"/>
                  </a:schemeClr>
                </a:solidFill>
                <a:latin typeface="Arial" panose="020B0604020202020204" pitchFamily="34" charset="0"/>
                <a:cs typeface="Arial" panose="020B0604020202020204" pitchFamily="34" charset="0"/>
              </a:rPr>
              <a:t>Have you thought about which GCSEs you would like to do? How will they help you achieve your future goals in Oxfordshire?</a:t>
            </a:r>
          </a:p>
        </p:txBody>
      </p:sp>
    </p:spTree>
    <p:extLst>
      <p:ext uri="{BB962C8B-B14F-4D97-AF65-F5344CB8AC3E}">
        <p14:creationId xmlns:p14="http://schemas.microsoft.com/office/powerpoint/2010/main" val="39405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6" grpId="0" animBg="1"/>
      <p:bldP spid="27" grpId="0" animBg="1"/>
      <p:bldP spid="29"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2324</TotalTime>
  <Words>2678</Words>
  <Application>Microsoft Office PowerPoint</Application>
  <PresentationFormat>On-screen Show (4:3)</PresentationFormat>
  <Paragraphs>293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132</cp:revision>
  <dcterms:created xsi:type="dcterms:W3CDTF">2021-01-18T09:44:21Z</dcterms:created>
  <dcterms:modified xsi:type="dcterms:W3CDTF">2023-03-22T16:23:34Z</dcterms:modified>
</cp:coreProperties>
</file>