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7" r:id="rId2"/>
    <p:sldId id="257" r:id="rId3"/>
    <p:sldId id="305" r:id="rId4"/>
    <p:sldId id="297" r:id="rId5"/>
    <p:sldId id="343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FA"/>
    <a:srgbClr val="F2C704"/>
    <a:srgbClr val="FDE891"/>
    <a:srgbClr val="8EC0D6"/>
    <a:srgbClr val="262262"/>
    <a:srgbClr val="47BEB3"/>
    <a:srgbClr val="C2D2EC"/>
    <a:srgbClr val="B6DAF2"/>
    <a:srgbClr val="38BEAB"/>
    <a:srgbClr val="CD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99" autoAdjust="0"/>
  </p:normalViewPr>
  <p:slideViewPr>
    <p:cSldViewPr snapToGrid="0">
      <p:cViewPr varScale="1">
        <p:scale>
          <a:sx n="69" d="100"/>
          <a:sy n="6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 &amp;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https://careers.prodrive.com/vacancies?filter=technician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https://careers.prodrive.com/vacancies/filter/composites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https://careers.prodrive.com/vacancies/filter/prodrive-at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https://careers.prodrive.com/vacancies?filter=hr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https://careers.prodrive.com/vacancies/filter/motorsport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https://careers.prodrive.com/vacancies?filter=engineering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https://careers.prodrive.com/vacancies/filter/prodrive-at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https://careers.prodrive.com/vacancies/filter/brandand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https://careers.prodrive.com/vacancies?filter=finance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0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2BD4F6-1095-484D-822B-5EBC650CF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404" y="5276629"/>
            <a:ext cx="1628196" cy="724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5076" y="1876215"/>
            <a:ext cx="2357582" cy="345063"/>
          </a:xfrm>
          <a:prstGeom prst="rect">
            <a:avLst/>
          </a:prstGeom>
        </p:spPr>
        <p:txBody>
          <a:bodyPr anchor="t"/>
          <a:lstStyle>
            <a:lvl1pPr algn="l">
              <a:defRPr sz="1256" b="1" cap="all"/>
            </a:lvl1pPr>
          </a:lstStyle>
          <a:p>
            <a:r>
              <a:rPr lang="en-US" dirty="0"/>
              <a:t>SECTION SUB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75076" y="1099822"/>
            <a:ext cx="2357582" cy="7763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56" b="1">
                <a:solidFill>
                  <a:srgbClr val="009BFD"/>
                </a:solidFill>
              </a:defRPr>
            </a:lvl1pPr>
            <a:lvl2pPr marL="410246" indent="0">
              <a:buNone/>
              <a:defRPr sz="1615"/>
            </a:lvl2pPr>
            <a:lvl3pPr marL="820491" indent="0">
              <a:buNone/>
              <a:defRPr sz="1436"/>
            </a:lvl3pPr>
            <a:lvl4pPr marL="1230737" indent="0">
              <a:buNone/>
              <a:defRPr sz="1256"/>
            </a:lvl4pPr>
            <a:lvl5pPr marL="1640982" indent="0">
              <a:buNone/>
              <a:defRPr sz="1256"/>
            </a:lvl5pPr>
            <a:lvl6pPr marL="2051228" indent="0">
              <a:buNone/>
              <a:defRPr sz="1256"/>
            </a:lvl6pPr>
            <a:lvl7pPr marL="2461473" indent="0">
              <a:buNone/>
              <a:defRPr sz="1256"/>
            </a:lvl7pPr>
            <a:lvl8pPr marL="2871719" indent="0">
              <a:buNone/>
              <a:defRPr sz="1256"/>
            </a:lvl8pPr>
            <a:lvl9pPr marL="3281964" indent="0">
              <a:buNone/>
              <a:defRPr sz="1256"/>
            </a:lvl9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92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5386"/>
            <a:ext cx="817245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17342"/>
            <a:ext cx="817245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hirele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ers.prodrive.com/vacancies?filter=engineering" TargetMode="External"/><Relationship Id="rId13" Type="http://schemas.openxmlformats.org/officeDocument/2006/relationships/hyperlink" Target="https://careers.prodrive.com/vacancies/filter/prodrive-at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3.svg"/><Relationship Id="rId12" Type="http://schemas.openxmlformats.org/officeDocument/2006/relationships/hyperlink" Target="https://careers.prodrive.com/vacancies/filter/branda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careers.prodrive.com/vacancies/filter/motorsport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careers.prodrive.com/vacancies?filter=hr" TargetMode="External"/><Relationship Id="rId4" Type="http://schemas.openxmlformats.org/officeDocument/2006/relationships/hyperlink" Target="https://careers.prodrive.com/vacancies?filter=finance" TargetMode="External"/><Relationship Id="rId9" Type="http://schemas.openxmlformats.org/officeDocument/2006/relationships/hyperlink" Target="https://careers.prodrive.com/vacancies?filter=technician" TargetMode="External"/><Relationship Id="rId14" Type="http://schemas.openxmlformats.org/officeDocument/2006/relationships/hyperlink" Target="https://careers.prodrive.com/vacancies/filter/composit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13.svg"/><Relationship Id="rId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22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"/>
          <p:cNvGraphicFramePr/>
          <p:nvPr>
            <p:extLst>
              <p:ext uri="{D42A27DB-BD31-4B8C-83A1-F6EECF244321}">
                <p14:modId xmlns:p14="http://schemas.microsoft.com/office/powerpoint/2010/main" val="299215172"/>
              </p:ext>
            </p:extLst>
          </p:nvPr>
        </p:nvGraphicFramePr>
        <p:xfrm>
          <a:off x="231515" y="1077063"/>
          <a:ext cx="8680950" cy="440143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77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4 mins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 fabulous future in Oxfordshire</a:t>
                      </a:r>
                      <a:endParaRPr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Students watch the Oxfordshire WOW Show film to introduce the lesson 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1. Opportunities in Oxfordshire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Students are asked to think about their future here in Oxfordshire.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2. What’s in your area?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Individual/Pair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Students talk to a partner about opportunities in Oxfordshire for their future career. 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5 mins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3. Meet </a:t>
                      </a:r>
                      <a:r>
                        <a:rPr lang="en-GB" sz="1200" b="1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Prodrive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Students learn more about </a:t>
                      </a:r>
                      <a:r>
                        <a:rPr lang="en-GB" sz="1200" b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Prodrive</a:t>
                      </a: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 and what happens there including a video introducing what they do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and how they have developed engineering solutions for the future. 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10 mins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4. The science of racing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Whole class/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Individual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Students find out about the science of racing and the knowledge needed to create a race winning sports car.  </a:t>
                      </a: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20 mins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5. Now it’s your turn!</a:t>
                      </a:r>
                    </a:p>
                  </a:txBody>
                  <a:tcPr marL="32155" marR="32155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Pair/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Individual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Students work in teams to design their own sports car including a team name, livery and design for a winning car.  </a:t>
                      </a: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N/A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Finding help and information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  <a:sym typeface="Arial"/>
                        </a:rPr>
                        <a:t>Students have the opportunity to find out more about where they will find more information to help them build their future. 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Google Shape;31;p2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72" y="1090817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 descr="Us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637" y="1106773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 descr="Stopwatch 75%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63" y="1063408"/>
            <a:ext cx="542429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Route (Two Pins With A Path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480" y="1065625"/>
            <a:ext cx="542429" cy="5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latin typeface="Arial"/>
                <a:ea typeface="Arial"/>
                <a:cs typeface="Arial"/>
                <a:sym typeface="Arial"/>
              </a:rPr>
              <a:t>Lesson Plan</a:t>
            </a:r>
            <a:endParaRPr sz="2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Lesson Duration: 45 minutes</a:t>
            </a:r>
            <a:endParaRPr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41EC1-A9B1-2D7D-29BA-A6E9C1D6D91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B24A6D-913B-A0B0-F429-87E793CAF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57834"/>
              </p:ext>
            </p:extLst>
          </p:nvPr>
        </p:nvGraphicFramePr>
        <p:xfrm>
          <a:off x="231514" y="5663878"/>
          <a:ext cx="8680949" cy="54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949">
                  <a:extLst>
                    <a:ext uri="{9D8B030D-6E8A-4147-A177-3AD203B41FA5}">
                      <a16:colId xmlns:a16="http://schemas.microsoft.com/office/drawing/2014/main" val="2420075089"/>
                    </a:ext>
                  </a:extLst>
                </a:gridCol>
              </a:tblGrid>
              <a:tr h="54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extension work could involve making and testing different shapes of car to investigate the scientific principles covered in this lesson.  </a:t>
                      </a:r>
                    </a:p>
                  </a:txBody>
                  <a:tcPr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10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2ED22-54A8-4A11-AEDE-96D6D5A58311}"/>
              </a:ext>
            </a:extLst>
          </p:cNvPr>
          <p:cNvSpPr txBox="1"/>
          <p:nvPr/>
        </p:nvSpPr>
        <p:spPr>
          <a:xfrm>
            <a:off x="428342" y="835394"/>
            <a:ext cx="828731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The following lesson has been prepared for minimum teacher preparation time. Each slide has information and a discussion or activity for learners.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Film clips are uploaded through </a:t>
            </a:r>
            <a:r>
              <a:rPr lang="en-GB" sz="1400" dirty="0" err="1">
                <a:latin typeface="Century Gothic" panose="020B0502020202020204" pitchFamily="34" charset="0"/>
              </a:rPr>
              <a:t>SafeShare</a:t>
            </a:r>
            <a:r>
              <a:rPr lang="en-GB" sz="1400" dirty="0">
                <a:latin typeface="Century Gothic" panose="020B0502020202020204" pitchFamily="34" charset="0"/>
              </a:rPr>
              <a:t> TV, meaning they can be played directly from the link on the slide without adverts or using YouTube. Timings are displayed in the box alongside the linked image.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Please view the lesson in “Slide Show” mode in PowerPoint. This is to ensure animations are displayed in the correct order, including any answers.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All links and references are in the ‘Notes section’ under the slide should you need any further information.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At the end of the lesson, there are further help and support links if you would like to go further in a particular area or wish to find out more about opportunities in Oxfordshire or with the employer featured.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This lesson is one in a series, created through the pairing of an Oxfordshire school with an Oxfordshire employer.  If you would like to find out more contact the </a:t>
            </a:r>
            <a:r>
              <a:rPr lang="en-GB" sz="1400" dirty="0">
                <a:latin typeface="Century Gothic" panose="020B0502020202020204" pitchFamily="34" charset="0"/>
                <a:hlinkClick r:id="rId3"/>
              </a:rPr>
              <a:t>Oxfordshire Local Enterprise Partnership.  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5614704-BE59-461A-A237-466A0F00BA23}"/>
              </a:ext>
            </a:extLst>
          </p:cNvPr>
          <p:cNvSpPr txBox="1"/>
          <p:nvPr/>
        </p:nvSpPr>
        <p:spPr>
          <a:xfrm>
            <a:off x="0" y="6673334"/>
            <a:ext cx="2023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CE7157E0-98D4-4A45-90AD-967A1C63224F}"/>
              </a:ext>
            </a:extLst>
          </p:cNvPr>
          <p:cNvSpPr/>
          <p:nvPr/>
        </p:nvSpPr>
        <p:spPr>
          <a:xfrm>
            <a:off x="428342" y="214291"/>
            <a:ext cx="4919475" cy="40395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Using the resources</a:t>
            </a:r>
          </a:p>
        </p:txBody>
      </p:sp>
    </p:spTree>
    <p:extLst>
      <p:ext uri="{BB962C8B-B14F-4D97-AF65-F5344CB8AC3E}">
        <p14:creationId xmlns:p14="http://schemas.microsoft.com/office/powerpoint/2010/main" val="10582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6A5736-12B9-D270-DF42-DDC04944DD15}"/>
              </a:ext>
            </a:extLst>
          </p:cNvPr>
          <p:cNvSpPr/>
          <p:nvPr/>
        </p:nvSpPr>
        <p:spPr>
          <a:xfrm>
            <a:off x="510996" y="1016656"/>
            <a:ext cx="8122009" cy="552794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D563A55C-6E9B-D3C8-D658-44AA83E03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757" y="1363679"/>
            <a:ext cx="7284486" cy="4804139"/>
          </a:xfrm>
          <a:prstGeom prst="roundRect">
            <a:avLst/>
          </a:prstGeom>
        </p:spPr>
      </p:pic>
      <p:sp>
        <p:nvSpPr>
          <p:cNvPr id="17" name="Rectangle: Rounded Corners 16">
            <a:hlinkClick r:id="rId4"/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545424" y="4356627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C9473-4166-49C2-A045-A1D124B9D5E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4" name="Rectangle: Rounded Corners 23">
            <a:hlinkClick r:id="rId8"/>
            <a:extLst>
              <a:ext uri="{FF2B5EF4-FFF2-40B4-BE49-F238E27FC236}">
                <a16:creationId xmlns:a16="http://schemas.microsoft.com/office/drawing/2014/main" id="{F2C30AF6-435A-48CE-983F-6E2262BB3C21}"/>
              </a:ext>
            </a:extLst>
          </p:cNvPr>
          <p:cNvSpPr/>
          <p:nvPr/>
        </p:nvSpPr>
        <p:spPr>
          <a:xfrm>
            <a:off x="6295185" y="1766498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25" name="Rectangle: Rounded Corners 24">
            <a:hlinkClick r:id="rId9"/>
            <a:extLst>
              <a:ext uri="{FF2B5EF4-FFF2-40B4-BE49-F238E27FC236}">
                <a16:creationId xmlns:a16="http://schemas.microsoft.com/office/drawing/2014/main" id="{78E4D85D-CA58-4899-ACA4-97C75964B3FC}"/>
              </a:ext>
            </a:extLst>
          </p:cNvPr>
          <p:cNvSpPr/>
          <p:nvPr/>
        </p:nvSpPr>
        <p:spPr>
          <a:xfrm>
            <a:off x="1349298" y="1766498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Technician</a:t>
            </a:r>
          </a:p>
        </p:txBody>
      </p:sp>
      <p:sp>
        <p:nvSpPr>
          <p:cNvPr id="26" name="Rectangle: Rounded Corners 25">
            <a:hlinkClick r:id="rId10"/>
            <a:extLst>
              <a:ext uri="{FF2B5EF4-FFF2-40B4-BE49-F238E27FC236}">
                <a16:creationId xmlns:a16="http://schemas.microsoft.com/office/drawing/2014/main" id="{049C12E6-F018-4BFD-9618-C71A86ACE18B}"/>
              </a:ext>
            </a:extLst>
          </p:cNvPr>
          <p:cNvSpPr/>
          <p:nvPr/>
        </p:nvSpPr>
        <p:spPr>
          <a:xfrm>
            <a:off x="1349298" y="3493250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HR</a:t>
            </a:r>
          </a:p>
        </p:txBody>
      </p:sp>
      <p:sp>
        <p:nvSpPr>
          <p:cNvPr id="27" name="Rectangle: Rounded Corners 26">
            <a:hlinkClick r:id="rId11"/>
            <a:extLst>
              <a:ext uri="{FF2B5EF4-FFF2-40B4-BE49-F238E27FC236}">
                <a16:creationId xmlns:a16="http://schemas.microsoft.com/office/drawing/2014/main" id="{4A0ACB0F-4FA6-4636-A262-A494BC0721E3}"/>
              </a:ext>
            </a:extLst>
          </p:cNvPr>
          <p:cNvSpPr/>
          <p:nvPr/>
        </p:nvSpPr>
        <p:spPr>
          <a:xfrm>
            <a:off x="2099057" y="4356627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Motorsport</a:t>
            </a:r>
          </a:p>
        </p:txBody>
      </p:sp>
      <p:sp>
        <p:nvSpPr>
          <p:cNvPr id="28" name="Rectangle: Rounded Corners 27">
            <a:hlinkClick r:id="rId12"/>
            <a:extLst>
              <a:ext uri="{FF2B5EF4-FFF2-40B4-BE49-F238E27FC236}">
                <a16:creationId xmlns:a16="http://schemas.microsoft.com/office/drawing/2014/main" id="{36226C72-8E95-4B29-97C2-88749328CCD4}"/>
              </a:ext>
            </a:extLst>
          </p:cNvPr>
          <p:cNvSpPr/>
          <p:nvPr/>
        </p:nvSpPr>
        <p:spPr>
          <a:xfrm>
            <a:off x="6295183" y="3493250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Branding</a:t>
            </a:r>
          </a:p>
        </p:txBody>
      </p:sp>
      <p:sp>
        <p:nvSpPr>
          <p:cNvPr id="29" name="Rectangle: Rounded Corners 28">
            <a:hlinkClick r:id="rId13"/>
            <a:extLst>
              <a:ext uri="{FF2B5EF4-FFF2-40B4-BE49-F238E27FC236}">
                <a16:creationId xmlns:a16="http://schemas.microsoft.com/office/drawing/2014/main" id="{A4A5DF02-1CC6-4FE4-B64F-9DFCF245764F}"/>
              </a:ext>
            </a:extLst>
          </p:cNvPr>
          <p:cNvSpPr/>
          <p:nvPr/>
        </p:nvSpPr>
        <p:spPr>
          <a:xfrm>
            <a:off x="5545424" y="2629874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Advanced Technology</a:t>
            </a:r>
          </a:p>
        </p:txBody>
      </p:sp>
      <p:sp>
        <p:nvSpPr>
          <p:cNvPr id="30" name="Rectangle: Rounded Corners 29">
            <a:hlinkClick r:id="rId14"/>
            <a:extLst>
              <a:ext uri="{FF2B5EF4-FFF2-40B4-BE49-F238E27FC236}">
                <a16:creationId xmlns:a16="http://schemas.microsoft.com/office/drawing/2014/main" id="{37E3C2AD-8A78-4316-9CD7-47F1FFB68C01}"/>
              </a:ext>
            </a:extLst>
          </p:cNvPr>
          <p:cNvSpPr/>
          <p:nvPr/>
        </p:nvSpPr>
        <p:spPr>
          <a:xfrm>
            <a:off x="2099057" y="2629874"/>
            <a:ext cx="1499519" cy="44860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Composites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860EA7-40BF-36BB-2994-1E97CE5F4D35}"/>
              </a:ext>
            </a:extLst>
          </p:cNvPr>
          <p:cNvSpPr/>
          <p:nvPr/>
        </p:nvSpPr>
        <p:spPr>
          <a:xfrm>
            <a:off x="1528901" y="5047464"/>
            <a:ext cx="6086198" cy="79388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on the words to link to the careers opportunities in each of the areas listed.   </a:t>
            </a:r>
          </a:p>
        </p:txBody>
      </p:sp>
    </p:spTree>
    <p:extLst>
      <p:ext uri="{BB962C8B-B14F-4D97-AF65-F5344CB8AC3E}">
        <p14:creationId xmlns:p14="http://schemas.microsoft.com/office/powerpoint/2010/main" val="15608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car driving through sand&#10;&#10;Description automatically generated with low confidence">
            <a:extLst>
              <a:ext uri="{FF2B5EF4-FFF2-40B4-BE49-F238E27FC236}">
                <a16:creationId xmlns:a16="http://schemas.microsoft.com/office/drawing/2014/main" id="{E3F33590-1237-4645-9796-41EBE3D4B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19" y="1053914"/>
            <a:ext cx="5533694" cy="5136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4252C6-2514-4E3B-9389-DF721EE21526}"/>
              </a:ext>
            </a:extLst>
          </p:cNvPr>
          <p:cNvSpPr txBox="1"/>
          <p:nvPr/>
        </p:nvSpPr>
        <p:spPr>
          <a:xfrm>
            <a:off x="5743713" y="1196179"/>
            <a:ext cx="32281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Qualifications required?</a:t>
            </a:r>
          </a:p>
          <a:p>
            <a:pPr marL="256403" indent="-256403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Engineering Degree 3yrs / Masters 5yrs – option to take sandwich placement in industry</a:t>
            </a:r>
          </a:p>
          <a:p>
            <a:pPr marL="256403" indent="-256403">
              <a:buFont typeface="Arial" panose="020B0604020202020204" pitchFamily="34" charset="0"/>
              <a:buChar char="•"/>
            </a:pPr>
            <a:endParaRPr lang="en-GB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Mechanical / Motorsport / Electrical</a:t>
            </a:r>
            <a:b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GB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Apprenticeships / HND / Foundation year</a:t>
            </a:r>
            <a:b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GB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Make the most of your CV</a:t>
            </a: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Formula Student</a:t>
            </a: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Work Experience</a:t>
            </a:r>
          </a:p>
          <a:p>
            <a:pPr marL="256403" indent="-256403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  <a:t>Attitude</a:t>
            </a:r>
            <a:br>
              <a:rPr lang="en-GB" sz="14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GB" sz="1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ormula Student (FS) (@FormulaStudent) / Twitter">
            <a:extLst>
              <a:ext uri="{FF2B5EF4-FFF2-40B4-BE49-F238E27FC236}">
                <a16:creationId xmlns:a16="http://schemas.microsoft.com/office/drawing/2014/main" id="{313529FA-4D8F-49A8-8C54-834EC1B4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532" y="2380983"/>
            <a:ext cx="1090783" cy="109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xford Brookes University - Benificiaries - Around the CASPIAN">
            <a:extLst>
              <a:ext uri="{FF2B5EF4-FFF2-40B4-BE49-F238E27FC236}">
                <a16:creationId xmlns:a16="http://schemas.microsoft.com/office/drawing/2014/main" id="{3FCD9187-300E-44DD-8907-98551032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48" y="1153913"/>
            <a:ext cx="1562412" cy="9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anfield University - NCSC.GOV.UK">
            <a:extLst>
              <a:ext uri="{FF2B5EF4-FFF2-40B4-BE49-F238E27FC236}">
                <a16:creationId xmlns:a16="http://schemas.microsoft.com/office/drawing/2014/main" id="{95E1907B-06B5-4B38-8B66-83743E98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748" y="1231313"/>
            <a:ext cx="1332015" cy="4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th Uni Logo – The Purbeck School">
            <a:extLst>
              <a:ext uri="{FF2B5EF4-FFF2-40B4-BE49-F238E27FC236}">
                <a16:creationId xmlns:a16="http://schemas.microsoft.com/office/drawing/2014/main" id="{E8CC51F1-951F-43B2-8716-09EFD67C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676" y="2108224"/>
            <a:ext cx="1090783" cy="109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ughborough University and High Force Research event | NETPark North East  Technology Park">
            <a:extLst>
              <a:ext uri="{FF2B5EF4-FFF2-40B4-BE49-F238E27FC236}">
                <a16:creationId xmlns:a16="http://schemas.microsoft.com/office/drawing/2014/main" id="{C52CC6C5-D330-4CDE-BDA7-16439443A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6748" y="4951053"/>
            <a:ext cx="1810504" cy="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unel University | University Foundation Programme | UFP">
            <a:extLst>
              <a:ext uri="{FF2B5EF4-FFF2-40B4-BE49-F238E27FC236}">
                <a16:creationId xmlns:a16="http://schemas.microsoft.com/office/drawing/2014/main" id="{F74D86E5-4AC3-4E02-A0CF-575502B3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15" y="2782324"/>
            <a:ext cx="1400001" cy="8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5EA9C4C-9713-61E4-C22B-FD12538FC4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A9130274-6593-3ECA-D1AE-9F7B6D84D720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EC26004A-A931-F700-B664-A7F3D58AF9E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C2FA6579-80B7-F451-366F-7D640A0A0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E22F1-5C58-3570-219A-1C77673868E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771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771</Words>
  <Application>Microsoft Office PowerPoint</Application>
  <PresentationFormat>On-screen Show (4:3)</PresentationFormat>
  <Paragraphs>103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43</cp:revision>
  <dcterms:created xsi:type="dcterms:W3CDTF">2021-01-18T09:44:21Z</dcterms:created>
  <dcterms:modified xsi:type="dcterms:W3CDTF">2022-08-28T07:28:48Z</dcterms:modified>
</cp:coreProperties>
</file>