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347" r:id="rId3"/>
    <p:sldId id="348" r:id="rId4"/>
    <p:sldId id="266" r:id="rId5"/>
    <p:sldId id="293" r:id="rId6"/>
    <p:sldId id="296" r:id="rId7"/>
    <p:sldId id="295" r:id="rId8"/>
    <p:sldId id="278" r:id="rId9"/>
    <p:sldId id="279" r:id="rId10"/>
    <p:sldId id="261" r:id="rId11"/>
    <p:sldId id="263" r:id="rId12"/>
    <p:sldId id="265" r:id="rId13"/>
    <p:sldId id="264" r:id="rId14"/>
    <p:sldId id="299" r:id="rId15"/>
    <p:sldId id="300" r:id="rId16"/>
    <p:sldId id="272" r:id="rId17"/>
    <p:sldId id="273" r:id="rId18"/>
    <p:sldId id="277" r:id="rId19"/>
    <p:sldId id="280" r:id="rId20"/>
    <p:sldId id="349" r:id="rId21"/>
    <p:sldId id="297" r:id="rId22"/>
    <p:sldId id="343" r:id="rId23"/>
    <p:sldId id="345" r:id="rId24"/>
    <p:sldId id="346" r:id="rId25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  <a:srgbClr val="F1F8FD"/>
    <a:srgbClr val="47BEB3"/>
    <a:srgbClr val="262262"/>
    <a:srgbClr val="B9DBF5"/>
    <a:srgbClr val="A8D2F2"/>
    <a:srgbClr val="91C7EF"/>
    <a:srgbClr val="8EC0D6"/>
    <a:srgbClr val="B6DAF2"/>
    <a:srgbClr val="C2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80" autoAdjust="0"/>
  </p:normalViewPr>
  <p:slideViewPr>
    <p:cSldViewPr snapToGrid="0">
      <p:cViewPr varScale="1">
        <p:scale>
          <a:sx n="62" d="100"/>
          <a:sy n="62" d="100"/>
        </p:scale>
        <p:origin x="1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E37E32-F93B-4BB2-8776-7FC0F5CFD7A1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https://www.youtube.com/channel/UCXDSgY0E_aACHXcSqX14YNg</a:t>
            </a:r>
          </a:p>
          <a:p>
            <a:pPr defTabSz="966155">
              <a:defRPr/>
            </a:pPr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https://safeshare.tv/x/sualeIxU3F4</a:t>
            </a:r>
          </a:p>
          <a:p>
            <a:pPr defTabSz="966155">
              <a:defRPr/>
            </a:pPr>
            <a:endParaRPr lang="en-GB" b="0" dirty="0"/>
          </a:p>
          <a:p>
            <a:r>
              <a:rPr lang="en-GB" sz="1300" b="1" dirty="0">
                <a:solidFill>
                  <a:srgbClr val="000000"/>
                </a:solidFill>
                <a:latin typeface="Open Sans" panose="020B0606030504020204" pitchFamily="34" charset="0"/>
              </a:rPr>
              <a:t>Images</a:t>
            </a:r>
          </a:p>
          <a:p>
            <a:pPr marL="241539" indent="-241539">
              <a:buAutoNum type="arabicParenR"/>
            </a:pPr>
            <a:r>
              <a:rPr lang="en-GB" sz="1300" dirty="0">
                <a:solidFill>
                  <a:srgbClr val="000000"/>
                </a:solidFill>
                <a:latin typeface="Open Sans" panose="020B0606030504020204" pitchFamily="34" charset="0"/>
              </a:rPr>
              <a:t>Via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60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https://www.nas.nasa.gov/About/Education/Racecar/physics.html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https://www.presticebdt.com/lift-and-drag-force-generation-in-racing-cars/</a:t>
            </a:r>
          </a:p>
          <a:p>
            <a:pPr marL="241539" indent="-241539">
              <a:buAutoNum type="arabicParenR"/>
            </a:pPr>
            <a:r>
              <a:rPr lang="en-GB" b="0" dirty="0"/>
              <a:t>https://en.wikipedia.org/wiki/Bernoulli%27s_principle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11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81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defTabSz="966155">
              <a:defRPr/>
            </a:pPr>
            <a:r>
              <a:rPr lang="en-GB" b="0" dirty="0"/>
              <a:t>1) https://prodrive.com/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820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527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https://prodrive.com/</a:t>
            </a:r>
          </a:p>
          <a:p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pPr marL="241539" indent="-241539">
              <a:buAutoNum type="arabicParenR"/>
            </a:pPr>
            <a:r>
              <a:rPr lang="en-GB" b="0" dirty="0"/>
              <a:t>https://dictionary.cambridge.org/dictionary/english/streamlined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477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https://commons.wikimedia.org/wiki/File:Sir_Isaac_Newton._Mezzotint_by_J._Faber,_junior,_1726,_after_Wellcome_V0004265.jpg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pPr marL="241539" indent="-241539">
              <a:buAutoNum type="arabicParenR"/>
            </a:pPr>
            <a:r>
              <a:rPr lang="en-GB" b="0" dirty="0"/>
              <a:t>https://dictionary.cambridge.org/dictionary/english/exert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08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https://prodrive.com/</a:t>
            </a:r>
          </a:p>
          <a:p>
            <a:pPr marL="241539" indent="-241539" defTabSz="966155">
              <a:buFontTx/>
              <a:buAutoNum type="arabicParenR"/>
              <a:defRPr/>
            </a:pP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588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???</a:t>
            </a:r>
          </a:p>
          <a:p>
            <a:pPr marL="241539" indent="-241539">
              <a:buAutoNum type="arabicParenR"/>
            </a:pPr>
            <a:r>
              <a:rPr lang="en-GB" b="0" dirty="0" err="1"/>
              <a:t>Pixabay</a:t>
            </a:r>
            <a:r>
              <a:rPr lang="en-GB" b="0" dirty="0"/>
              <a:t> 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01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r>
              <a:rPr lang="en-GB" b="1" dirty="0"/>
              <a:t>Images:</a:t>
            </a:r>
          </a:p>
          <a:p>
            <a:pPr defTabSz="966155">
              <a:defRPr/>
            </a:pPr>
            <a:r>
              <a:rPr lang="en-GB" b="1" dirty="0"/>
              <a:t>1) </a:t>
            </a:r>
            <a:r>
              <a:rPr lang="en-GB" b="0" dirty="0"/>
              <a:t>https://prodrive.com/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93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r>
              <a:rPr lang="en-GB" b="1" dirty="0"/>
              <a:t>Images:</a:t>
            </a:r>
          </a:p>
          <a:p>
            <a:pPr defTabSz="966155">
              <a:defRPr/>
            </a:pPr>
            <a:r>
              <a:rPr lang="en-GB" b="1" dirty="0"/>
              <a:t>1) </a:t>
            </a:r>
            <a:r>
              <a:rPr lang="en-GB" b="0" dirty="0"/>
              <a:t>https://prodrive.com/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3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iStock</a:t>
            </a:r>
          </a:p>
          <a:p>
            <a:pPr marL="241539" indent="-241539">
              <a:buAutoNum type="arabicParenR"/>
            </a:pPr>
            <a:r>
              <a:rPr lang="en-GB" b="0" dirty="0" err="1"/>
              <a:t>OxLEP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26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https://careers.prodrive.com/vacancies?filter=technician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https://careers.prodrive.com/vacancies/filter/composites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https://careers.prodrive.com/vacancies/filter/prodrive-at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https://careers.prodrive.com/vacancies?filter=hr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https://careers.prodrive.com/vacancies/filter/motorsport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https://careers.prodrive.com/vacancies?filter=engineering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https://careers.prodrive.com/vacancies/filter/prodrive-at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https://careers.prodrive.com/vacancies/filter/brandand</a:t>
            </a:r>
          </a:p>
          <a:p>
            <a:pPr marL="241539" indent="-241539">
              <a:buAutoNum type="arabicParenR"/>
            </a:pPr>
            <a:r>
              <a:rPr lang="en-GB" b="0" dirty="0"/>
              <a:t>https://careers.prodrive.com/vacancies?filter=finance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607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41539" indent="-241539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dirty="0"/>
              <a:t>https://www.oxfordshirelep.com/sites/default/files/uploads/OxLEPLMIReportAugust2020.pdf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1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pPr marL="241539" indent="-241539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9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https://www.prodrive.com/about-us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9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 </a:t>
            </a:r>
            <a:r>
              <a:rPr lang="en-GB" b="0" dirty="0"/>
              <a:t>https://www.youtube.com/watch?v=jCmNy71dEDw</a:t>
            </a:r>
          </a:p>
          <a:p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https://safeshare.tv/x/jCmNy71dEDw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Images</a:t>
            </a:r>
          </a:p>
          <a:p>
            <a:pPr defTabSz="966155">
              <a:defRPr/>
            </a:pPr>
            <a:r>
              <a:rPr lang="en-GB" b="0" dirty="0"/>
              <a:t>1) https://www.prodrive.com/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4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Reference:</a:t>
            </a:r>
          </a:p>
          <a:p>
            <a:endParaRPr lang="en-GB" dirty="0"/>
          </a:p>
          <a:p>
            <a:r>
              <a:rPr lang="en-GB" b="1" dirty="0"/>
              <a:t>Images:</a:t>
            </a:r>
          </a:p>
          <a:p>
            <a:pPr defTabSz="966155">
              <a:defRPr/>
            </a:pPr>
            <a:r>
              <a:rPr lang="en-GB" dirty="0"/>
              <a:t>1) </a:t>
            </a:r>
            <a:r>
              <a:rPr lang="en-GB" b="0" dirty="0"/>
              <a:t>https://www.prodrive.com/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38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Reference:</a:t>
            </a:r>
          </a:p>
          <a:p>
            <a:endParaRPr lang="en-GB" dirty="0"/>
          </a:p>
          <a:p>
            <a:r>
              <a:rPr lang="en-GB" b="1" dirty="0"/>
              <a:t>Images:</a:t>
            </a:r>
          </a:p>
          <a:p>
            <a:pPr defTabSz="966155">
              <a:defRPr/>
            </a:pPr>
            <a:r>
              <a:rPr lang="en-GB" dirty="0"/>
              <a:t>1) </a:t>
            </a:r>
            <a:r>
              <a:rPr lang="en-GB" b="0" dirty="0"/>
              <a:t>https://www.prodrive.com/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8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0A83-C7F5-40D5-9C2C-DC70D6354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7A9A6-8892-475C-8867-F9C61015F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655D-8685-4529-B34A-FCC78CEA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02C6-DED1-4BE4-B6EC-05B4E2D9C042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32E27-628E-4DF2-BE1B-1B3E4995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0C22B-1F2B-4BF3-B284-F0205BE8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0BAD-96FC-42A8-9EA6-10A401D8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66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2BD4F6-1095-484D-822B-5EBC650CF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404" y="5276629"/>
            <a:ext cx="1628196" cy="724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5076" y="1876215"/>
            <a:ext cx="2357582" cy="345063"/>
          </a:xfrm>
          <a:prstGeom prst="rect">
            <a:avLst/>
          </a:prstGeom>
        </p:spPr>
        <p:txBody>
          <a:bodyPr anchor="t"/>
          <a:lstStyle>
            <a:lvl1pPr algn="l">
              <a:defRPr sz="1256" b="1" cap="all"/>
            </a:lvl1pPr>
          </a:lstStyle>
          <a:p>
            <a:r>
              <a:rPr lang="en-US" dirty="0"/>
              <a:t>SECTION SUB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75076" y="1099822"/>
            <a:ext cx="2357582" cy="77639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56" b="1">
                <a:solidFill>
                  <a:srgbClr val="009BFD"/>
                </a:solidFill>
              </a:defRPr>
            </a:lvl1pPr>
            <a:lvl2pPr marL="410246" indent="0">
              <a:buNone/>
              <a:defRPr sz="1615"/>
            </a:lvl2pPr>
            <a:lvl3pPr marL="820491" indent="0">
              <a:buNone/>
              <a:defRPr sz="1436"/>
            </a:lvl3pPr>
            <a:lvl4pPr marL="1230737" indent="0">
              <a:buNone/>
              <a:defRPr sz="1256"/>
            </a:lvl4pPr>
            <a:lvl5pPr marL="1640982" indent="0">
              <a:buNone/>
              <a:defRPr sz="1256"/>
            </a:lvl5pPr>
            <a:lvl6pPr marL="2051228" indent="0">
              <a:buNone/>
              <a:defRPr sz="1256"/>
            </a:lvl6pPr>
            <a:lvl7pPr marL="2461473" indent="0">
              <a:buNone/>
              <a:defRPr sz="1256"/>
            </a:lvl7pPr>
            <a:lvl8pPr marL="2871719" indent="0">
              <a:buNone/>
              <a:defRPr sz="1256"/>
            </a:lvl8pPr>
            <a:lvl9pPr marL="3281964" indent="0">
              <a:buNone/>
              <a:defRPr sz="1256"/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4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afeshare.tv/x/528251568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safeshare.tv/x/sualeIxU3F4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ers.prodrive.com/vacancies?filter=engineering" TargetMode="External"/><Relationship Id="rId13" Type="http://schemas.openxmlformats.org/officeDocument/2006/relationships/hyperlink" Target="https://careers.prodrive.com/vacancies/filter/prodrive-at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4.svg"/><Relationship Id="rId12" Type="http://schemas.openxmlformats.org/officeDocument/2006/relationships/hyperlink" Target="https://careers.prodrive.com/vacancies/filter/brandan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hyperlink" Target="https://careers.prodrive.com/vacancies/filter/motorsport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careers.prodrive.com/vacancies?filter=hr" TargetMode="External"/><Relationship Id="rId4" Type="http://schemas.openxmlformats.org/officeDocument/2006/relationships/hyperlink" Target="https://careers.prodrive.com/vacancies?filter=finance" TargetMode="External"/><Relationship Id="rId9" Type="http://schemas.openxmlformats.org/officeDocument/2006/relationships/hyperlink" Target="https://careers.prodrive.com/vacancies?filter=technician" TargetMode="External"/><Relationship Id="rId14" Type="http://schemas.openxmlformats.org/officeDocument/2006/relationships/hyperlink" Target="https://careers.prodrive.com/vacancies/filter/composite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44.svg"/><Relationship Id="rId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xfordshirelep.com/sites/default/files/uploads/FindYourFutureParentsGuide.pdf" TargetMode="External"/><Relationship Id="rId11" Type="http://schemas.openxmlformats.org/officeDocument/2006/relationships/image" Target="../media/image55.jpeg"/><Relationship Id="rId5" Type="http://schemas.openxmlformats.org/officeDocument/2006/relationships/hyperlink" Target="https://www.oxfordshirelep.com/findyourfuture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3.sv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jCmNy71dED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</a:t>
            </a:r>
            <a:r>
              <a:rPr lang="en-GB" sz="20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VotesforSchools</a:t>
            </a:r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42D98-65DD-4328-889F-D28BF9EEF5A8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233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E48617-0914-4380-B1B2-CBFB48158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44" r="93125">
                        <a14:foregroundMark x1="38281" y1="47963" x2="45156" y2="44537"/>
                        <a14:foregroundMark x1="45156" y1="44537" x2="54844" y2="47037"/>
                        <a14:foregroundMark x1="54740" y1="42407" x2="54740" y2="38704"/>
                        <a14:foregroundMark x1="56458" y1="40463" x2="56823" y2="37593"/>
                        <a14:foregroundMark x1="87292" y1="45741" x2="93125" y2="45278"/>
                        <a14:foregroundMark x1="25521" y1="69074" x2="18594" y2="65278"/>
                        <a14:foregroundMark x1="18594" y1="65278" x2="18333" y2="63796"/>
                        <a14:foregroundMark x1="21563" y1="70648" x2="21563" y2="70648"/>
                        <a14:foregroundMark x1="20677" y1="69907" x2="18854" y2="67500"/>
                        <a14:foregroundMark x1="22448" y1="70833" x2="25781" y2="70185"/>
                        <a14:foregroundMark x1="13021" y1="63148" x2="9323" y2="62685"/>
                        <a14:foregroundMark x1="7448" y1="63148" x2="4844" y2="63333"/>
                        <a14:foregroundMark x1="85417" y1="43148" x2="84688" y2="45926"/>
                        <a14:foregroundMark x1="84219" y1="70833" x2="90885" y2="6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61" y="2572259"/>
            <a:ext cx="5641900" cy="3173569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A9F8E754-8F39-4E9E-885A-66C10C7527CA}"/>
              </a:ext>
            </a:extLst>
          </p:cNvPr>
          <p:cNvSpPr/>
          <p:nvPr/>
        </p:nvSpPr>
        <p:spPr>
          <a:xfrm>
            <a:off x="4380102" y="2572259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60874E8-6261-4839-A287-5A1E38B94B40}"/>
              </a:ext>
            </a:extLst>
          </p:cNvPr>
          <p:cNvSpPr/>
          <p:nvPr/>
        </p:nvSpPr>
        <p:spPr>
          <a:xfrm rot="10800000">
            <a:off x="4380102" y="4924870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82721AB8-A860-42B3-A5F4-89CBE8FE6242}"/>
              </a:ext>
            </a:extLst>
          </p:cNvPr>
          <p:cNvSpPr/>
          <p:nvPr/>
        </p:nvSpPr>
        <p:spPr>
          <a:xfrm rot="16200000">
            <a:off x="1084678" y="3806705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E149458F-12B0-4E45-B07C-B704068C1ABE}"/>
              </a:ext>
            </a:extLst>
          </p:cNvPr>
          <p:cNvSpPr/>
          <p:nvPr/>
        </p:nvSpPr>
        <p:spPr>
          <a:xfrm rot="5400000">
            <a:off x="7675527" y="3806706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C1FE0-1DD8-499F-B269-817413393291}"/>
              </a:ext>
            </a:extLst>
          </p:cNvPr>
          <p:cNvSpPr txBox="1"/>
          <p:nvPr/>
        </p:nvSpPr>
        <p:spPr>
          <a:xfrm>
            <a:off x="4213931" y="2078998"/>
            <a:ext cx="7161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C81E1-6AE3-4EF9-8404-46579A77DB56}"/>
              </a:ext>
            </a:extLst>
          </p:cNvPr>
          <p:cNvSpPr txBox="1"/>
          <p:nvPr/>
        </p:nvSpPr>
        <p:spPr>
          <a:xfrm>
            <a:off x="7401759" y="3660730"/>
            <a:ext cx="931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29FB2-5826-4676-8AD9-E60F6CE6090B}"/>
              </a:ext>
            </a:extLst>
          </p:cNvPr>
          <p:cNvSpPr txBox="1"/>
          <p:nvPr/>
        </p:nvSpPr>
        <p:spPr>
          <a:xfrm>
            <a:off x="606170" y="3660730"/>
            <a:ext cx="1111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6FEEA-7C2D-42F3-8DB5-36A2371C69F8}"/>
              </a:ext>
            </a:extLst>
          </p:cNvPr>
          <p:cNvSpPr txBox="1"/>
          <p:nvPr/>
        </p:nvSpPr>
        <p:spPr>
          <a:xfrm>
            <a:off x="3999391" y="6087558"/>
            <a:ext cx="1145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Weight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B0C73703-9E29-A070-654C-73DA5FF337B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8" name="Shape 114">
            <a:extLst>
              <a:ext uri="{FF2B5EF4-FFF2-40B4-BE49-F238E27FC236}">
                <a16:creationId xmlns:a16="http://schemas.microsoft.com/office/drawing/2014/main" id="{4A1687C9-00CD-B045-1FFD-6BB9049A259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E802D9-3836-438F-F201-D628F8BF05D2}"/>
              </a:ext>
            </a:extLst>
          </p:cNvPr>
          <p:cNvSpPr/>
          <p:nvPr/>
        </p:nvSpPr>
        <p:spPr>
          <a:xfrm>
            <a:off x="431235" y="1049197"/>
            <a:ext cx="8281529" cy="82526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what do you think these terms mean when you race a car?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F59683-A122-5B5E-9002-48AD82D386A8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24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B0E037-C801-F3CE-339E-A16EB4CA446E}"/>
              </a:ext>
            </a:extLst>
          </p:cNvPr>
          <p:cNvSpPr/>
          <p:nvPr/>
        </p:nvSpPr>
        <p:spPr>
          <a:xfrm>
            <a:off x="5421609" y="4076228"/>
            <a:ext cx="3495262" cy="12926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Weight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the force of gravity acting on a mass. Engineers want to make the car as light as possible by decreasing mass!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B63437-2D84-70C3-23D0-5F84AB006759}"/>
              </a:ext>
            </a:extLst>
          </p:cNvPr>
          <p:cNvSpPr/>
          <p:nvPr/>
        </p:nvSpPr>
        <p:spPr>
          <a:xfrm>
            <a:off x="227129" y="4082406"/>
            <a:ext cx="3495261" cy="12926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Thrust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the force pushing the car forwards. Engineers want to maximise this force so the car goes faster!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BE03D04-426A-EA64-A654-394EF1CD63D3}"/>
              </a:ext>
            </a:extLst>
          </p:cNvPr>
          <p:cNvSpPr/>
          <p:nvPr/>
        </p:nvSpPr>
        <p:spPr>
          <a:xfrm>
            <a:off x="5421609" y="984122"/>
            <a:ext cx="3495262" cy="145178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the force opposing thrust and is exerted by air particles hitting the car. Engineers want to minimise this force to make the car go faster.</a:t>
            </a:r>
          </a:p>
        </p:txBody>
      </p:sp>
      <p:sp>
        <p:nvSpPr>
          <p:cNvPr id="26" name="Pentagon 20">
            <a:extLst>
              <a:ext uri="{FF2B5EF4-FFF2-40B4-BE49-F238E27FC236}">
                <a16:creationId xmlns:a16="http://schemas.microsoft.com/office/drawing/2014/main" id="{4C45AC90-B822-8D72-42B9-23A7210470B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27" name="Shape 114">
            <a:extLst>
              <a:ext uri="{FF2B5EF4-FFF2-40B4-BE49-F238E27FC236}">
                <a16:creationId xmlns:a16="http://schemas.microsoft.com/office/drawing/2014/main" id="{AF4EBFAE-5DB3-F9EF-CC71-5FDEECC0765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A5A719-55CB-EAD3-1C6E-52BA96606DA6}"/>
              </a:ext>
            </a:extLst>
          </p:cNvPr>
          <p:cNvSpPr/>
          <p:nvPr/>
        </p:nvSpPr>
        <p:spPr>
          <a:xfrm>
            <a:off x="227129" y="5745828"/>
            <a:ext cx="8689743" cy="66653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much did you know?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C8EFF8-E36A-8F90-0BBA-443F48F07D95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2282D2-6BC0-8113-06D2-8CB1D7625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44" r="93125">
                        <a14:foregroundMark x1="38281" y1="47963" x2="45156" y2="44537"/>
                        <a14:foregroundMark x1="45156" y1="44537" x2="54844" y2="47037"/>
                        <a14:foregroundMark x1="54740" y1="42407" x2="54740" y2="38704"/>
                        <a14:foregroundMark x1="56458" y1="40463" x2="56823" y2="37593"/>
                        <a14:foregroundMark x1="87292" y1="45741" x2="93125" y2="45278"/>
                        <a14:foregroundMark x1="25521" y1="69074" x2="18594" y2="65278"/>
                        <a14:foregroundMark x1="18594" y1="65278" x2="18333" y2="63796"/>
                        <a14:foregroundMark x1="21563" y1="70648" x2="21563" y2="70648"/>
                        <a14:foregroundMark x1="20677" y1="69907" x2="18854" y2="67500"/>
                        <a14:foregroundMark x1="22448" y1="70833" x2="25781" y2="70185"/>
                        <a14:foregroundMark x1="13021" y1="63148" x2="9323" y2="62685"/>
                        <a14:foregroundMark x1="7448" y1="63148" x2="4844" y2="63333"/>
                        <a14:foregroundMark x1="85417" y1="43148" x2="84688" y2="45926"/>
                        <a14:foregroundMark x1="84219" y1="70833" x2="90885" y2="6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61" y="1477383"/>
            <a:ext cx="5641900" cy="3173569"/>
          </a:xfrm>
          <a:prstGeom prst="rect">
            <a:avLst/>
          </a:prstGeom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4C173C3F-7FFA-4D2F-C96B-3D485DC8514D}"/>
              </a:ext>
            </a:extLst>
          </p:cNvPr>
          <p:cNvSpPr/>
          <p:nvPr/>
        </p:nvSpPr>
        <p:spPr>
          <a:xfrm>
            <a:off x="4380102" y="1477383"/>
            <a:ext cx="383796" cy="1088471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74020FEA-BF1E-B165-B4AE-20654B443126}"/>
              </a:ext>
            </a:extLst>
          </p:cNvPr>
          <p:cNvSpPr/>
          <p:nvPr/>
        </p:nvSpPr>
        <p:spPr>
          <a:xfrm rot="10800000">
            <a:off x="4380102" y="3829994"/>
            <a:ext cx="383796" cy="1088471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DE42F884-19A9-DA8E-C08C-C03B625FCEAB}"/>
              </a:ext>
            </a:extLst>
          </p:cNvPr>
          <p:cNvSpPr/>
          <p:nvPr/>
        </p:nvSpPr>
        <p:spPr>
          <a:xfrm rot="16200000">
            <a:off x="1084678" y="2711829"/>
            <a:ext cx="383796" cy="1088471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5F6431A6-7748-4FEF-31D3-303516EBF8F0}"/>
              </a:ext>
            </a:extLst>
          </p:cNvPr>
          <p:cNvSpPr/>
          <p:nvPr/>
        </p:nvSpPr>
        <p:spPr>
          <a:xfrm rot="5400000">
            <a:off x="7675527" y="2711830"/>
            <a:ext cx="383796" cy="1088471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6AB882-504D-18DD-C9BB-D1E639E41897}"/>
              </a:ext>
            </a:extLst>
          </p:cNvPr>
          <p:cNvSpPr txBox="1"/>
          <p:nvPr/>
        </p:nvSpPr>
        <p:spPr>
          <a:xfrm>
            <a:off x="4213931" y="984122"/>
            <a:ext cx="7161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89C3C-5500-A803-6F0B-6A96B1037870}"/>
              </a:ext>
            </a:extLst>
          </p:cNvPr>
          <p:cNvSpPr txBox="1"/>
          <p:nvPr/>
        </p:nvSpPr>
        <p:spPr>
          <a:xfrm>
            <a:off x="7401759" y="2565854"/>
            <a:ext cx="931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Drag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DC277E-AC21-40A5-4E98-D09732C539B9}"/>
              </a:ext>
            </a:extLst>
          </p:cNvPr>
          <p:cNvSpPr txBox="1"/>
          <p:nvPr/>
        </p:nvSpPr>
        <p:spPr>
          <a:xfrm>
            <a:off x="606170" y="2565854"/>
            <a:ext cx="1111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23C8DD-4A50-1380-DEBF-90389F336BCB}"/>
              </a:ext>
            </a:extLst>
          </p:cNvPr>
          <p:cNvSpPr txBox="1"/>
          <p:nvPr/>
        </p:nvSpPr>
        <p:spPr>
          <a:xfrm>
            <a:off x="3999391" y="4992682"/>
            <a:ext cx="1145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Weight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C1BC4A3-8D45-D104-C6CD-3FB416A4360F}"/>
              </a:ext>
            </a:extLst>
          </p:cNvPr>
          <p:cNvSpPr/>
          <p:nvPr/>
        </p:nvSpPr>
        <p:spPr>
          <a:xfrm>
            <a:off x="227124" y="984121"/>
            <a:ext cx="3495262" cy="145178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Lift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caused by the air moving over and under the car causing it to lift up slightly. </a:t>
            </a:r>
          </a:p>
        </p:txBody>
      </p:sp>
    </p:spTree>
    <p:extLst>
      <p:ext uri="{BB962C8B-B14F-4D97-AF65-F5344CB8AC3E}">
        <p14:creationId xmlns:p14="http://schemas.microsoft.com/office/powerpoint/2010/main" val="215116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28770C4-0352-4188-B867-04980173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578" y="2269373"/>
            <a:ext cx="1923740" cy="4115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566C10-AA75-DFF2-4373-EB7EE2C64438}"/>
              </a:ext>
            </a:extLst>
          </p:cNvPr>
          <p:cNvSpPr/>
          <p:nvPr/>
        </p:nvSpPr>
        <p:spPr>
          <a:xfrm>
            <a:off x="1559715" y="2376425"/>
            <a:ext cx="2432991" cy="90910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Fuel is injected into the engine cylinder.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24E9FF-64D9-06F8-4046-06E3944B5D4C}"/>
              </a:ext>
            </a:extLst>
          </p:cNvPr>
          <p:cNvSpPr/>
          <p:nvPr/>
        </p:nvSpPr>
        <p:spPr>
          <a:xfrm>
            <a:off x="1559716" y="3972923"/>
            <a:ext cx="3385264" cy="90910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spark plug ignites the fuel creating a small explosion, pushing the piston down.  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452DF25F-1A97-C58C-05AD-AD943490C3C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9" name="Shape 114">
            <a:extLst>
              <a:ext uri="{FF2B5EF4-FFF2-40B4-BE49-F238E27FC236}">
                <a16:creationId xmlns:a16="http://schemas.microsoft.com/office/drawing/2014/main" id="{3C1FD319-CDF0-026A-975B-5C90057A5BBE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FB59B-BC8F-8417-24F8-1D6F9E6954F6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67C4F9-6445-7C05-1B90-738F4146BED3}"/>
              </a:ext>
            </a:extLst>
          </p:cNvPr>
          <p:cNvSpPr/>
          <p:nvPr/>
        </p:nvSpPr>
        <p:spPr>
          <a:xfrm>
            <a:off x="431235" y="1049197"/>
            <a:ext cx="8281529" cy="90910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Known as thrust force, how do you think a car moves forwards? Discuss in your pairs before clicking to see a diagram and a step-by-step guide!</a:t>
            </a: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D22CD30D-3FB0-2676-4496-E396EC3EA6F1}"/>
              </a:ext>
            </a:extLst>
          </p:cNvPr>
          <p:cNvSpPr/>
          <p:nvPr/>
        </p:nvSpPr>
        <p:spPr>
          <a:xfrm rot="5400000">
            <a:off x="5056093" y="1824615"/>
            <a:ext cx="325940" cy="2055669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837E88-0902-0553-4D62-4EEB4CFCE63E}"/>
              </a:ext>
            </a:extLst>
          </p:cNvPr>
          <p:cNvSpPr/>
          <p:nvPr/>
        </p:nvSpPr>
        <p:spPr>
          <a:xfrm>
            <a:off x="431235" y="2376424"/>
            <a:ext cx="910800" cy="909103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8E5CF66-6474-3E47-0F26-025F7BCD2284}"/>
              </a:ext>
            </a:extLst>
          </p:cNvPr>
          <p:cNvSpPr/>
          <p:nvPr/>
        </p:nvSpPr>
        <p:spPr>
          <a:xfrm>
            <a:off x="431235" y="3972923"/>
            <a:ext cx="910800" cy="909103"/>
          </a:xfrm>
          <a:prstGeom prst="roundRect">
            <a:avLst/>
          </a:prstGeom>
          <a:solidFill>
            <a:srgbClr val="47BEB3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1D0681-7D02-FE4D-F47E-48023A7911B0}"/>
              </a:ext>
            </a:extLst>
          </p:cNvPr>
          <p:cNvSpPr/>
          <p:nvPr/>
        </p:nvSpPr>
        <p:spPr>
          <a:xfrm>
            <a:off x="433425" y="5494176"/>
            <a:ext cx="910800" cy="909103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3EADD44D-12D7-FFB1-2743-35522F135FE0}"/>
              </a:ext>
            </a:extLst>
          </p:cNvPr>
          <p:cNvSpPr/>
          <p:nvPr/>
        </p:nvSpPr>
        <p:spPr>
          <a:xfrm rot="5400000">
            <a:off x="5517189" y="3860736"/>
            <a:ext cx="325940" cy="1133477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49739E43-A18F-A3F5-AE57-7AF8EE6C57F4}"/>
              </a:ext>
            </a:extLst>
          </p:cNvPr>
          <p:cNvSpPr/>
          <p:nvPr/>
        </p:nvSpPr>
        <p:spPr>
          <a:xfrm rot="5400000">
            <a:off x="5595395" y="5462323"/>
            <a:ext cx="325940" cy="977066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6B480-5DE1-DFD1-FF07-1DB5FED4C39A}"/>
              </a:ext>
            </a:extLst>
          </p:cNvPr>
          <p:cNvSpPr/>
          <p:nvPr/>
        </p:nvSpPr>
        <p:spPr>
          <a:xfrm>
            <a:off x="1554826" y="5494175"/>
            <a:ext cx="3572199" cy="90910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creates a rotating motion, which is transferred to the wheels of the car.  </a:t>
            </a:r>
          </a:p>
        </p:txBody>
      </p:sp>
    </p:spTree>
    <p:extLst>
      <p:ext uri="{BB962C8B-B14F-4D97-AF65-F5344CB8AC3E}">
        <p14:creationId xmlns:p14="http://schemas.microsoft.com/office/powerpoint/2010/main" val="9604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171458A8-CD75-4FD5-AC10-9FB3842A3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79" y="5019843"/>
            <a:ext cx="2922574" cy="1488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entagon 20">
            <a:extLst>
              <a:ext uri="{FF2B5EF4-FFF2-40B4-BE49-F238E27FC236}">
                <a16:creationId xmlns:a16="http://schemas.microsoft.com/office/drawing/2014/main" id="{2A5BC4FE-6541-6A9D-46D8-DEEED20B6D7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E08D6863-ACD7-CDE9-3286-08EED0B6991D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8FEBC-43ED-BB99-23B3-E43D6C40E6EB}"/>
              </a:ext>
            </a:extLst>
          </p:cNvPr>
          <p:cNvSpPr/>
          <p:nvPr/>
        </p:nvSpPr>
        <p:spPr>
          <a:xfrm>
            <a:off x="427192" y="5556479"/>
            <a:ext cx="5048274" cy="95205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Imagine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everything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you just looked at happening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all 6 cylinders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you have the basics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engine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18134-869F-58CD-BB30-3B83A3A3800C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13F880-6DA4-C223-FF89-808A6CE9EE73}"/>
              </a:ext>
            </a:extLst>
          </p:cNvPr>
          <p:cNvSpPr/>
          <p:nvPr/>
        </p:nvSpPr>
        <p:spPr>
          <a:xfrm>
            <a:off x="3061587" y="2027246"/>
            <a:ext cx="539613" cy="538608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735CDA-E03E-6A9D-6F1D-D29761DDA39F}"/>
              </a:ext>
            </a:extLst>
          </p:cNvPr>
          <p:cNvSpPr/>
          <p:nvPr/>
        </p:nvSpPr>
        <p:spPr>
          <a:xfrm>
            <a:off x="5475466" y="1757942"/>
            <a:ext cx="539613" cy="538608"/>
          </a:xfrm>
          <a:prstGeom prst="roundRect">
            <a:avLst/>
          </a:prstGeom>
          <a:solidFill>
            <a:srgbClr val="47BEB3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247DFA-821F-9109-EE2A-419E9FC1D5D7}"/>
              </a:ext>
            </a:extLst>
          </p:cNvPr>
          <p:cNvSpPr/>
          <p:nvPr/>
        </p:nvSpPr>
        <p:spPr>
          <a:xfrm>
            <a:off x="5512282" y="3958735"/>
            <a:ext cx="539613" cy="538608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B9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9E8DFA-3072-563C-1B31-3B481529B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44" r="93125">
                        <a14:foregroundMark x1="38281" y1="47963" x2="45156" y2="44537"/>
                        <a14:foregroundMark x1="45156" y1="44537" x2="54844" y2="47037"/>
                        <a14:foregroundMark x1="54740" y1="42407" x2="54740" y2="38704"/>
                        <a14:foregroundMark x1="56458" y1="40463" x2="56823" y2="37593"/>
                        <a14:foregroundMark x1="87292" y1="45741" x2="93125" y2="45278"/>
                        <a14:foregroundMark x1="25521" y1="69074" x2="18594" y2="65278"/>
                        <a14:foregroundMark x1="18594" y1="65278" x2="18333" y2="63796"/>
                        <a14:foregroundMark x1="21563" y1="70648" x2="21563" y2="70648"/>
                        <a14:foregroundMark x1="20677" y1="69907" x2="18854" y2="67500"/>
                        <a14:foregroundMark x1="22448" y1="70833" x2="25781" y2="70185"/>
                        <a14:foregroundMark x1="13021" y1="63148" x2="9323" y2="62685"/>
                        <a14:foregroundMark x1="7448" y1="63148" x2="4844" y2="63333"/>
                        <a14:foregroundMark x1="85417" y1="43148" x2="84688" y2="45926"/>
                        <a14:foregroundMark x1="84219" y1="70833" x2="90885" y2="6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61" y="1477383"/>
            <a:ext cx="5641900" cy="3173569"/>
          </a:xfrm>
          <a:prstGeom prst="rect">
            <a:avLst/>
          </a:prstGeom>
        </p:spPr>
      </p:pic>
      <p:sp>
        <p:nvSpPr>
          <p:cNvPr id="23" name="Arrow: Up 22">
            <a:extLst>
              <a:ext uri="{FF2B5EF4-FFF2-40B4-BE49-F238E27FC236}">
                <a16:creationId xmlns:a16="http://schemas.microsoft.com/office/drawing/2014/main" id="{BDAA97E2-A385-9618-31E0-B1EBF6193146}"/>
              </a:ext>
            </a:extLst>
          </p:cNvPr>
          <p:cNvSpPr/>
          <p:nvPr/>
        </p:nvSpPr>
        <p:spPr>
          <a:xfrm>
            <a:off x="4380102" y="1477383"/>
            <a:ext cx="383796" cy="1088471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7A8F07CD-94BE-8A63-0FF0-BCC6FEB70B05}"/>
              </a:ext>
            </a:extLst>
          </p:cNvPr>
          <p:cNvSpPr/>
          <p:nvPr/>
        </p:nvSpPr>
        <p:spPr>
          <a:xfrm rot="10800000">
            <a:off x="4380102" y="3829994"/>
            <a:ext cx="383796" cy="1088471"/>
          </a:xfrm>
          <a:prstGeom prst="upArrow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D183AA2B-B966-2074-5253-E420ACE83093}"/>
              </a:ext>
            </a:extLst>
          </p:cNvPr>
          <p:cNvSpPr/>
          <p:nvPr/>
        </p:nvSpPr>
        <p:spPr>
          <a:xfrm rot="16200000">
            <a:off x="1084678" y="2711829"/>
            <a:ext cx="383796" cy="1088471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36563A18-3BD2-CC74-E233-8D9F92D1FF1B}"/>
              </a:ext>
            </a:extLst>
          </p:cNvPr>
          <p:cNvSpPr/>
          <p:nvPr/>
        </p:nvSpPr>
        <p:spPr>
          <a:xfrm rot="5400000">
            <a:off x="7675527" y="2711830"/>
            <a:ext cx="383796" cy="1088471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FEE262-53C4-69A7-4851-927E7B5FA9C9}"/>
              </a:ext>
            </a:extLst>
          </p:cNvPr>
          <p:cNvSpPr txBox="1"/>
          <p:nvPr/>
        </p:nvSpPr>
        <p:spPr>
          <a:xfrm>
            <a:off x="4213931" y="984122"/>
            <a:ext cx="7161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34C2FC-547A-E4E9-C4F2-3DF1D7F81B46}"/>
              </a:ext>
            </a:extLst>
          </p:cNvPr>
          <p:cNvSpPr txBox="1"/>
          <p:nvPr/>
        </p:nvSpPr>
        <p:spPr>
          <a:xfrm>
            <a:off x="7401759" y="2565854"/>
            <a:ext cx="931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7806F5-81D4-CB65-E496-00B504842087}"/>
              </a:ext>
            </a:extLst>
          </p:cNvPr>
          <p:cNvSpPr txBox="1"/>
          <p:nvPr/>
        </p:nvSpPr>
        <p:spPr>
          <a:xfrm>
            <a:off x="606170" y="2565854"/>
            <a:ext cx="1111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637BD4-A71E-24C9-7F98-43ECC97F35D4}"/>
              </a:ext>
            </a:extLst>
          </p:cNvPr>
          <p:cNvSpPr txBox="1"/>
          <p:nvPr/>
        </p:nvSpPr>
        <p:spPr>
          <a:xfrm>
            <a:off x="3999391" y="4992682"/>
            <a:ext cx="1145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143326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0">
            <a:extLst>
              <a:ext uri="{FF2B5EF4-FFF2-40B4-BE49-F238E27FC236}">
                <a16:creationId xmlns:a16="http://schemas.microsoft.com/office/drawing/2014/main" id="{2E86C952-B610-EDB1-D00D-CB3D2955739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3D0BB322-2539-0740-73E0-0C083F44F27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ADE4C-27D3-E430-8218-994308FD260A}"/>
              </a:ext>
            </a:extLst>
          </p:cNvPr>
          <p:cNvSpPr/>
          <p:nvPr/>
        </p:nvSpPr>
        <p:spPr>
          <a:xfrm>
            <a:off x="432016" y="1049197"/>
            <a:ext cx="2515721" cy="125025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think drags the car back as you move forward?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D6EA28-DD5D-533A-2F48-05F195F7F6A5}"/>
              </a:ext>
            </a:extLst>
          </p:cNvPr>
          <p:cNvSpPr/>
          <p:nvPr/>
        </p:nvSpPr>
        <p:spPr>
          <a:xfrm>
            <a:off x="432014" y="2557105"/>
            <a:ext cx="4777658" cy="146144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can’t see it, but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every day you are battling to get through the particles in the air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You know they are there because you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feel them through wind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or when you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move your arm quickly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FEEF0F-CC13-0837-B0EE-095B343F63C8}"/>
              </a:ext>
            </a:extLst>
          </p:cNvPr>
          <p:cNvSpPr/>
          <p:nvPr/>
        </p:nvSpPr>
        <p:spPr>
          <a:xfrm>
            <a:off x="5486400" y="2557106"/>
            <a:ext cx="3182544" cy="102417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F1 teams want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reduce as much of this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force as possible as it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slows cars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down.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313AE-B3F1-87CE-9823-09BE09A02719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8A250-754E-17C2-45A0-D68B8A34C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44" r="93125">
                        <a14:foregroundMark x1="38281" y1="47963" x2="45156" y2="44537"/>
                        <a14:foregroundMark x1="45156" y1="44537" x2="54844" y2="47037"/>
                        <a14:foregroundMark x1="54740" y1="42407" x2="54740" y2="38704"/>
                        <a14:foregroundMark x1="56458" y1="40463" x2="56823" y2="37593"/>
                        <a14:foregroundMark x1="87292" y1="45741" x2="93125" y2="45278"/>
                        <a14:foregroundMark x1="25521" y1="69074" x2="18594" y2="65278"/>
                        <a14:foregroundMark x1="18594" y1="65278" x2="18333" y2="63796"/>
                        <a14:foregroundMark x1="21563" y1="70648" x2="21563" y2="70648"/>
                        <a14:foregroundMark x1="20677" y1="69907" x2="18854" y2="67500"/>
                        <a14:foregroundMark x1="22448" y1="70833" x2="25781" y2="70185"/>
                        <a14:foregroundMark x1="13021" y1="63148" x2="9323" y2="62685"/>
                        <a14:foregroundMark x1="7448" y1="63148" x2="4844" y2="63333"/>
                        <a14:foregroundMark x1="85417" y1="43148" x2="84688" y2="45926"/>
                        <a14:foregroundMark x1="84219" y1="70833" x2="90885" y2="6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249" y="422117"/>
            <a:ext cx="4452284" cy="2504410"/>
          </a:xfrm>
          <a:prstGeom prst="rect">
            <a:avLst/>
          </a:prstGeom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BC000704-2A04-CE05-DA9C-F700BFB391F4}"/>
              </a:ext>
            </a:extLst>
          </p:cNvPr>
          <p:cNvSpPr/>
          <p:nvPr/>
        </p:nvSpPr>
        <p:spPr>
          <a:xfrm rot="5400000">
            <a:off x="8011384" y="1489878"/>
            <a:ext cx="383796" cy="1088471"/>
          </a:xfrm>
          <a:prstGeom prst="upArrow">
            <a:avLst/>
          </a:prstGeom>
          <a:solidFill>
            <a:srgbClr val="47B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DD75A-1F9C-5FC5-F8FA-A6D02360CC69}"/>
              </a:ext>
            </a:extLst>
          </p:cNvPr>
          <p:cNvSpPr txBox="1"/>
          <p:nvPr/>
        </p:nvSpPr>
        <p:spPr>
          <a:xfrm>
            <a:off x="7737616" y="1343902"/>
            <a:ext cx="931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Drag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E9FFF4-E54E-3F14-5E08-D26F9663F1C3}"/>
              </a:ext>
            </a:extLst>
          </p:cNvPr>
          <p:cNvSpPr/>
          <p:nvPr/>
        </p:nvSpPr>
        <p:spPr>
          <a:xfrm>
            <a:off x="432014" y="4235324"/>
            <a:ext cx="4777660" cy="11813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same force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parachutes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use to their advantage.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more surface area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the air particles to act on,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more drag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will be produced. This then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slows you down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B5185B-DCF4-B859-F069-28A81DE092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98" y="3794124"/>
            <a:ext cx="3182545" cy="2560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02543C-7451-2BFB-BAD2-73533065C26F}"/>
              </a:ext>
            </a:extLst>
          </p:cNvPr>
          <p:cNvSpPr/>
          <p:nvPr/>
        </p:nvSpPr>
        <p:spPr>
          <a:xfrm>
            <a:off x="432014" y="5633439"/>
            <a:ext cx="4777659" cy="72147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you think F1 teams reduce drag?</a:t>
            </a:r>
          </a:p>
        </p:txBody>
      </p:sp>
    </p:spTree>
    <p:extLst>
      <p:ext uri="{BB962C8B-B14F-4D97-AF65-F5344CB8AC3E}">
        <p14:creationId xmlns:p14="http://schemas.microsoft.com/office/powerpoint/2010/main" val="162410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20">
            <a:extLst>
              <a:ext uri="{FF2B5EF4-FFF2-40B4-BE49-F238E27FC236}">
                <a16:creationId xmlns:a16="http://schemas.microsoft.com/office/drawing/2014/main" id="{ADB3E96F-0D16-6822-2D5F-79F3DA444DC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E393B724-60AB-AFFE-FCC1-C57B58B2A360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314FC0-C57A-3BF2-8C96-4CF13B400444}"/>
              </a:ext>
            </a:extLst>
          </p:cNvPr>
          <p:cNvSpPr/>
          <p:nvPr/>
        </p:nvSpPr>
        <p:spPr>
          <a:xfrm>
            <a:off x="432016" y="927044"/>
            <a:ext cx="3550982" cy="112851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Formula 1 cars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need to be designed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streamlined as possible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 reduce the drag force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go faster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748A2-32E0-911D-5ED8-2B7E2C815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0" y="927044"/>
            <a:ext cx="4458224" cy="229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B13F33-A7E0-40B8-CE43-54EFEB2F12E3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5DEA12-24AE-BB90-3E77-964B6D561468}"/>
              </a:ext>
            </a:extLst>
          </p:cNvPr>
          <p:cNvSpPr/>
          <p:nvPr/>
        </p:nvSpPr>
        <p:spPr>
          <a:xfrm>
            <a:off x="432016" y="2271713"/>
            <a:ext cx="3550982" cy="945851"/>
          </a:xfrm>
          <a:prstGeom prst="roundRect">
            <a:avLst/>
          </a:prstGeom>
          <a:solidFill>
            <a:srgbClr val="47BEB3"/>
          </a:solidFill>
          <a:ln w="28575">
            <a:solidFill>
              <a:srgbClr val="C2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Streamlined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Designed in a way that makes movement easier through air.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925D14-0ED8-B4DC-E1FB-3957B369928F}"/>
              </a:ext>
            </a:extLst>
          </p:cNvPr>
          <p:cNvSpPr/>
          <p:nvPr/>
        </p:nvSpPr>
        <p:spPr>
          <a:xfrm>
            <a:off x="4253760" y="3650586"/>
            <a:ext cx="4458224" cy="153349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We said earlier that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weight is the downward force on the car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which is true, but there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another force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acting here that teams can take advantage of. This is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downforce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829FEC-11C4-3CC0-5573-7B1B6DEEA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14" y="3433715"/>
            <a:ext cx="3550982" cy="1750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2234EE-3F74-D038-FE3A-49E6F366C144}"/>
              </a:ext>
            </a:extLst>
          </p:cNvPr>
          <p:cNvSpPr/>
          <p:nvPr/>
        </p:nvSpPr>
        <p:spPr>
          <a:xfrm>
            <a:off x="432014" y="5400228"/>
            <a:ext cx="8279970" cy="945851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seen the shapes of spoilers on cars, how do you think that might affect air flow and the forces acting on the car?</a:t>
            </a:r>
          </a:p>
        </p:txBody>
      </p:sp>
    </p:spTree>
    <p:extLst>
      <p:ext uri="{BB962C8B-B14F-4D97-AF65-F5344CB8AC3E}">
        <p14:creationId xmlns:p14="http://schemas.microsoft.com/office/powerpoint/2010/main" val="6383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20">
            <a:extLst>
              <a:ext uri="{FF2B5EF4-FFF2-40B4-BE49-F238E27FC236}">
                <a16:creationId xmlns:a16="http://schemas.microsoft.com/office/drawing/2014/main" id="{1C3CC104-BD18-5E38-018D-491B95E0429C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82BA375B-2834-BF7D-EE23-6B57F9FD8A98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DE063A-984C-DEDA-F9E1-DB6FF7FA7FB2}"/>
              </a:ext>
            </a:extLst>
          </p:cNvPr>
          <p:cNvSpPr/>
          <p:nvPr/>
        </p:nvSpPr>
        <p:spPr>
          <a:xfrm>
            <a:off x="5805697" y="1040165"/>
            <a:ext cx="2901467" cy="140524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Because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shape of the ca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r, air is forced over the car and onto the rear wing (spoiler). </a:t>
            </a:r>
            <a:endParaRPr lang="en-GB" sz="1600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FD1549-F060-7535-4987-BD81C2A2F28F}"/>
              </a:ext>
            </a:extLst>
          </p:cNvPr>
          <p:cNvSpPr/>
          <p:nvPr/>
        </p:nvSpPr>
        <p:spPr>
          <a:xfrm>
            <a:off x="427193" y="5354052"/>
            <a:ext cx="6563153" cy="100827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is an example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Newton’s Third Law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– every action has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equal and opposite reaction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Force air up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it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push you down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GB" sz="1600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82A280-E8CE-FD46-319C-671885186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94" y="1040165"/>
            <a:ext cx="5150638" cy="285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416AA3-9E8D-37CA-590E-04F86081F806}"/>
              </a:ext>
            </a:extLst>
          </p:cNvPr>
          <p:cNvSpPr/>
          <p:nvPr/>
        </p:nvSpPr>
        <p:spPr>
          <a:xfrm>
            <a:off x="5805696" y="2636594"/>
            <a:ext cx="2901467" cy="125701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As the air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moved upwards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force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pushes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downwards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helping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stick the car to the track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 </a:t>
            </a:r>
            <a:endParaRPr lang="en-GB" sz="1600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01F2DF-72C2-3AAB-DEC8-E3B12844B72F}"/>
              </a:ext>
            </a:extLst>
          </p:cNvPr>
          <p:cNvSpPr/>
          <p:nvPr/>
        </p:nvSpPr>
        <p:spPr>
          <a:xfrm>
            <a:off x="427193" y="4217795"/>
            <a:ext cx="6563153" cy="908317"/>
          </a:xfrm>
          <a:prstGeom prst="roundRect">
            <a:avLst/>
          </a:prstGeom>
          <a:solidFill>
            <a:srgbClr val="47BEB3"/>
          </a:solidFill>
          <a:ln w="28575">
            <a:solidFill>
              <a:srgbClr val="C2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Exert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use something – such as power or force – to make something happen.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7CDA13-A6A7-97C4-93F6-78C95283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853" y="4220062"/>
            <a:ext cx="1524310" cy="21422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A8BFC-BC8C-4FFE-B3D7-A222328D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74" y="1043165"/>
            <a:ext cx="3730910" cy="2317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entagon 20">
            <a:extLst>
              <a:ext uri="{FF2B5EF4-FFF2-40B4-BE49-F238E27FC236}">
                <a16:creationId xmlns:a16="http://schemas.microsoft.com/office/drawing/2014/main" id="{FF10ECF0-4CE1-9104-0E94-0BC32DA68CE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21B28953-1155-F0E4-3075-0EC6C1BCD51A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07E51-7CD5-ADCE-EC29-420901BDECCD}"/>
              </a:ext>
            </a:extLst>
          </p:cNvPr>
          <p:cNvSpPr/>
          <p:nvPr/>
        </p:nvSpPr>
        <p:spPr>
          <a:xfrm>
            <a:off x="432015" y="1049197"/>
            <a:ext cx="4325216" cy="10202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Downforce is the reason the cars can go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around corners so quickly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without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losing grip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flying off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B06D5E-0277-4663-F01A-32338FC8310E}"/>
              </a:ext>
            </a:extLst>
          </p:cNvPr>
          <p:cNvSpPr/>
          <p:nvPr/>
        </p:nvSpPr>
        <p:spPr>
          <a:xfrm>
            <a:off x="432016" y="2271580"/>
            <a:ext cx="4325216" cy="10202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theory, F1 cars create so much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downforce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that they could potentially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drive upside down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1C10F-F6A5-1356-DC53-6928F1FAF02A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42E6CA-75BF-FA11-FB12-A7ECA1EF3B25}"/>
              </a:ext>
            </a:extLst>
          </p:cNvPr>
          <p:cNvSpPr/>
          <p:nvPr/>
        </p:nvSpPr>
        <p:spPr>
          <a:xfrm>
            <a:off x="4386768" y="3646423"/>
            <a:ext cx="4325216" cy="119955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Formula 1 engineers can change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angles and details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of different parts of the car depending on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they want to achieve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2884DD-0E20-826E-7746-70A7FAD664A6}"/>
              </a:ext>
            </a:extLst>
          </p:cNvPr>
          <p:cNvSpPr/>
          <p:nvPr/>
        </p:nvSpPr>
        <p:spPr>
          <a:xfrm>
            <a:off x="4386768" y="5062340"/>
            <a:ext cx="4325216" cy="12999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example,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rear wing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looks like this will create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more downforce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While this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helps the car turn corners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it also produces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more drag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It’s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balance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05A2E-04CF-5F71-28EC-208C3CE89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32" y="3775406"/>
            <a:ext cx="35718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0">
            <a:extLst>
              <a:ext uri="{FF2B5EF4-FFF2-40B4-BE49-F238E27FC236}">
                <a16:creationId xmlns:a16="http://schemas.microsoft.com/office/drawing/2014/main" id="{CFDD2C97-0E92-9A9E-90AF-FF52F4E5996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9C4E3B26-7CCB-9B62-E8C6-AF70AC73CC90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5E715-4C5A-E754-3895-40ECDCF84BAF}"/>
              </a:ext>
            </a:extLst>
          </p:cNvPr>
          <p:cNvSpPr/>
          <p:nvPr/>
        </p:nvSpPr>
        <p:spPr>
          <a:xfrm>
            <a:off x="373174" y="1434427"/>
            <a:ext cx="3931461" cy="135611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Activity (20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Now you have learned about the science of creating a Formula 1 car, it’s time for you to have a go!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456A2-4296-D389-5FE7-540E8CA62C0E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4293C-E280-DC77-CA6C-47450D59B603}"/>
              </a:ext>
            </a:extLst>
          </p:cNvPr>
          <p:cNvGrpSpPr/>
          <p:nvPr/>
        </p:nvGrpSpPr>
        <p:grpSpPr>
          <a:xfrm>
            <a:off x="4800600" y="1039192"/>
            <a:ext cx="3931460" cy="5484865"/>
            <a:chOff x="4800600" y="1039192"/>
            <a:chExt cx="3931460" cy="54848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DA5C779-1398-C376-A967-0F2176288C50}"/>
                </a:ext>
              </a:extLst>
            </p:cNvPr>
            <p:cNvSpPr/>
            <p:nvPr/>
          </p:nvSpPr>
          <p:spPr>
            <a:xfrm>
              <a:off x="4800600" y="1039192"/>
              <a:ext cx="3931460" cy="5484865"/>
            </a:xfrm>
            <a:prstGeom prst="rect">
              <a:avLst/>
            </a:prstGeom>
            <a:pattFill prst="lgGrid">
              <a:fgClr>
                <a:srgbClr val="F1F8FD"/>
              </a:fgClr>
              <a:bgClr>
                <a:schemeClr val="bg1"/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279CDA-296A-446C-8B3D-28EB8D85F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7333">
              <a:off x="5110006" y="5245884"/>
              <a:ext cx="3312653" cy="8881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ED681D-D79F-0EF0-7972-7979F57EAA57}"/>
                </a:ext>
              </a:extLst>
            </p:cNvPr>
            <p:cNvSpPr txBox="1"/>
            <p:nvPr/>
          </p:nvSpPr>
          <p:spPr>
            <a:xfrm>
              <a:off x="5075674" y="1866635"/>
              <a:ext cx="1824538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2200" dirty="0">
                  <a:latin typeface="Cavolini" panose="03000502040302020204" pitchFamily="66" charset="0"/>
                  <a:cs typeface="Cavolini" panose="03000502040302020204" pitchFamily="66" charset="0"/>
                </a:rPr>
                <a:t>1. A name!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2FE63C-B108-D2E7-AD35-7E529872DEE5}"/>
                </a:ext>
              </a:extLst>
            </p:cNvPr>
            <p:cNvSpPr txBox="1"/>
            <p:nvPr/>
          </p:nvSpPr>
          <p:spPr>
            <a:xfrm>
              <a:off x="5015690" y="1201234"/>
              <a:ext cx="3501280" cy="4770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2500" b="1" u="sng" dirty="0">
                  <a:latin typeface="Cavolini" panose="03000502040302020204" pitchFamily="66" charset="0"/>
                  <a:cs typeface="Cavolini" panose="03000502040302020204" pitchFamily="66" charset="0"/>
                </a:rPr>
                <a:t>Your Team needs…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9DE683-72B4-843F-531A-39511649AD62}"/>
                </a:ext>
              </a:extLst>
            </p:cNvPr>
            <p:cNvSpPr txBox="1"/>
            <p:nvPr/>
          </p:nvSpPr>
          <p:spPr>
            <a:xfrm>
              <a:off x="5075674" y="4171144"/>
              <a:ext cx="33813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2200" dirty="0">
                  <a:latin typeface="Cavolini" panose="03000502040302020204" pitchFamily="66" charset="0"/>
                  <a:cs typeface="Cavolini" panose="03000502040302020204" pitchFamily="66" charset="0"/>
                </a:rPr>
                <a:t>3. A livery design (how the car looks)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625436-7700-D101-7DD4-ABF1039ECB6A}"/>
                </a:ext>
              </a:extLst>
            </p:cNvPr>
            <p:cNvSpPr txBox="1"/>
            <p:nvPr/>
          </p:nvSpPr>
          <p:spPr>
            <a:xfrm>
              <a:off x="5015690" y="3018890"/>
              <a:ext cx="2077813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2200" dirty="0">
                  <a:latin typeface="Cavolini" panose="03000502040302020204" pitchFamily="66" charset="0"/>
                  <a:cs typeface="Cavolini" panose="03000502040302020204" pitchFamily="66" charset="0"/>
                </a:rPr>
                <a:t>2. A sponsor</a:t>
              </a:r>
            </a:p>
          </p:txBody>
        </p:sp>
        <p:pic>
          <p:nvPicPr>
            <p:cNvPr id="2050" name="Picture 2" descr="Tape, Adhesive, Ribbon, Sticky, Office">
              <a:extLst>
                <a:ext uri="{FF2B5EF4-FFF2-40B4-BE49-F238E27FC236}">
                  <a16:creationId xmlns:a16="http://schemas.microsoft.com/office/drawing/2014/main" id="{EC10BDF8-D617-2D74-E24F-35F463F4C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471816">
              <a:off x="4922612" y="5309833"/>
              <a:ext cx="687805" cy="34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Tape, Adhesive, Ribbon, Sticky, Office">
              <a:extLst>
                <a:ext uri="{FF2B5EF4-FFF2-40B4-BE49-F238E27FC236}">
                  <a16:creationId xmlns:a16="http://schemas.microsoft.com/office/drawing/2014/main" id="{1976D71B-0663-F994-8DAF-7B6E81178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471816">
              <a:off x="8008298" y="5767082"/>
              <a:ext cx="687805" cy="34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5D299C-609A-3632-8A6A-B77EB0319E81}"/>
                </a:ext>
              </a:extLst>
            </p:cNvPr>
            <p:cNvGrpSpPr/>
            <p:nvPr/>
          </p:nvGrpSpPr>
          <p:grpSpPr>
            <a:xfrm>
              <a:off x="7287766" y="2742236"/>
              <a:ext cx="1137987" cy="1200329"/>
              <a:chOff x="7287766" y="2742236"/>
              <a:chExt cx="1137987" cy="1200329"/>
            </a:xfrm>
          </p:grpSpPr>
          <p:pic>
            <p:nvPicPr>
              <p:cNvPr id="2052" name="Picture 4" descr="Tag, Badge, Sale, Discount, Offer, Price">
                <a:extLst>
                  <a:ext uri="{FF2B5EF4-FFF2-40B4-BE49-F238E27FC236}">
                    <a16:creationId xmlns:a16="http://schemas.microsoft.com/office/drawing/2014/main" id="{7166F476-A0B2-4855-43CB-E49F1C61D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07872">
                <a:off x="7287766" y="2750321"/>
                <a:ext cx="1137987" cy="1137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6FE2B4-AD8B-177D-5ECC-8E7557193440}"/>
                  </a:ext>
                </a:extLst>
              </p:cNvPr>
              <p:cNvSpPr txBox="1"/>
              <p:nvPr/>
            </p:nvSpPr>
            <p:spPr>
              <a:xfrm rot="465178">
                <a:off x="7511152" y="2742236"/>
                <a:ext cx="691215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GB" sz="7200" dirty="0">
                    <a:solidFill>
                      <a:schemeClr val="bg1"/>
                    </a:solidFill>
                    <a:latin typeface="Cavolini" panose="03000502040302020204" pitchFamily="66" charset="0"/>
                    <a:cs typeface="Cavolini" panose="03000502040302020204" pitchFamily="66" charset="0"/>
                  </a:rPr>
                  <a:t>?</a:t>
                </a: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7839C9-4664-22BE-1D66-B977AC97054C}"/>
              </a:ext>
            </a:extLst>
          </p:cNvPr>
          <p:cNvSpPr/>
          <p:nvPr/>
        </p:nvSpPr>
        <p:spPr>
          <a:xfrm>
            <a:off x="373172" y="4706702"/>
            <a:ext cx="3931460" cy="1231307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Feel free to modify the shape to improve the aerodynamics you have discussed.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E4EB95-6F64-A5D0-01EE-6BF4B7517FE6}"/>
              </a:ext>
            </a:extLst>
          </p:cNvPr>
          <p:cNvSpPr/>
          <p:nvPr/>
        </p:nvSpPr>
        <p:spPr>
          <a:xfrm>
            <a:off x="373174" y="3132967"/>
            <a:ext cx="3931460" cy="12313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Head to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slide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a reminder on how to  make your car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aerodynamic as possible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9166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569AD7-DEEB-4370-BC2F-1CBB595930D8}"/>
              </a:ext>
            </a:extLst>
          </p:cNvPr>
          <p:cNvSpPr/>
          <p:nvPr/>
        </p:nvSpPr>
        <p:spPr>
          <a:xfrm>
            <a:off x="655063" y="1076886"/>
            <a:ext cx="7833868" cy="66674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Remember everything you have heard in the lesson and design your own car.  Don’t forget to make it bright and eye-catching too!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1E432-06EB-D792-246E-335434181112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Pentagon 20">
            <a:extLst>
              <a:ext uri="{FF2B5EF4-FFF2-40B4-BE49-F238E27FC236}">
                <a16:creationId xmlns:a16="http://schemas.microsoft.com/office/drawing/2014/main" id="{65789B77-FD0B-F926-7E10-D0607972B04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3" name="Shape 114">
            <a:extLst>
              <a:ext uri="{FF2B5EF4-FFF2-40B4-BE49-F238E27FC236}">
                <a16:creationId xmlns:a16="http://schemas.microsoft.com/office/drawing/2014/main" id="{D0A7EA61-ED8E-B60F-FC03-A08F67B14892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BEBD50-9BFB-D0E0-3708-DD4388FB4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44" r="93125">
                        <a14:foregroundMark x1="38281" y1="47963" x2="45156" y2="44537"/>
                        <a14:foregroundMark x1="45156" y1="44537" x2="54844" y2="47037"/>
                        <a14:foregroundMark x1="54740" y1="42407" x2="54740" y2="38704"/>
                        <a14:foregroundMark x1="56458" y1="40463" x2="56823" y2="37593"/>
                        <a14:foregroundMark x1="87292" y1="45741" x2="93125" y2="45278"/>
                        <a14:foregroundMark x1="25521" y1="69074" x2="18594" y2="65278"/>
                        <a14:foregroundMark x1="18594" y1="65278" x2="18333" y2="63796"/>
                        <a14:foregroundMark x1="21563" y1="70648" x2="21563" y2="70648"/>
                        <a14:foregroundMark x1="20677" y1="69907" x2="18854" y2="67500"/>
                        <a14:foregroundMark x1="22448" y1="70833" x2="25781" y2="70185"/>
                        <a14:foregroundMark x1="13021" y1="63148" x2="9323" y2="62685"/>
                        <a14:foregroundMark x1="7448" y1="63148" x2="4844" y2="63333"/>
                        <a14:foregroundMark x1="85417" y1="43148" x2="84688" y2="45926"/>
                        <a14:foregroundMark x1="84219" y1="70833" x2="90885" y2="6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61" y="2572259"/>
            <a:ext cx="5641900" cy="3173569"/>
          </a:xfrm>
          <a:prstGeom prst="rect">
            <a:avLst/>
          </a:prstGeom>
        </p:spPr>
      </p:pic>
      <p:sp>
        <p:nvSpPr>
          <p:cNvPr id="15" name="Arrow: Up 14">
            <a:extLst>
              <a:ext uri="{FF2B5EF4-FFF2-40B4-BE49-F238E27FC236}">
                <a16:creationId xmlns:a16="http://schemas.microsoft.com/office/drawing/2014/main" id="{FE31755B-E01B-1240-0881-BB76F0EDB8BA}"/>
              </a:ext>
            </a:extLst>
          </p:cNvPr>
          <p:cNvSpPr/>
          <p:nvPr/>
        </p:nvSpPr>
        <p:spPr>
          <a:xfrm>
            <a:off x="4380102" y="2572259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2C05CCF1-C858-DE39-2A0E-B76E49AF99E7}"/>
              </a:ext>
            </a:extLst>
          </p:cNvPr>
          <p:cNvSpPr/>
          <p:nvPr/>
        </p:nvSpPr>
        <p:spPr>
          <a:xfrm rot="10800000">
            <a:off x="4380102" y="4924870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CCF4514C-7CD4-7F2C-08DC-2847486F730E}"/>
              </a:ext>
            </a:extLst>
          </p:cNvPr>
          <p:cNvSpPr/>
          <p:nvPr/>
        </p:nvSpPr>
        <p:spPr>
          <a:xfrm rot="16200000">
            <a:off x="1084678" y="3806705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52441101-E0A1-C1C7-275E-528DEB2B3C32}"/>
              </a:ext>
            </a:extLst>
          </p:cNvPr>
          <p:cNvSpPr/>
          <p:nvPr/>
        </p:nvSpPr>
        <p:spPr>
          <a:xfrm rot="5400000">
            <a:off x="7675527" y="3806706"/>
            <a:ext cx="383796" cy="108847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ACF97-8219-25B3-FBA8-E1D0794436AB}"/>
              </a:ext>
            </a:extLst>
          </p:cNvPr>
          <p:cNvSpPr txBox="1"/>
          <p:nvPr/>
        </p:nvSpPr>
        <p:spPr>
          <a:xfrm>
            <a:off x="4213931" y="2078998"/>
            <a:ext cx="7161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7B3B3-775F-B6EC-993F-E8B882FFA4B4}"/>
              </a:ext>
            </a:extLst>
          </p:cNvPr>
          <p:cNvSpPr txBox="1"/>
          <p:nvPr/>
        </p:nvSpPr>
        <p:spPr>
          <a:xfrm>
            <a:off x="7401759" y="3660730"/>
            <a:ext cx="931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Drag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9D2887-E190-7101-1158-8F58A12A1EC1}"/>
              </a:ext>
            </a:extLst>
          </p:cNvPr>
          <p:cNvSpPr txBox="1"/>
          <p:nvPr/>
        </p:nvSpPr>
        <p:spPr>
          <a:xfrm>
            <a:off x="606170" y="3660730"/>
            <a:ext cx="1111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Thrust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A96146-5343-5DE7-710B-1F42AB264246}"/>
              </a:ext>
            </a:extLst>
          </p:cNvPr>
          <p:cNvSpPr txBox="1"/>
          <p:nvPr/>
        </p:nvSpPr>
        <p:spPr>
          <a:xfrm>
            <a:off x="3999391" y="6087558"/>
            <a:ext cx="1145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15125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2" grpId="0" animBg="1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Presentation with media outline">
            <a:extLst>
              <a:ext uri="{FF2B5EF4-FFF2-40B4-BE49-F238E27FC236}">
                <a16:creationId xmlns:a16="http://schemas.microsoft.com/office/drawing/2014/main" id="{886DA84B-3C6C-ADBC-CF2A-8B2BC528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2169" y="950372"/>
            <a:ext cx="6399661" cy="6399661"/>
          </a:xfrm>
          <a:prstGeom prst="rect">
            <a:avLst/>
          </a:prstGeom>
        </p:spPr>
      </p:pic>
      <p:pic>
        <p:nvPicPr>
          <p:cNvPr id="35" name="Picture 34">
            <a:hlinkClick r:id="rId5"/>
            <a:extLst>
              <a:ext uri="{FF2B5EF4-FFF2-40B4-BE49-F238E27FC236}">
                <a16:creationId xmlns:a16="http://schemas.microsoft.com/office/drawing/2014/main" id="{6DD2D87F-0620-B236-44C5-D7DF853D5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625" y="2401393"/>
            <a:ext cx="6070749" cy="39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EDAF7A1-DDF2-4ABF-CFE9-D1248FF56738}"/>
              </a:ext>
            </a:extLst>
          </p:cNvPr>
          <p:cNvSpPr/>
          <p:nvPr/>
        </p:nvSpPr>
        <p:spPr>
          <a:xfrm>
            <a:off x="1279843" y="2131621"/>
            <a:ext cx="6620398" cy="4505927"/>
          </a:xfrm>
          <a:custGeom>
            <a:avLst/>
            <a:gdLst>
              <a:gd name="connsiteX0" fmla="*/ 985647 w 6620398"/>
              <a:gd name="connsiteY0" fmla="*/ 296608 h 4505927"/>
              <a:gd name="connsiteX1" fmla="*/ 333516 w 6620398"/>
              <a:gd name="connsiteY1" fmla="*/ 948739 h 4505927"/>
              <a:gd name="connsiteX2" fmla="*/ 333516 w 6620398"/>
              <a:gd name="connsiteY2" fmla="*/ 3557187 h 4505927"/>
              <a:gd name="connsiteX3" fmla="*/ 985647 w 6620398"/>
              <a:gd name="connsiteY3" fmla="*/ 4209318 h 4505927"/>
              <a:gd name="connsiteX4" fmla="*/ 5634750 w 6620398"/>
              <a:gd name="connsiteY4" fmla="*/ 4209318 h 4505927"/>
              <a:gd name="connsiteX5" fmla="*/ 6286881 w 6620398"/>
              <a:gd name="connsiteY5" fmla="*/ 3557187 h 4505927"/>
              <a:gd name="connsiteX6" fmla="*/ 6286881 w 6620398"/>
              <a:gd name="connsiteY6" fmla="*/ 948739 h 4505927"/>
              <a:gd name="connsiteX7" fmla="*/ 5634750 w 6620398"/>
              <a:gd name="connsiteY7" fmla="*/ 296608 h 4505927"/>
              <a:gd name="connsiteX8" fmla="*/ 751003 w 6620398"/>
              <a:gd name="connsiteY8" fmla="*/ 0 h 4505927"/>
              <a:gd name="connsiteX9" fmla="*/ 5869395 w 6620398"/>
              <a:gd name="connsiteY9" fmla="*/ 0 h 4505927"/>
              <a:gd name="connsiteX10" fmla="*/ 6620398 w 6620398"/>
              <a:gd name="connsiteY10" fmla="*/ 751003 h 4505927"/>
              <a:gd name="connsiteX11" fmla="*/ 6620398 w 6620398"/>
              <a:gd name="connsiteY11" fmla="*/ 3754924 h 4505927"/>
              <a:gd name="connsiteX12" fmla="*/ 5869395 w 6620398"/>
              <a:gd name="connsiteY12" fmla="*/ 4505927 h 4505927"/>
              <a:gd name="connsiteX13" fmla="*/ 751003 w 6620398"/>
              <a:gd name="connsiteY13" fmla="*/ 4505927 h 4505927"/>
              <a:gd name="connsiteX14" fmla="*/ 0 w 6620398"/>
              <a:gd name="connsiteY14" fmla="*/ 3754924 h 4505927"/>
              <a:gd name="connsiteX15" fmla="*/ 0 w 6620398"/>
              <a:gd name="connsiteY15" fmla="*/ 751003 h 4505927"/>
              <a:gd name="connsiteX16" fmla="*/ 751003 w 6620398"/>
              <a:gd name="connsiteY16" fmla="*/ 0 h 45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0398" h="4505927">
                <a:moveTo>
                  <a:pt x="985647" y="296608"/>
                </a:moveTo>
                <a:cubicBezTo>
                  <a:pt x="625485" y="296608"/>
                  <a:pt x="333516" y="588577"/>
                  <a:pt x="333516" y="948739"/>
                </a:cubicBezTo>
                <a:lnTo>
                  <a:pt x="333516" y="3557187"/>
                </a:lnTo>
                <a:cubicBezTo>
                  <a:pt x="333516" y="3917349"/>
                  <a:pt x="625485" y="4209318"/>
                  <a:pt x="985647" y="4209318"/>
                </a:cubicBezTo>
                <a:lnTo>
                  <a:pt x="5634750" y="4209318"/>
                </a:lnTo>
                <a:cubicBezTo>
                  <a:pt x="5994912" y="4209318"/>
                  <a:pt x="6286881" y="3917349"/>
                  <a:pt x="6286881" y="3557187"/>
                </a:cubicBezTo>
                <a:lnTo>
                  <a:pt x="6286881" y="948739"/>
                </a:lnTo>
                <a:cubicBezTo>
                  <a:pt x="6286881" y="588577"/>
                  <a:pt x="5994912" y="296608"/>
                  <a:pt x="5634750" y="296608"/>
                </a:cubicBezTo>
                <a:close/>
                <a:moveTo>
                  <a:pt x="751003" y="0"/>
                </a:moveTo>
                <a:lnTo>
                  <a:pt x="5869395" y="0"/>
                </a:lnTo>
                <a:cubicBezTo>
                  <a:pt x="6284163" y="0"/>
                  <a:pt x="6620398" y="336235"/>
                  <a:pt x="6620398" y="751003"/>
                </a:cubicBezTo>
                <a:lnTo>
                  <a:pt x="6620398" y="3754924"/>
                </a:lnTo>
                <a:cubicBezTo>
                  <a:pt x="6620398" y="4169692"/>
                  <a:pt x="6284163" y="4505927"/>
                  <a:pt x="5869395" y="4505927"/>
                </a:cubicBezTo>
                <a:lnTo>
                  <a:pt x="751003" y="4505927"/>
                </a:lnTo>
                <a:cubicBezTo>
                  <a:pt x="336235" y="4505927"/>
                  <a:pt x="0" y="4169692"/>
                  <a:pt x="0" y="3754924"/>
                </a:cubicBezTo>
                <a:lnTo>
                  <a:pt x="0" y="751003"/>
                </a:lnTo>
                <a:cubicBezTo>
                  <a:pt x="0" y="336235"/>
                  <a:pt x="336235" y="0"/>
                  <a:pt x="75100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330873" y="1035872"/>
            <a:ext cx="3614803" cy="8701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Time to find out more about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fabulous future waiting for you in 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B1635D7A-CD0E-4586-ACA0-F3DAAAE2956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fabulous future in Oxfordshire?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90A5DF72-FEC1-49EB-86F1-7AE1FD1F8D11}"/>
              </a:ext>
            </a:extLst>
          </p:cNvPr>
          <p:cNvSpPr/>
          <p:nvPr/>
        </p:nvSpPr>
        <p:spPr>
          <a:xfrm>
            <a:off x="-13644" y="176417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13CBE-B58B-424A-9123-EC2ECB668181}"/>
              </a:ext>
            </a:extLst>
          </p:cNvPr>
          <p:cNvSpPr txBox="1"/>
          <p:nvPr/>
        </p:nvSpPr>
        <p:spPr>
          <a:xfrm>
            <a:off x="7372669" y="6637548"/>
            <a:ext cx="477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https://safeshare.tv/x/528251568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7" name="Rectangle: Rounded Corners 16">
            <a:hlinkClick r:id="rId5"/>
            <a:extLst>
              <a:ext uri="{FF2B5EF4-FFF2-40B4-BE49-F238E27FC236}">
                <a16:creationId xmlns:a16="http://schemas.microsoft.com/office/drawing/2014/main" id="{E5F531E3-A13A-44A9-963B-96EFDC2131A6}"/>
              </a:ext>
            </a:extLst>
          </p:cNvPr>
          <p:cNvSpPr/>
          <p:nvPr/>
        </p:nvSpPr>
        <p:spPr>
          <a:xfrm>
            <a:off x="6458059" y="2621266"/>
            <a:ext cx="758283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0:00-3:54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A772CD-FA5E-4AD8-8B3A-1D5E86EC3C31}"/>
              </a:ext>
            </a:extLst>
          </p:cNvPr>
          <p:cNvSpPr/>
          <p:nvPr/>
        </p:nvSpPr>
        <p:spPr>
          <a:xfrm>
            <a:off x="4192454" y="1035873"/>
            <a:ext cx="4620673" cy="8701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350,000 people working in Oxfordshire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50,000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people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self-employed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A02830-582A-4031-B325-DF69F117883C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2F09E6A7-4EC3-790B-2816-251BF7CC3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684" y="184135"/>
            <a:ext cx="516379" cy="51637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5DD74E-3303-4150-A4BB-0F84F44F35C1}"/>
              </a:ext>
            </a:extLst>
          </p:cNvPr>
          <p:cNvSpPr/>
          <p:nvPr/>
        </p:nvSpPr>
        <p:spPr>
          <a:xfrm>
            <a:off x="1946415" y="5719358"/>
            <a:ext cx="5287254" cy="42654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Click the image to watch The WOW Show film.</a:t>
            </a:r>
          </a:p>
        </p:txBody>
      </p:sp>
    </p:spTree>
    <p:extLst>
      <p:ext uri="{BB962C8B-B14F-4D97-AF65-F5344CB8AC3E}">
        <p14:creationId xmlns:p14="http://schemas.microsoft.com/office/powerpoint/2010/main" val="10215055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/>
      <p:bldP spid="17" grpId="0" animBg="1"/>
      <p:bldP spid="22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569AD7-DEEB-4370-BC2F-1CBB595930D8}"/>
              </a:ext>
            </a:extLst>
          </p:cNvPr>
          <p:cNvSpPr/>
          <p:nvPr/>
        </p:nvSpPr>
        <p:spPr>
          <a:xfrm>
            <a:off x="655066" y="1348451"/>
            <a:ext cx="7833868" cy="66674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is a basic shape to start with if you are struggling to start.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1E432-06EB-D792-246E-335434181112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Pentagon 20">
            <a:extLst>
              <a:ext uri="{FF2B5EF4-FFF2-40B4-BE49-F238E27FC236}">
                <a16:creationId xmlns:a16="http://schemas.microsoft.com/office/drawing/2014/main" id="{65789B77-FD0B-F926-7E10-D0607972B04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3" name="Shape 114">
            <a:extLst>
              <a:ext uri="{FF2B5EF4-FFF2-40B4-BE49-F238E27FC236}">
                <a16:creationId xmlns:a16="http://schemas.microsoft.com/office/drawing/2014/main" id="{D0A7EA61-ED8E-B60F-FC03-A08F67B14892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FE28C-A660-6376-8E86-BDE6CD5DF0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05" y="2785840"/>
            <a:ext cx="7966991" cy="2135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3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6A5736-12B9-D270-DF42-DDC04944DD15}"/>
              </a:ext>
            </a:extLst>
          </p:cNvPr>
          <p:cNvSpPr/>
          <p:nvPr/>
        </p:nvSpPr>
        <p:spPr>
          <a:xfrm>
            <a:off x="510996" y="1016656"/>
            <a:ext cx="8122009" cy="552794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D563A55C-6E9B-D3C8-D658-44AA83E03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57" y="1363679"/>
            <a:ext cx="7284486" cy="4804139"/>
          </a:xfrm>
          <a:prstGeom prst="roundRect">
            <a:avLst/>
          </a:prstGeom>
        </p:spPr>
      </p:pic>
      <p:sp>
        <p:nvSpPr>
          <p:cNvPr id="17" name="Rectangle: Rounded Corners 16">
            <a:hlinkClick r:id="rId4"/>
            <a:extLst>
              <a:ext uri="{FF2B5EF4-FFF2-40B4-BE49-F238E27FC236}">
                <a16:creationId xmlns:a16="http://schemas.microsoft.com/office/drawing/2014/main" id="{10BA375E-3337-430B-8A9C-E44B2E9726A8}"/>
              </a:ext>
            </a:extLst>
          </p:cNvPr>
          <p:cNvSpPr/>
          <p:nvPr/>
        </p:nvSpPr>
        <p:spPr>
          <a:xfrm>
            <a:off x="5545424" y="4356627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9C9473-4166-49C2-A045-A1D124B9D5EC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4" name="Rectangle: Rounded Corners 23">
            <a:hlinkClick r:id="rId8"/>
            <a:extLst>
              <a:ext uri="{FF2B5EF4-FFF2-40B4-BE49-F238E27FC236}">
                <a16:creationId xmlns:a16="http://schemas.microsoft.com/office/drawing/2014/main" id="{F2C30AF6-435A-48CE-983F-6E2262BB3C21}"/>
              </a:ext>
            </a:extLst>
          </p:cNvPr>
          <p:cNvSpPr/>
          <p:nvPr/>
        </p:nvSpPr>
        <p:spPr>
          <a:xfrm>
            <a:off x="6295185" y="1766498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25" name="Rectangle: Rounded Corners 24">
            <a:hlinkClick r:id="rId9"/>
            <a:extLst>
              <a:ext uri="{FF2B5EF4-FFF2-40B4-BE49-F238E27FC236}">
                <a16:creationId xmlns:a16="http://schemas.microsoft.com/office/drawing/2014/main" id="{78E4D85D-CA58-4899-ACA4-97C75964B3FC}"/>
              </a:ext>
            </a:extLst>
          </p:cNvPr>
          <p:cNvSpPr/>
          <p:nvPr/>
        </p:nvSpPr>
        <p:spPr>
          <a:xfrm>
            <a:off x="1349298" y="1766498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Technician</a:t>
            </a:r>
          </a:p>
        </p:txBody>
      </p:sp>
      <p:sp>
        <p:nvSpPr>
          <p:cNvPr id="26" name="Rectangle: Rounded Corners 25">
            <a:hlinkClick r:id="rId10"/>
            <a:extLst>
              <a:ext uri="{FF2B5EF4-FFF2-40B4-BE49-F238E27FC236}">
                <a16:creationId xmlns:a16="http://schemas.microsoft.com/office/drawing/2014/main" id="{049C12E6-F018-4BFD-9618-C71A86ACE18B}"/>
              </a:ext>
            </a:extLst>
          </p:cNvPr>
          <p:cNvSpPr/>
          <p:nvPr/>
        </p:nvSpPr>
        <p:spPr>
          <a:xfrm>
            <a:off x="1349298" y="3493250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HR</a:t>
            </a:r>
          </a:p>
        </p:txBody>
      </p:sp>
      <p:sp>
        <p:nvSpPr>
          <p:cNvPr id="27" name="Rectangle: Rounded Corners 26">
            <a:hlinkClick r:id="rId11"/>
            <a:extLst>
              <a:ext uri="{FF2B5EF4-FFF2-40B4-BE49-F238E27FC236}">
                <a16:creationId xmlns:a16="http://schemas.microsoft.com/office/drawing/2014/main" id="{4A0ACB0F-4FA6-4636-A262-A494BC0721E3}"/>
              </a:ext>
            </a:extLst>
          </p:cNvPr>
          <p:cNvSpPr/>
          <p:nvPr/>
        </p:nvSpPr>
        <p:spPr>
          <a:xfrm>
            <a:off x="2099057" y="4356627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Motorsport</a:t>
            </a:r>
          </a:p>
        </p:txBody>
      </p:sp>
      <p:sp>
        <p:nvSpPr>
          <p:cNvPr id="28" name="Rectangle: Rounded Corners 27">
            <a:hlinkClick r:id="rId12"/>
            <a:extLst>
              <a:ext uri="{FF2B5EF4-FFF2-40B4-BE49-F238E27FC236}">
                <a16:creationId xmlns:a16="http://schemas.microsoft.com/office/drawing/2014/main" id="{36226C72-8E95-4B29-97C2-88749328CCD4}"/>
              </a:ext>
            </a:extLst>
          </p:cNvPr>
          <p:cNvSpPr/>
          <p:nvPr/>
        </p:nvSpPr>
        <p:spPr>
          <a:xfrm>
            <a:off x="6295183" y="3493250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Branding</a:t>
            </a:r>
          </a:p>
        </p:txBody>
      </p:sp>
      <p:sp>
        <p:nvSpPr>
          <p:cNvPr id="29" name="Rectangle: Rounded Corners 28">
            <a:hlinkClick r:id="rId13"/>
            <a:extLst>
              <a:ext uri="{FF2B5EF4-FFF2-40B4-BE49-F238E27FC236}">
                <a16:creationId xmlns:a16="http://schemas.microsoft.com/office/drawing/2014/main" id="{A4A5DF02-1CC6-4FE4-B64F-9DFCF245764F}"/>
              </a:ext>
            </a:extLst>
          </p:cNvPr>
          <p:cNvSpPr/>
          <p:nvPr/>
        </p:nvSpPr>
        <p:spPr>
          <a:xfrm>
            <a:off x="5545424" y="2629874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Advanced Technology</a:t>
            </a:r>
          </a:p>
        </p:txBody>
      </p:sp>
      <p:sp>
        <p:nvSpPr>
          <p:cNvPr id="30" name="Rectangle: Rounded Corners 29">
            <a:hlinkClick r:id="rId14"/>
            <a:extLst>
              <a:ext uri="{FF2B5EF4-FFF2-40B4-BE49-F238E27FC236}">
                <a16:creationId xmlns:a16="http://schemas.microsoft.com/office/drawing/2014/main" id="{37E3C2AD-8A78-4316-9CD7-47F1FFB68C01}"/>
              </a:ext>
            </a:extLst>
          </p:cNvPr>
          <p:cNvSpPr/>
          <p:nvPr/>
        </p:nvSpPr>
        <p:spPr>
          <a:xfrm>
            <a:off x="2099057" y="2629874"/>
            <a:ext cx="1499519" cy="44860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Composites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860EA7-40BF-36BB-2994-1E97CE5F4D35}"/>
              </a:ext>
            </a:extLst>
          </p:cNvPr>
          <p:cNvSpPr/>
          <p:nvPr/>
        </p:nvSpPr>
        <p:spPr>
          <a:xfrm>
            <a:off x="1528901" y="5047464"/>
            <a:ext cx="6086198" cy="79388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Click on the words to link to the careers opportunities in each of the areas listed.   </a:t>
            </a:r>
          </a:p>
        </p:txBody>
      </p:sp>
    </p:spTree>
    <p:extLst>
      <p:ext uri="{BB962C8B-B14F-4D97-AF65-F5344CB8AC3E}">
        <p14:creationId xmlns:p14="http://schemas.microsoft.com/office/powerpoint/2010/main" val="15608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car driving through sand&#10;&#10;Description automatically generated with low confidence">
            <a:extLst>
              <a:ext uri="{FF2B5EF4-FFF2-40B4-BE49-F238E27FC236}">
                <a16:creationId xmlns:a16="http://schemas.microsoft.com/office/drawing/2014/main" id="{E3F33590-1237-4645-9796-41EBE3D4B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19" y="1053914"/>
            <a:ext cx="5533694" cy="5136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252C6-2514-4E3B-9389-DF721EE21526}"/>
              </a:ext>
            </a:extLst>
          </p:cNvPr>
          <p:cNvSpPr txBox="1"/>
          <p:nvPr/>
        </p:nvSpPr>
        <p:spPr>
          <a:xfrm>
            <a:off x="5743713" y="1196179"/>
            <a:ext cx="322816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Qualifications required?</a:t>
            </a:r>
          </a:p>
          <a:p>
            <a:pPr marL="256403" indent="-256403"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Engineering Degree 3yrs / Masters 5yrs – option to take sandwich placement in industry</a:t>
            </a:r>
          </a:p>
          <a:p>
            <a:pPr marL="256403" indent="-256403"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Mechanical / Motorsport / Electrical</a:t>
            </a:r>
            <a:b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endParaRPr lang="en-GB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Apprenticeships / HND / Foundation year</a:t>
            </a:r>
            <a:b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endParaRPr lang="en-GB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Make the most of your CV</a:t>
            </a: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Formula Student</a:t>
            </a: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Work Experience</a:t>
            </a:r>
          </a:p>
          <a:p>
            <a:pPr marL="256403" indent="-256403">
              <a:buFont typeface="Arial" panose="020B0604020202020204" pitchFamily="34" charset="0"/>
              <a:buChar char="•"/>
            </a:pPr>
            <a: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  <a:t>Attitude</a:t>
            </a:r>
            <a:br>
              <a:rPr lang="en-GB" sz="14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endParaRPr lang="en-GB" sz="14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ormula Student (FS) (@FormulaStudent) / Twitter">
            <a:extLst>
              <a:ext uri="{FF2B5EF4-FFF2-40B4-BE49-F238E27FC236}">
                <a16:creationId xmlns:a16="http://schemas.microsoft.com/office/drawing/2014/main" id="{313529FA-4D8F-49A8-8C54-834EC1B4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532" y="2380983"/>
            <a:ext cx="1090783" cy="10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xford Brookes University - Benificiaries - Around the CASPIAN">
            <a:extLst>
              <a:ext uri="{FF2B5EF4-FFF2-40B4-BE49-F238E27FC236}">
                <a16:creationId xmlns:a16="http://schemas.microsoft.com/office/drawing/2014/main" id="{3FCD9187-300E-44DD-8907-98551032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48" y="1153913"/>
            <a:ext cx="1562412" cy="9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anfield University - NCSC.GOV.UK">
            <a:extLst>
              <a:ext uri="{FF2B5EF4-FFF2-40B4-BE49-F238E27FC236}">
                <a16:creationId xmlns:a16="http://schemas.microsoft.com/office/drawing/2014/main" id="{95E1907B-06B5-4B38-8B66-83743E98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748" y="1231313"/>
            <a:ext cx="1332015" cy="48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th Uni Logo – The Purbeck School">
            <a:extLst>
              <a:ext uri="{FF2B5EF4-FFF2-40B4-BE49-F238E27FC236}">
                <a16:creationId xmlns:a16="http://schemas.microsoft.com/office/drawing/2014/main" id="{E8CC51F1-951F-43B2-8716-09EFD67C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676" y="2108224"/>
            <a:ext cx="1090783" cy="10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ughborough University and High Force Research event | NETPark North East  Technology Park">
            <a:extLst>
              <a:ext uri="{FF2B5EF4-FFF2-40B4-BE49-F238E27FC236}">
                <a16:creationId xmlns:a16="http://schemas.microsoft.com/office/drawing/2014/main" id="{C52CC6C5-D330-4CDE-BDA7-16439443A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6748" y="4951053"/>
            <a:ext cx="1810504" cy="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runel University | University Foundation Programme | UFP">
            <a:extLst>
              <a:ext uri="{FF2B5EF4-FFF2-40B4-BE49-F238E27FC236}">
                <a16:creationId xmlns:a16="http://schemas.microsoft.com/office/drawing/2014/main" id="{F74D86E5-4AC3-4E02-A0CF-575502B3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15" y="2782324"/>
            <a:ext cx="1400001" cy="8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5EA9C4C-9713-61E4-C22B-FD12538FC4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4" name="Shape 114">
            <a:extLst>
              <a:ext uri="{FF2B5EF4-FFF2-40B4-BE49-F238E27FC236}">
                <a16:creationId xmlns:a16="http://schemas.microsoft.com/office/drawing/2014/main" id="{A9130274-6593-3ECA-D1AE-9F7B6D84D720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sp>
        <p:nvSpPr>
          <p:cNvPr id="15" name="Pentagon 20">
            <a:extLst>
              <a:ext uri="{FF2B5EF4-FFF2-40B4-BE49-F238E27FC236}">
                <a16:creationId xmlns:a16="http://schemas.microsoft.com/office/drawing/2014/main" id="{EC26004A-A931-F700-B664-A7F3D58AF9E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C2FA6579-80B7-F451-366F-7D640A0A04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Information outline">
            <a:extLst>
              <a:ext uri="{FF2B5EF4-FFF2-40B4-BE49-F238E27FC236}">
                <a16:creationId xmlns:a16="http://schemas.microsoft.com/office/drawing/2014/main" id="{2CB4AE51-CB6A-798D-4491-76043D8D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27" y="579663"/>
            <a:ext cx="6456947" cy="645694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79503" y="1184609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5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BA375E-3337-430B-8A9C-E44B2E9726A8}"/>
              </a:ext>
            </a:extLst>
          </p:cNvPr>
          <p:cNvSpPr/>
          <p:nvPr/>
        </p:nvSpPr>
        <p:spPr>
          <a:xfrm>
            <a:off x="5330284" y="4760039"/>
            <a:ext cx="3334214" cy="179318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guide on 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6"/>
              </a:rPr>
              <a:t>Find Your Future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 students and parents to explore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Fabulous Future in Oxfordshire.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Take time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get excited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make plans!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70AD0AFD-2C89-478F-8CE0-2A5D3AC072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3" y="3250390"/>
            <a:ext cx="4566367" cy="3302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623" y="1047974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F464E1-6A0E-3659-74CD-3C0AFE161D24}"/>
              </a:ext>
            </a:extLst>
          </p:cNvPr>
          <p:cNvGrpSpPr/>
          <p:nvPr/>
        </p:nvGrpSpPr>
        <p:grpSpPr>
          <a:xfrm>
            <a:off x="5330284" y="3429000"/>
            <a:ext cx="3334214" cy="1083577"/>
            <a:chOff x="5452945" y="3588783"/>
            <a:chExt cx="3049801" cy="1083577"/>
          </a:xfrm>
          <a:solidFill>
            <a:srgbClr val="F2C704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660AFD-474C-432E-BE96-AAE992816169}"/>
                </a:ext>
              </a:extLst>
            </p:cNvPr>
            <p:cNvSpPr/>
            <p:nvPr/>
          </p:nvSpPr>
          <p:spPr>
            <a:xfrm>
              <a:off x="5452945" y="3588783"/>
              <a:ext cx="3049801" cy="1083577"/>
            </a:xfrm>
            <a:prstGeom prst="roundRect">
              <a:avLst/>
            </a:prstGeom>
            <a:grpFill/>
            <a:ln w="28575">
              <a:solidFill>
                <a:srgbClr val="38BE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Navigate your way around the platform by clicking on        	Find Your Future.</a:t>
              </a:r>
            </a:p>
          </p:txBody>
        </p: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29480CE8-3196-43D6-A8F2-E2E014D9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99052" y="4213826"/>
              <a:ext cx="337226" cy="33722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888D2C-B18B-5D09-6499-45B58DB2D062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808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</a:t>
            </a:r>
            <a:r>
              <a:rPr lang="en-GB" sz="20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VotesforSchools</a:t>
            </a:r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170E-0141-85AB-6257-1918F320B136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0844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5A8CF-78FC-4CF6-8C98-8B14F8466FDE}"/>
              </a:ext>
            </a:extLst>
          </p:cNvPr>
          <p:cNvSpPr/>
          <p:nvPr/>
        </p:nvSpPr>
        <p:spPr>
          <a:xfrm>
            <a:off x="5288973" y="2044739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Whatever your interests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something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3CCAA2-F211-4B1A-8E2A-33BB18B64B89}"/>
              </a:ext>
            </a:extLst>
          </p:cNvPr>
          <p:cNvSpPr/>
          <p:nvPr/>
        </p:nvSpPr>
        <p:spPr>
          <a:xfrm>
            <a:off x="5288973" y="1035872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you thought about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yet? 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do you enjoy?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F423D-4157-4357-BD87-B1FBE177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95" y="1035872"/>
            <a:ext cx="4632754" cy="181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5DF853-51E8-46AD-AD72-FD746E2373B6}"/>
              </a:ext>
            </a:extLst>
          </p:cNvPr>
          <p:cNvSpPr/>
          <p:nvPr/>
        </p:nvSpPr>
        <p:spPr>
          <a:xfrm>
            <a:off x="330873" y="3053606"/>
            <a:ext cx="8482253" cy="75425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great opportunities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different sectors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across Oxfordshire.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great future awaits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...  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C65A5F-5DE7-4E3F-A3DB-6F5B5BAC788E}"/>
              </a:ext>
            </a:extLst>
          </p:cNvPr>
          <p:cNvSpPr/>
          <p:nvPr/>
        </p:nvSpPr>
        <p:spPr>
          <a:xfrm>
            <a:off x="330195" y="4008929"/>
            <a:ext cx="2342435" cy="254816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Whether you want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apprenticeship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 Levels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further education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study for a degree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Oxfordshire has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pathway that would suit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Opportunities in Oxfordshire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E607A6-D005-49C6-A41C-1C2755AC0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971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474C1-BA08-45FB-85C2-0263BB3F7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387" y="5383337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CA3E53-643B-4BC7-9100-6FFCB8B32D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635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E4ABEC-B3EA-41F1-86A8-535D755414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804" y="4008899"/>
            <a:ext cx="1456491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88B147-01A3-4D93-9F5A-90F4CE37B3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6" y="5383338"/>
            <a:ext cx="1455242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pic>
        <p:nvPicPr>
          <p:cNvPr id="11266" name="Picture 2" descr="group of graduates holding diploma group of multiracial graduates holding diploma degree stock pictures, royalty-free photos &amp; images">
            <a:extLst>
              <a:ext uri="{FF2B5EF4-FFF2-40B4-BE49-F238E27FC236}">
                <a16:creationId xmlns:a16="http://schemas.microsoft.com/office/drawing/2014/main" id="{3C525641-DC07-4BE8-A3F1-0F2A51985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635" y="5383337"/>
            <a:ext cx="1456491" cy="1173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9E692E-5255-8FF8-B525-B32403E44031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412499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312228" y="2773097"/>
            <a:ext cx="3457038" cy="120522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opportunities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health, space, tourism, creative industries, construction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so much more.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39BCB-5EFC-44A0-B772-7DB1220FD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6" y="1016656"/>
            <a:ext cx="3654465" cy="4520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324915" y="4338504"/>
            <a:ext cx="3457038" cy="107635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 matter where you live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amazing opportunity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waiting for you.  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What’s in your area?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325497" y="5775040"/>
            <a:ext cx="8493007" cy="73877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During this presentation, you are going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find out about how science could help with your career going forward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312228" y="1016656"/>
            <a:ext cx="4469726" cy="139625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 about what opportunities you know about in your local area. What do people you know do as their career?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820608-EC13-6F87-6027-FE007D57EF59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3" name="Graphic 2" descr="Marker outline">
            <a:extLst>
              <a:ext uri="{FF2B5EF4-FFF2-40B4-BE49-F238E27FC236}">
                <a16:creationId xmlns:a16="http://schemas.microsoft.com/office/drawing/2014/main" id="{F52B5FEC-3249-CB61-FCDA-85BBEF115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2226" y="4419479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Graphic 19" descr="Building Brick Wall outline">
            <a:extLst>
              <a:ext uri="{FF2B5EF4-FFF2-40B4-BE49-F238E27FC236}">
                <a16:creationId xmlns:a16="http://schemas.microsoft.com/office/drawing/2014/main" id="{E60A9BE8-694F-4627-1BF7-4883E6B15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7553" y="2918508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5A8CF-78FC-4CF6-8C98-8B14F8466FDE}"/>
              </a:ext>
            </a:extLst>
          </p:cNvPr>
          <p:cNvSpPr/>
          <p:nvPr/>
        </p:nvSpPr>
        <p:spPr>
          <a:xfrm>
            <a:off x="4178052" y="4312940"/>
            <a:ext cx="4596415" cy="13844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They also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help brands achieve success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motorsport and are the business behind some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greatest achievements in global motorsport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3CCAA2-F211-4B1A-8E2A-33BB18B64B89}"/>
              </a:ext>
            </a:extLst>
          </p:cNvPr>
          <p:cNvSpPr/>
          <p:nvPr/>
        </p:nvSpPr>
        <p:spPr>
          <a:xfrm>
            <a:off x="362046" y="1018568"/>
            <a:ext cx="3572199" cy="185778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Prodrive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they like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 the ordinary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By combining motorsport culture with a free-thinking approach,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innovative engineering solutions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Meet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Prodrive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!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0A020B-4CEE-49D9-9BB9-59D6F20B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053" y="1018568"/>
            <a:ext cx="4596416" cy="30398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E4F7B4-E391-4467-9DF1-E071E4FEB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531" y="3178275"/>
            <a:ext cx="3564714" cy="2514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AEDC4C-EF54-DA12-7BF0-D057BF849603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5FBB12-DC34-9B19-EADC-81E1DDBED446}"/>
              </a:ext>
            </a:extLst>
          </p:cNvPr>
          <p:cNvSpPr/>
          <p:nvPr/>
        </p:nvSpPr>
        <p:spPr>
          <a:xfrm>
            <a:off x="362045" y="5947597"/>
            <a:ext cx="8412422" cy="60949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i="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Prodrive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is the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world’s most successful </a:t>
            </a:r>
            <a:r>
              <a:rPr lang="en-GB" sz="160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multi-disciplined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motorsport businesses</a:t>
            </a:r>
            <a:r>
              <a:rPr lang="en-GB" sz="160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You are going to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learn a little more </a:t>
            </a:r>
            <a:r>
              <a:rPr lang="en-GB" sz="160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abou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 them and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careers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they offer.</a:t>
            </a:r>
            <a:r>
              <a:rPr lang="en-GB" sz="160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917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FD17E-04D7-492D-BF65-6FDFBC277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36" y="1018321"/>
            <a:ext cx="8545928" cy="55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5A8CF-78FC-4CF6-8C98-8B14F8466FDE}"/>
              </a:ext>
            </a:extLst>
          </p:cNvPr>
          <p:cNvSpPr/>
          <p:nvPr/>
        </p:nvSpPr>
        <p:spPr>
          <a:xfrm>
            <a:off x="711702" y="1367669"/>
            <a:ext cx="7720595" cy="66612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 other business has won as many titles across such a wide range of motorsport disciplines. These include: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Meet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Prodrive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: Motorsport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E1399-08B5-7AC9-27A2-BAC40008938A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87E64C-7480-6FAD-96A5-6DDD5F062EFF}"/>
              </a:ext>
            </a:extLst>
          </p:cNvPr>
          <p:cNvSpPr/>
          <p:nvPr/>
        </p:nvSpPr>
        <p:spPr>
          <a:xfrm>
            <a:off x="962526" y="2927546"/>
            <a:ext cx="2634211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World Rally titles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Subaru with Colin McRae, Richard Burns and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Petter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Solberg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3D9CE-3A36-B9C2-7A0F-172D7B98C10D}"/>
              </a:ext>
            </a:extLst>
          </p:cNvPr>
          <p:cNvSpPr/>
          <p:nvPr/>
        </p:nvSpPr>
        <p:spPr>
          <a:xfrm>
            <a:off x="3254893" y="5046570"/>
            <a:ext cx="2634211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World sportscar and Le Mans titles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with Aston Martin and Ferrari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B8465D-1CB0-FF80-5197-F32977FA2924}"/>
              </a:ext>
            </a:extLst>
          </p:cNvPr>
          <p:cNvSpPr/>
          <p:nvPr/>
        </p:nvSpPr>
        <p:spPr>
          <a:xfrm>
            <a:off x="5733701" y="2927546"/>
            <a:ext cx="2698596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British Touring Car Championships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with BMW and Ford 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76F24A2E-C7FD-53C4-8298-A5E793238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034" y="1018320"/>
            <a:ext cx="8545928" cy="55361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Meet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Prodrive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: Advanced Technology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309E5-0FD1-75B3-A4DB-79AD0CB56A43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E1F9F0-2377-99D7-C8A5-1328F46E4747}"/>
              </a:ext>
            </a:extLst>
          </p:cNvPr>
          <p:cNvSpPr/>
          <p:nvPr/>
        </p:nvSpPr>
        <p:spPr>
          <a:xfrm>
            <a:off x="711702" y="1367668"/>
            <a:ext cx="7720595" cy="138756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 the last 20 years, </a:t>
            </a:r>
            <a:r>
              <a:rPr lang="en-GB" sz="1600" b="1" i="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Prodrive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has transferred its skills to developing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innovative engineering solutions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 businesses in the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automotive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aerospace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marine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other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industry sectors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Today you will find them working on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ground-breaking projects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leading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vehicle manufacturers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such as:</a:t>
            </a:r>
            <a:endParaRPr lang="en-GB" sz="1600" b="0" i="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66E819-473E-6DC2-C475-C0A70BD5428C}"/>
              </a:ext>
            </a:extLst>
          </p:cNvPr>
          <p:cNvSpPr/>
          <p:nvPr/>
        </p:nvSpPr>
        <p:spPr>
          <a:xfrm>
            <a:off x="962526" y="3300526"/>
            <a:ext cx="2634211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creation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Volta fully-electric truck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AAD0C1-D066-016A-DC02-DBC470306516}"/>
              </a:ext>
            </a:extLst>
          </p:cNvPr>
          <p:cNvSpPr/>
          <p:nvPr/>
        </p:nvSpPr>
        <p:spPr>
          <a:xfrm>
            <a:off x="1170013" y="5043314"/>
            <a:ext cx="2634211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most advanced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active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aerosystems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7330E6-240B-E949-98F1-94D6F7800841}"/>
              </a:ext>
            </a:extLst>
          </p:cNvPr>
          <p:cNvSpPr/>
          <p:nvPr/>
        </p:nvSpPr>
        <p:spPr>
          <a:xfrm>
            <a:off x="5733701" y="3300526"/>
            <a:ext cx="2698596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Electrically-powered fuelling systems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the world’s largest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commercial jet engines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1297D3-AC7F-C477-BC03-B2F5EA5856C3}"/>
              </a:ext>
            </a:extLst>
          </p:cNvPr>
          <p:cNvSpPr/>
          <p:nvPr/>
        </p:nvSpPr>
        <p:spPr>
          <a:xfrm>
            <a:off x="5339776" y="5043314"/>
            <a:ext cx="2634211" cy="1225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Luxury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interior systems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executive jets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88C36D-E562-6DAE-CEE5-DB2E6A255F65}"/>
              </a:ext>
            </a:extLst>
          </p:cNvPr>
          <p:cNvGrpSpPr/>
          <p:nvPr/>
        </p:nvGrpSpPr>
        <p:grpSpPr>
          <a:xfrm>
            <a:off x="510996" y="1016656"/>
            <a:ext cx="8122009" cy="5527943"/>
            <a:chOff x="706432" y="1361037"/>
            <a:chExt cx="7205157" cy="53068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4624EF-D081-21B6-1616-F8E2C026BF0E}"/>
                </a:ext>
              </a:extLst>
            </p:cNvPr>
            <p:cNvSpPr/>
            <p:nvPr/>
          </p:nvSpPr>
          <p:spPr>
            <a:xfrm>
              <a:off x="706432" y="1361037"/>
              <a:ext cx="7205157" cy="530686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B1529E5-38BD-B5D5-FA57-0F645842D19F}"/>
                </a:ext>
              </a:extLst>
            </p:cNvPr>
            <p:cNvSpPr/>
            <p:nvPr/>
          </p:nvSpPr>
          <p:spPr>
            <a:xfrm>
              <a:off x="1069406" y="1706867"/>
              <a:ext cx="6479207" cy="460820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823C22A6-174B-9696-34D8-535231072D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59" y="1363679"/>
            <a:ext cx="7303682" cy="4800175"/>
          </a:xfrm>
          <a:prstGeom prst="round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Meet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Prodrive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!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A82198-7D69-63C9-643F-2A28431FE1E2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7" name="Rectangle: Rounded Corners 16">
            <a:hlinkClick r:id="rId3"/>
            <a:extLst>
              <a:ext uri="{FF2B5EF4-FFF2-40B4-BE49-F238E27FC236}">
                <a16:creationId xmlns:a16="http://schemas.microsoft.com/office/drawing/2014/main" id="{2F591580-9E27-52AF-9174-55C33F8016AF}"/>
              </a:ext>
            </a:extLst>
          </p:cNvPr>
          <p:cNvSpPr/>
          <p:nvPr/>
        </p:nvSpPr>
        <p:spPr>
          <a:xfrm>
            <a:off x="6801170" y="1699929"/>
            <a:ext cx="813929" cy="559115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0:00-1:28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02B5EA-5766-D4F6-D00C-0DC7D02122FA}"/>
              </a:ext>
            </a:extLst>
          </p:cNvPr>
          <p:cNvSpPr/>
          <p:nvPr/>
        </p:nvSpPr>
        <p:spPr>
          <a:xfrm>
            <a:off x="1528901" y="5047464"/>
            <a:ext cx="6086198" cy="79388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many roles at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Prodrive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Click the image to find out more about a career in design.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6947D-2562-4A5B-2000-6A5E3F623868}"/>
              </a:ext>
            </a:extLst>
          </p:cNvPr>
          <p:cNvSpPr txBox="1"/>
          <p:nvPr/>
        </p:nvSpPr>
        <p:spPr>
          <a:xfrm>
            <a:off x="7165146" y="6640248"/>
            <a:ext cx="57953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https://safeshare.tv/x/jCmNy71dEDw</a:t>
            </a:r>
            <a:r>
              <a:rPr lang="en-GB" sz="800" b="0" dirty="0">
                <a:latin typeface="Century Gothic" panose="020B0502020202020204" pitchFamily="34" charset="0"/>
              </a:rPr>
              <a:t> </a:t>
            </a:r>
            <a:endParaRPr lang="en-GB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F21D62E-4995-4879-9352-30B4A08BD62F}"/>
              </a:ext>
            </a:extLst>
          </p:cNvPr>
          <p:cNvSpPr txBox="1"/>
          <p:nvPr/>
        </p:nvSpPr>
        <p:spPr>
          <a:xfrm>
            <a:off x="3649211" y="1121611"/>
            <a:ext cx="18686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srgbClr val="009BFD"/>
                </a:solidFill>
                <a:latin typeface="Bahnschrift SemiBold SemiConden" panose="020B0502040204020203" pitchFamily="34" charset="0"/>
              </a:rPr>
              <a:t>On to the track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56BB14A7-26CF-E840-1DE9-BE3CF4A5511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2A1AD5BD-9307-9FBD-64F0-2867B08CD9D2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science of racing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1177E-5FB9-7553-106E-DA5163C7B834}"/>
              </a:ext>
            </a:extLst>
          </p:cNvPr>
          <p:cNvSpPr/>
          <p:nvPr/>
        </p:nvSpPr>
        <p:spPr>
          <a:xfrm>
            <a:off x="431235" y="1040120"/>
            <a:ext cx="8281530" cy="66674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As part of this session, we are looking for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fastest lap around the Silverstone Circuit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819516-4FA6-A0EC-5272-6DBF3FE664B5}"/>
              </a:ext>
            </a:extLst>
          </p:cNvPr>
          <p:cNvSpPr/>
          <p:nvPr/>
        </p:nvSpPr>
        <p:spPr>
          <a:xfrm>
            <a:off x="431235" y="5736389"/>
            <a:ext cx="8281530" cy="77742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You are going to find out about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issues around designing a Formula 1 car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then have a go 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designing your own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70EDD-2A27-459F-9CD2-9A297647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5" y="1927219"/>
            <a:ext cx="5317414" cy="3588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6C6B7C-2057-DEB1-1834-973FB126D294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8149423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7298</TotalTime>
  <Words>2305</Words>
  <Application>Microsoft Office PowerPoint</Application>
  <PresentationFormat>On-screen Show (4:3)</PresentationFormat>
  <Paragraphs>337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Bahnschrift SemiBold SemiConden</vt:lpstr>
      <vt:lpstr>Calibri</vt:lpstr>
      <vt:lpstr>Cavolini</vt:lpstr>
      <vt:lpstr>Century Gothic</vt:lpstr>
      <vt:lpstr>Open Sans</vt:lpstr>
      <vt:lpstr>Office Theme</vt:lpstr>
      <vt:lpstr>Finding Their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Their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Lara</cp:lastModifiedBy>
  <cp:revision>306</cp:revision>
  <cp:lastPrinted>2022-08-17T08:14:46Z</cp:lastPrinted>
  <dcterms:created xsi:type="dcterms:W3CDTF">2021-01-18T09:44:21Z</dcterms:created>
  <dcterms:modified xsi:type="dcterms:W3CDTF">2022-08-25T11:26:43Z</dcterms:modified>
</cp:coreProperties>
</file>