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4145" r:id="rId2"/>
    <p:sldId id="347" r:id="rId3"/>
    <p:sldId id="348" r:id="rId4"/>
    <p:sldId id="4146" r:id="rId5"/>
    <p:sldId id="293" r:id="rId6"/>
    <p:sldId id="4147" r:id="rId7"/>
    <p:sldId id="294" r:id="rId8"/>
    <p:sldId id="280" r:id="rId9"/>
    <p:sldId id="296" r:id="rId10"/>
    <p:sldId id="297" r:id="rId11"/>
    <p:sldId id="4148" r:id="rId12"/>
    <p:sldId id="4149" r:id="rId13"/>
    <p:sldId id="4150" r:id="rId14"/>
    <p:sldId id="282" r:id="rId15"/>
    <p:sldId id="301" r:id="rId16"/>
    <p:sldId id="295" r:id="rId17"/>
    <p:sldId id="345" r:id="rId18"/>
    <p:sldId id="346" r:id="rId19"/>
    <p:sldId id="302" r:id="rId20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262"/>
    <a:srgbClr val="47BEB3"/>
    <a:srgbClr val="DAE3F3"/>
    <a:srgbClr val="C2D2EC"/>
    <a:srgbClr val="FBFBFB"/>
    <a:srgbClr val="B9DBF5"/>
    <a:srgbClr val="A8D2F2"/>
    <a:srgbClr val="91C7EF"/>
    <a:srgbClr val="F1F8FD"/>
    <a:srgbClr val="8EC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1542" autoAdjust="0"/>
  </p:normalViewPr>
  <p:slideViewPr>
    <p:cSldViewPr snapToGrid="0">
      <p:cViewPr varScale="1">
        <p:scale>
          <a:sx n="66" d="100"/>
          <a:sy n="66" d="100"/>
        </p:scale>
        <p:origin x="18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5E37E32-F93B-4BB2-8776-7FC0F5CFD7A1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https://www.youtube.com/channel/UCXDSgY0E_aACHXcSqX14YNg</a:t>
            </a:r>
          </a:p>
          <a:p>
            <a:pPr defTabSz="966155">
              <a:defRPr/>
            </a:pPr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https://safeshare.tv/x/sualeIxU3F4</a:t>
            </a:r>
          </a:p>
          <a:p>
            <a:pPr defTabSz="966155">
              <a:defRPr/>
            </a:pPr>
            <a:endParaRPr lang="en-GB" b="0" dirty="0"/>
          </a:p>
          <a:p>
            <a:r>
              <a:rPr lang="en-GB" sz="1300" b="1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41539" indent="-241539">
              <a:buAutoNum type="arabicParenR"/>
            </a:pPr>
            <a:r>
              <a:rPr lang="en-GB" sz="1300" dirty="0">
                <a:solidFill>
                  <a:srgbClr val="000000"/>
                </a:solidFill>
                <a:latin typeface="Open Sans" panose="020B0606030504020204" pitchFamily="34" charset="0"/>
              </a:rPr>
              <a:t>Via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https://www.forbes.com/sites/joefolkman/2018/11/25/what-great-problem-solvers-do-differently/?sh=1cea41ef2566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https://www.thebalancecareers.com/creative-thinking-definition-with-examples-2063744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2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https://www.forbes.com/sites/joefolkman/2018/11/25/what-great-problem-solvers-do-differently/?sh=1cea41ef2566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https://www.thebalancecareers.com/creative-thinking-definition-with-examples-2063744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3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https://www.forbes.com/sites/joefolkman/2018/11/25/what-great-problem-solvers-do-differently/?sh=1cea41ef2566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https://www.thebalancecareers.com/creative-thinking-definition-with-examples-2063744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07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b="0" dirty="0"/>
              <a:t>RAF Coding Project</a:t>
            </a:r>
          </a:p>
          <a:p>
            <a:pPr marL="241539" indent="-241539">
              <a:buAutoNum type="arabicParenR"/>
            </a:pPr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3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41539" indent="-241539">
              <a:buAutoNum type="arabicParenR"/>
            </a:pPr>
            <a:r>
              <a:rPr lang="en-GB" b="0" dirty="0"/>
              <a:t>RAF Coding Project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https://your.yale.edu/learn-and-grow-how-teamwork-makes-dream-work#:~:text=The%20now%2Dfamous%20%E2%80%9Cteamwork%20makes,it%20was%2018%20years%20ago.</a:t>
            </a:r>
          </a:p>
          <a:p>
            <a:pPr marL="241539" indent="-241539">
              <a:buAutoNum type="arabicParenR"/>
            </a:pPr>
            <a:endParaRPr lang="en-GB" b="0" dirty="0"/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3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https://www.raf.mod.uk/recruitment/career-and-benefits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https://www.raf.mod.uk/recruitment/find-your-role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https://www.raf.mod.uk/recruitment/apprenticeships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8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41539" indent="-241539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41539" indent="-241539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41539" indent="-241539">
              <a:buAutoNum type="arabicParenR"/>
            </a:pPr>
            <a:r>
              <a:rPr lang="en-GB" b="0"/>
              <a:t>https://www.smallpeicetrust.org.uk/coding-success</a:t>
            </a:r>
            <a:endParaRPr lang="en-GB" sz="1300" b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41539" indent="-241539">
              <a:buAutoNum type="arabicParenR"/>
            </a:pPr>
            <a:endParaRPr lang="en-GB" b="0" dirty="0"/>
          </a:p>
          <a:p>
            <a:pPr marL="241539" indent="-241539">
              <a:buAutoNum type="arabicParenR"/>
            </a:pPr>
            <a:endParaRPr lang="en-GB" b="0" dirty="0"/>
          </a:p>
          <a:p>
            <a:r>
              <a:rPr lang="en-GB" b="1" dirty="0"/>
              <a:t>Images:</a:t>
            </a:r>
          </a:p>
          <a:p>
            <a:r>
              <a:rPr lang="en-GB" b="0" dirty="0"/>
              <a:t>1) </a:t>
            </a:r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3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/>
              <a:t>iStock</a:t>
            </a:r>
          </a:p>
          <a:p>
            <a:pPr marL="241539" indent="-241539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dirty="0"/>
          </a:p>
          <a:p>
            <a:pPr marL="241539" indent="-241539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dirty="0"/>
              <a:t>https://www.oxfordshirelep.com/sites/default/files/uploads/OxLEPLMIReportAugust2020.pdf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/>
              <a:t>https://recruitment.raf.mod.uk/</a:t>
            </a:r>
          </a:p>
          <a:p>
            <a:pPr marL="241539" indent="-241539">
              <a:buAutoNum type="arabicParenR"/>
            </a:pPr>
            <a:endParaRPr lang="en-GB" b="0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https://recruitment.raf.mod.uk/</a:t>
            </a:r>
          </a:p>
          <a:p>
            <a:pPr marL="241539" indent="-241539">
              <a:buAutoNum type="arabicParenR"/>
            </a:pPr>
            <a:r>
              <a:rPr lang="en-GB" b="0" dirty="0"/>
              <a:t>https://recruitment.raf.mod.uk/roles-in-the-raf</a:t>
            </a:r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1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https://www.youtube.com/watch?v=1sM3E4xFB0Y</a:t>
            </a:r>
          </a:p>
          <a:p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https://safeshare.tv/x/1sM3E4xFB0Y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r>
              <a:rPr lang="en-GB" b="0" dirty="0"/>
              <a:t>1) https://recruitment.raf.mod.uk/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6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https://recruitment.raf.mod.uk/recruitment/media/3897/20200703-raf_ap1_2019_rev_3_page_spreads.pdf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https://www.brighthr.com/articles/culture-and-performance/teamwork/the-importance-of-teamwork-in-the-workplace/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6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pPr marL="241539" indent="-241539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*https://www.ccl.org/articles/leading-effectively-articles/characteristics-good-leader/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16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41539" indent="-241539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b="0" dirty="0"/>
              <a:t>https://www.gallup.com/cliftonstrengths/en/356072/how-to-be-better-leader.aspx?gclid=Cj0KCQjw2MWVBhCQARIsAIjbwoMbZpLFeuk_8ekv1075OAvy_YXissmnMME4881Ehp7IKYO43OdNY4AaArBDEALw_wcB#ite-356321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54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www.raf.mod.uk/recruitment/find-your-role" TargetMode="External"/><Relationship Id="rId5" Type="http://schemas.openxmlformats.org/officeDocument/2006/relationships/hyperlink" Target="https://www.raf.mod.uk/recruitment/apprenticeships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svg"/><Relationship Id="rId9" Type="http://schemas.openxmlformats.org/officeDocument/2006/relationships/hyperlink" Target="https://www.raf.mod.uk/recruitment/career-and-benefit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sv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39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3.svg"/><Relationship Id="rId9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allpeicetrust.org.uk/coding-succes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share.tv/x/52825156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afeshare.tv/x/sualeIxU3F4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1sM3E4xFB0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share.tv/x/jCmNy71dEDw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9380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578B5AF-58A4-C132-1055-C47246AB253F}"/>
              </a:ext>
            </a:extLst>
          </p:cNvPr>
          <p:cNvSpPr/>
          <p:nvPr/>
        </p:nvSpPr>
        <p:spPr>
          <a:xfrm>
            <a:off x="486363" y="2111335"/>
            <a:ext cx="5494456" cy="17135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It has been reported that there is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shortage of leadership skills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 companies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around the world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Some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managers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are not able to lead their teams effectively, which means that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working output for some teams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is lower than it should be. </a:t>
            </a:r>
            <a:endParaRPr lang="en-GB" sz="1600" dirty="0">
              <a:solidFill>
                <a:schemeClr val="tx1"/>
              </a:solidFill>
              <a:latin typeface="Century Gothic"/>
              <a:ea typeface="Lato" panose="020F0502020204030203" pitchFamily="34" charset="0"/>
              <a:cs typeface="Century Gothic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83249B-231C-1118-0851-34F34B862844}"/>
              </a:ext>
            </a:extLst>
          </p:cNvPr>
          <p:cNvSpPr/>
          <p:nvPr/>
        </p:nvSpPr>
        <p:spPr>
          <a:xfrm>
            <a:off x="486363" y="4221184"/>
            <a:ext cx="5505274" cy="12194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Leaders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and perhaps more importantly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leadership skills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are going to be needed in the years ahead.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going to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leading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 the future?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7606AE-48BF-AF5B-0AB7-08281C9DC99C}"/>
              </a:ext>
            </a:extLst>
          </p:cNvPr>
          <p:cNvSpPr/>
          <p:nvPr/>
        </p:nvSpPr>
        <p:spPr>
          <a:xfrm>
            <a:off x="3724507" y="1069867"/>
            <a:ext cx="4933126" cy="70920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Which leadership skills do you have?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019F7C-FBC6-B6AB-6E34-5867C165AC4E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BD2B5B-BE8F-03BB-E169-627232CF515B}"/>
              </a:ext>
            </a:extLst>
          </p:cNvPr>
          <p:cNvSpPr/>
          <p:nvPr/>
        </p:nvSpPr>
        <p:spPr>
          <a:xfrm>
            <a:off x="486364" y="1070392"/>
            <a:ext cx="2970514" cy="709997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leader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FDE516F-618B-DB0A-AF4E-7A3BBAB24212}"/>
              </a:ext>
            </a:extLst>
          </p:cNvPr>
          <p:cNvSpPr/>
          <p:nvPr/>
        </p:nvSpPr>
        <p:spPr>
          <a:xfrm>
            <a:off x="486359" y="5836972"/>
            <a:ext cx="5505275" cy="679329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could you improve your leadership skills?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ABE7FE-6590-15EA-7515-FD7D169D589D}"/>
              </a:ext>
            </a:extLst>
          </p:cNvPr>
          <p:cNvGrpSpPr/>
          <p:nvPr/>
        </p:nvGrpSpPr>
        <p:grpSpPr>
          <a:xfrm>
            <a:off x="6072982" y="2900180"/>
            <a:ext cx="3717642" cy="4006869"/>
            <a:chOff x="-174419" y="3460199"/>
            <a:chExt cx="3213074" cy="3463046"/>
          </a:xfrm>
        </p:grpSpPr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D85C9C27-25DA-F017-5DCC-CCB893E89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4419" y="3460199"/>
              <a:ext cx="3213074" cy="3463046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94665F0-A817-A0DA-8485-7259D4E05D23}"/>
                </a:ext>
              </a:extLst>
            </p:cNvPr>
            <p:cNvSpPr/>
            <p:nvPr/>
          </p:nvSpPr>
          <p:spPr>
            <a:xfrm rot="20700000">
              <a:off x="491293" y="5985290"/>
              <a:ext cx="1254521" cy="533699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Leader</a:t>
              </a:r>
            </a:p>
          </p:txBody>
        </p:sp>
      </p:grpSp>
      <p:sp>
        <p:nvSpPr>
          <p:cNvPr id="30" name="Pentagon 20">
            <a:extLst>
              <a:ext uri="{FF2B5EF4-FFF2-40B4-BE49-F238E27FC236}">
                <a16:creationId xmlns:a16="http://schemas.microsoft.com/office/drawing/2014/main" id="{C646D391-4FB5-8D52-B15F-8A45BEE85D6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201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3724507" y="1069866"/>
            <a:ext cx="4933126" cy="71052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Sometimes problems need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creative thinking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; someone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see something in a different way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F534C5-5481-4D0C-961E-F249FFCFF11B}"/>
              </a:ext>
            </a:extLst>
          </p:cNvPr>
          <p:cNvSpPr/>
          <p:nvPr/>
        </p:nvSpPr>
        <p:spPr>
          <a:xfrm>
            <a:off x="486364" y="1070392"/>
            <a:ext cx="2970514" cy="709997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problem-solver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7E04F2-4CCE-0347-DFEA-B932190C6A72}"/>
              </a:ext>
            </a:extLst>
          </p:cNvPr>
          <p:cNvSpPr/>
          <p:nvPr/>
        </p:nvSpPr>
        <p:spPr>
          <a:xfrm>
            <a:off x="486364" y="2050825"/>
            <a:ext cx="8171273" cy="938882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reflection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Talk to a partner: if you have </a:t>
            </a:r>
            <a:r>
              <a:rPr lang="en-GB" sz="1600">
                <a:solidFill>
                  <a:schemeClr val="tx1"/>
                </a:solidFill>
                <a:latin typeface="Century Gothic" panose="020B0502020202020204" pitchFamily="34" charset="0"/>
              </a:rPr>
              <a:t>a problem,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how do you solve it? Share some ideas with others in the class.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E2C0E-D692-DF0C-FF4D-F19C40891AE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9C71C63-C7BD-9092-9AC4-8A4E5724EB4A}"/>
              </a:ext>
            </a:extLst>
          </p:cNvPr>
          <p:cNvSpPr/>
          <p:nvPr/>
        </p:nvSpPr>
        <p:spPr>
          <a:xfrm>
            <a:off x="486359" y="5836972"/>
            <a:ext cx="5505275" cy="679329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could you improve your problem-solving skills?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1269A6-25D4-8702-1C67-D51FAB7F7DB6}"/>
              </a:ext>
            </a:extLst>
          </p:cNvPr>
          <p:cNvGrpSpPr/>
          <p:nvPr/>
        </p:nvGrpSpPr>
        <p:grpSpPr>
          <a:xfrm>
            <a:off x="5862890" y="3211022"/>
            <a:ext cx="3717642" cy="4006869"/>
            <a:chOff x="1553506" y="3707220"/>
            <a:chExt cx="3213074" cy="3463046"/>
          </a:xfrm>
        </p:grpSpPr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AADEE7BE-1587-368E-C6AC-9E8ADD736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3506" y="3707220"/>
              <a:ext cx="3213074" cy="3463046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5151E69-B008-595F-A8C5-F3AFDC6C7233}"/>
                </a:ext>
              </a:extLst>
            </p:cNvPr>
            <p:cNvSpPr/>
            <p:nvPr/>
          </p:nvSpPr>
          <p:spPr>
            <a:xfrm rot="362921">
              <a:off x="2461757" y="5985290"/>
              <a:ext cx="1694897" cy="533699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Problem-solver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8DCBFF3-BCA7-D10D-8C5E-D30D78AE6155}"/>
              </a:ext>
            </a:extLst>
          </p:cNvPr>
          <p:cNvSpPr/>
          <p:nvPr/>
        </p:nvSpPr>
        <p:spPr>
          <a:xfrm>
            <a:off x="484211" y="3262180"/>
            <a:ext cx="5494456" cy="12194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STEM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(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Science, Technology, Engineering and Mathematics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)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may not usually be considered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but many of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problems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in STEM need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creative solutions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0A35AB2-7F69-4C97-16AE-6A3104A7006C}"/>
              </a:ext>
            </a:extLst>
          </p:cNvPr>
          <p:cNvSpPr/>
          <p:nvPr/>
        </p:nvSpPr>
        <p:spPr>
          <a:xfrm>
            <a:off x="485286" y="4754125"/>
            <a:ext cx="5505274" cy="8103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Often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big problem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needs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more than one person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find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solution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too.  </a:t>
            </a:r>
          </a:p>
        </p:txBody>
      </p:sp>
      <p:sp>
        <p:nvSpPr>
          <p:cNvPr id="48" name="Pentagon 20">
            <a:extLst>
              <a:ext uri="{FF2B5EF4-FFF2-40B4-BE49-F238E27FC236}">
                <a16:creationId xmlns:a16="http://schemas.microsoft.com/office/drawing/2014/main" id="{DF2A5449-8599-739F-A127-40EC85D95CE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79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37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3724507" y="1069866"/>
            <a:ext cx="4933126" cy="710524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Prototype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first example of something being made.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F534C5-5481-4D0C-961E-F249FFCFF11B}"/>
              </a:ext>
            </a:extLst>
          </p:cNvPr>
          <p:cNvSpPr/>
          <p:nvPr/>
        </p:nvSpPr>
        <p:spPr>
          <a:xfrm>
            <a:off x="486364" y="1070392"/>
            <a:ext cx="2970514" cy="709997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designer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7E04F2-4CCE-0347-DFEA-B932190C6A72}"/>
              </a:ext>
            </a:extLst>
          </p:cNvPr>
          <p:cNvSpPr/>
          <p:nvPr/>
        </p:nvSpPr>
        <p:spPr>
          <a:xfrm>
            <a:off x="486364" y="2050825"/>
            <a:ext cx="8171273" cy="938882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reflection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When you hear the term “designer”, what do you think about?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E2C0E-D692-DF0C-FF4D-F19C40891AE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9C71C63-C7BD-9092-9AC4-8A4E5724EB4A}"/>
              </a:ext>
            </a:extLst>
          </p:cNvPr>
          <p:cNvSpPr/>
          <p:nvPr/>
        </p:nvSpPr>
        <p:spPr>
          <a:xfrm>
            <a:off x="486359" y="5836972"/>
            <a:ext cx="5505275" cy="679329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could you improve your designing skills? 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8DCBFF3-BCA7-D10D-8C5E-D30D78AE6155}"/>
              </a:ext>
            </a:extLst>
          </p:cNvPr>
          <p:cNvSpPr/>
          <p:nvPr/>
        </p:nvSpPr>
        <p:spPr>
          <a:xfrm>
            <a:off x="484211" y="3262180"/>
            <a:ext cx="5494456" cy="12194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you read earlier,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solving a problem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may need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creative solution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Designing can refer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clothing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TV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gaming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or even creating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resource for schools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0A35AB2-7F69-4C97-16AE-6A3104A7006C}"/>
              </a:ext>
            </a:extLst>
          </p:cNvPr>
          <p:cNvSpPr/>
          <p:nvPr/>
        </p:nvSpPr>
        <p:spPr>
          <a:xfrm>
            <a:off x="485286" y="4754125"/>
            <a:ext cx="5505274" cy="81037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Designing can involve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thinking, drawing, building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testing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prototype. 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EF1E2C-2A8C-2A0E-AC0E-55E6A591F451}"/>
              </a:ext>
            </a:extLst>
          </p:cNvPr>
          <p:cNvGrpSpPr/>
          <p:nvPr/>
        </p:nvGrpSpPr>
        <p:grpSpPr>
          <a:xfrm>
            <a:off x="6211024" y="3118361"/>
            <a:ext cx="3717642" cy="4183934"/>
            <a:chOff x="3967432" y="3756226"/>
            <a:chExt cx="3077094" cy="3463044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A4195C1-9C9C-4FBB-AE8D-9D36C6EF6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7432" y="3756226"/>
              <a:ext cx="3077094" cy="3463044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FE4554B-FC3C-9FB3-C34B-870A891047AA}"/>
                </a:ext>
              </a:extLst>
            </p:cNvPr>
            <p:cNvSpPr/>
            <p:nvPr/>
          </p:nvSpPr>
          <p:spPr>
            <a:xfrm rot="20700000">
              <a:off x="4736268" y="5985469"/>
              <a:ext cx="1254521" cy="533340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Designer</a:t>
              </a:r>
            </a:p>
          </p:txBody>
        </p:sp>
      </p:grpSp>
      <p:sp>
        <p:nvSpPr>
          <p:cNvPr id="28" name="Pentagon 20">
            <a:extLst>
              <a:ext uri="{FF2B5EF4-FFF2-40B4-BE49-F238E27FC236}">
                <a16:creationId xmlns:a16="http://schemas.microsoft.com/office/drawing/2014/main" id="{08330A4D-6098-AF11-47CE-ECD389A1BF29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8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  <p:bldP spid="37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3724507" y="1069866"/>
            <a:ext cx="4933126" cy="71052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communication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is one of the key skills asked for by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most employers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F534C5-5481-4D0C-961E-F249FFCFF11B}"/>
              </a:ext>
            </a:extLst>
          </p:cNvPr>
          <p:cNvSpPr/>
          <p:nvPr/>
        </p:nvSpPr>
        <p:spPr>
          <a:xfrm>
            <a:off x="486364" y="1070392"/>
            <a:ext cx="2970514" cy="709997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communicator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E2C0E-D692-DF0C-FF4D-F19C40891AE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0A35AB2-7F69-4C97-16AE-6A3104A7006C}"/>
              </a:ext>
            </a:extLst>
          </p:cNvPr>
          <p:cNvSpPr/>
          <p:nvPr/>
        </p:nvSpPr>
        <p:spPr>
          <a:xfrm>
            <a:off x="485286" y="4754125"/>
            <a:ext cx="2592451" cy="176217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doctor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would need to be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great listener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to hear what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patient’s problem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involved.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604FDB-AEA5-1FD4-3AC0-4163FBCE3566}"/>
              </a:ext>
            </a:extLst>
          </p:cNvPr>
          <p:cNvSpPr/>
          <p:nvPr/>
        </p:nvSpPr>
        <p:spPr>
          <a:xfrm>
            <a:off x="486361" y="3267760"/>
            <a:ext cx="5504199" cy="1213891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Which careers do you think need good communication skills? Click for some ideas if you need them.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784168A-86D4-0FD3-6809-36847DEA9ADB}"/>
              </a:ext>
            </a:extLst>
          </p:cNvPr>
          <p:cNvSpPr/>
          <p:nvPr/>
        </p:nvSpPr>
        <p:spPr>
          <a:xfrm>
            <a:off x="485286" y="2047785"/>
            <a:ext cx="8171272" cy="93888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Speaking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listening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writing reports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creating diagrams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are all ways in which we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with each other in our professional lives.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86B1F0F-22A8-A5BB-AC18-7F34824FE50B}"/>
              </a:ext>
            </a:extLst>
          </p:cNvPr>
          <p:cNvSpPr/>
          <p:nvPr/>
        </p:nvSpPr>
        <p:spPr>
          <a:xfrm>
            <a:off x="3398109" y="4754125"/>
            <a:ext cx="2592451" cy="176217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lecturer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would need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good speaking skills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make a subject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interesting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easily understood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7CD62E-887E-8A09-691C-BE8713B5EB7A}"/>
              </a:ext>
            </a:extLst>
          </p:cNvPr>
          <p:cNvGrpSpPr/>
          <p:nvPr/>
        </p:nvGrpSpPr>
        <p:grpSpPr>
          <a:xfrm>
            <a:off x="5990560" y="3124538"/>
            <a:ext cx="3717642" cy="4006866"/>
            <a:chOff x="5987797" y="3642825"/>
            <a:chExt cx="3213075" cy="3463045"/>
          </a:xfrm>
        </p:grpSpPr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EC3BE3C5-6689-5BA0-B841-17DFB6774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87797" y="3642825"/>
              <a:ext cx="3213075" cy="3463045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F14B1A9-1B75-0E84-86AB-3D38D50838FA}"/>
                </a:ext>
              </a:extLst>
            </p:cNvPr>
            <p:cNvSpPr/>
            <p:nvPr/>
          </p:nvSpPr>
          <p:spPr>
            <a:xfrm rot="362921">
              <a:off x="6575110" y="5985469"/>
              <a:ext cx="1694897" cy="533340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Communicator</a:t>
              </a:r>
            </a:p>
          </p:txBody>
        </p:sp>
      </p:grpSp>
      <p:sp>
        <p:nvSpPr>
          <p:cNvPr id="34" name="Pentagon 20">
            <a:extLst>
              <a:ext uri="{FF2B5EF4-FFF2-40B4-BE49-F238E27FC236}">
                <a16:creationId xmlns:a16="http://schemas.microsoft.com/office/drawing/2014/main" id="{F6D6DC8D-EC89-79C0-4D2F-71FFA85D0A16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27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7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380037" y="4981561"/>
            <a:ext cx="4046993" cy="120880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You will need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work as a team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to solve some of the islanders’ problems and think about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what will be most important. 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Pentagon 20">
            <a:extLst>
              <a:ext uri="{FF2B5EF4-FFF2-40B4-BE49-F238E27FC236}">
                <a16:creationId xmlns:a16="http://schemas.microsoft.com/office/drawing/2014/main" id="{7178F923-B424-4BEE-9D33-BD20745FF4F7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4A1547-C10D-484C-854B-F3BF3ABF912B}"/>
              </a:ext>
            </a:extLst>
          </p:cNvPr>
          <p:cNvSpPr/>
          <p:nvPr/>
        </p:nvSpPr>
        <p:spPr>
          <a:xfrm>
            <a:off x="380040" y="2517296"/>
            <a:ext cx="4046993" cy="198531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earthquake has struck </a:t>
            </a:r>
            <a:r>
              <a:rPr lang="en-GB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Oxtown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City. It has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destroyed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the only bridge,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flattened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houses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blocked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all but one route in and out of the city.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people there are in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desperate need of help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458B51A-008F-49E7-8185-444806A1954C}"/>
              </a:ext>
            </a:extLst>
          </p:cNvPr>
          <p:cNvSpPr/>
          <p:nvPr/>
        </p:nvSpPr>
        <p:spPr>
          <a:xfrm>
            <a:off x="4716966" y="4981559"/>
            <a:ext cx="4046992" cy="120880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also other tasks to complete, such as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delivering emergency supplies and constructing an emergency bridge.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256F108-348B-A2E3-6E7F-2FE6FA077769}"/>
              </a:ext>
            </a:extLst>
          </p:cNvPr>
          <p:cNvSpPr/>
          <p:nvPr/>
        </p:nvSpPr>
        <p:spPr>
          <a:xfrm>
            <a:off x="380040" y="1069866"/>
            <a:ext cx="8383920" cy="94201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Group activity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Split into teams of 4 or 5 people, then listen to or read the scenario. Your mission? Work together to find your role and solve the problem!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20882-779C-6AD4-6794-BF367202947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36DCA1-9867-D597-4209-DF3AA810A9AA}"/>
              </a:ext>
            </a:extLst>
          </p:cNvPr>
          <p:cNvSpPr/>
          <p:nvPr/>
        </p:nvSpPr>
        <p:spPr>
          <a:xfrm rot="362921">
            <a:off x="6800564" y="2591165"/>
            <a:ext cx="1936655" cy="609825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ea typeface="Helvetica Neue" panose="02000503000000020004" pitchFamily="2" charset="0"/>
                <a:cs typeface="Cavolini" panose="03000502040302020204" pitchFamily="66" charset="0"/>
              </a:rPr>
              <a:t>Problem-solver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D49AD0-11D3-ABE9-B88F-3DE9F4A36F4F}"/>
              </a:ext>
            </a:extLst>
          </p:cNvPr>
          <p:cNvSpPr/>
          <p:nvPr/>
        </p:nvSpPr>
        <p:spPr>
          <a:xfrm rot="362921">
            <a:off x="4732426" y="3538896"/>
            <a:ext cx="1936655" cy="609825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ea typeface="Helvetica Neue" panose="02000503000000020004" pitchFamily="2" charset="0"/>
                <a:cs typeface="Cavolini" panose="03000502040302020204" pitchFamily="66" charset="0"/>
              </a:rPr>
              <a:t>Communicator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628C58E-D06C-D78F-0825-07552417AC3D}"/>
              </a:ext>
            </a:extLst>
          </p:cNvPr>
          <p:cNvSpPr/>
          <p:nvPr/>
        </p:nvSpPr>
        <p:spPr>
          <a:xfrm rot="21053251">
            <a:off x="4767741" y="2640336"/>
            <a:ext cx="1936655" cy="609825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ea typeface="Helvetica Neue" panose="02000503000000020004" pitchFamily="2" charset="0"/>
                <a:cs typeface="Cavolini" panose="03000502040302020204" pitchFamily="66" charset="0"/>
              </a:rPr>
              <a:t>Leader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ECF9D0F-96F1-B3B5-A05B-14F53F1999A4}"/>
              </a:ext>
            </a:extLst>
          </p:cNvPr>
          <p:cNvSpPr/>
          <p:nvPr/>
        </p:nvSpPr>
        <p:spPr>
          <a:xfrm rot="21053251">
            <a:off x="6791234" y="3483805"/>
            <a:ext cx="1936655" cy="609825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ea typeface="Helvetica Neue" panose="02000503000000020004" pitchFamily="2" charset="0"/>
                <a:cs typeface="Cavolini" panose="03000502040302020204" pitchFamily="66" charset="0"/>
              </a:rPr>
              <a:t>Designer</a:t>
            </a:r>
          </a:p>
        </p:txBody>
      </p:sp>
      <p:sp>
        <p:nvSpPr>
          <p:cNvPr id="2" name="Shape 114">
            <a:extLst>
              <a:ext uri="{FF2B5EF4-FFF2-40B4-BE49-F238E27FC236}">
                <a16:creationId xmlns:a16="http://schemas.microsoft.com/office/drawing/2014/main" id="{59CD6AD9-AFC1-6714-52DD-528C7FD01FBB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3335322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36" grpId="0" animBg="1"/>
      <p:bldP spid="15" grpId="0" animBg="1"/>
      <p:bldP spid="19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458B51A-008F-49E7-8185-444806A1954C}"/>
              </a:ext>
            </a:extLst>
          </p:cNvPr>
          <p:cNvSpPr/>
          <p:nvPr/>
        </p:nvSpPr>
        <p:spPr>
          <a:xfrm>
            <a:off x="4085864" y="889259"/>
            <a:ext cx="4628990" cy="1323844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Be aware: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Each area marked with a red square is currently too dangerous to explore and must not be crossed.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341E27-441D-7C05-30AD-34C1CEC29A1C}"/>
              </a:ext>
            </a:extLst>
          </p:cNvPr>
          <p:cNvGrpSpPr/>
          <p:nvPr/>
        </p:nvGrpSpPr>
        <p:grpSpPr>
          <a:xfrm>
            <a:off x="4085863" y="2338087"/>
            <a:ext cx="4696090" cy="4070388"/>
            <a:chOff x="5397500" y="-15609"/>
            <a:chExt cx="6963859" cy="6963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map.png" descr="map.png">
              <a:extLst>
                <a:ext uri="{FF2B5EF4-FFF2-40B4-BE49-F238E27FC236}">
                  <a16:creationId xmlns:a16="http://schemas.microsoft.com/office/drawing/2014/main" id="{EEE4952A-0B71-7C6D-DD14-E3CF39665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500" y="-15609"/>
              <a:ext cx="6963859" cy="696385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4" name="Screenshot 2021-01-31 at 11.15.14.png" descr="Screenshot 2021-01-31 at 11.15.14.png">
              <a:extLst>
                <a:ext uri="{FF2B5EF4-FFF2-40B4-BE49-F238E27FC236}">
                  <a16:creationId xmlns:a16="http://schemas.microsoft.com/office/drawing/2014/main" id="{656B5609-CDBB-DDBC-C639-81014BF3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5461" y="1638780"/>
              <a:ext cx="1099051" cy="229548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bot17-03.png" descr="Robot17-03.png">
              <a:extLst>
                <a:ext uri="{FF2B5EF4-FFF2-40B4-BE49-F238E27FC236}">
                  <a16:creationId xmlns:a16="http://schemas.microsoft.com/office/drawing/2014/main" id="{EEC45660-8D47-93F0-8F2A-77EE4F891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997328" y="2669349"/>
              <a:ext cx="1390823" cy="139082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Rectangle 181">
              <a:extLst>
                <a:ext uri="{FF2B5EF4-FFF2-40B4-BE49-F238E27FC236}">
                  <a16:creationId xmlns:a16="http://schemas.microsoft.com/office/drawing/2014/main" id="{35CDC29F-D727-7C61-B78F-46D7B580056A}"/>
                </a:ext>
              </a:extLst>
            </p:cNvPr>
            <p:cNvSpPr/>
            <p:nvPr/>
          </p:nvSpPr>
          <p:spPr>
            <a:xfrm>
              <a:off x="6152542" y="4974529"/>
              <a:ext cx="1073650" cy="1080001"/>
            </a:xfrm>
            <a:prstGeom prst="rect">
              <a:avLst/>
            </a:prstGeom>
            <a:solidFill>
              <a:schemeClr val="accent4"/>
            </a:solidFill>
            <a:ln w="25400">
              <a:solidFill>
                <a:srgbClr val="000000"/>
              </a:solidFill>
            </a:ln>
          </p:spPr>
          <p:txBody>
            <a:bodyPr lIns="19050" tIns="19050" rIns="19050" bIns="19050" anchor="ctr"/>
            <a:lstStyle/>
            <a:p>
              <a:pPr>
                <a:defRPr sz="4400">
                  <a:solidFill>
                    <a:srgbClr val="00BFF3"/>
                  </a:solidFill>
                </a:defRPr>
              </a:pPr>
              <a:endParaRPr sz="1650"/>
            </a:p>
          </p:txBody>
        </p:sp>
        <p:sp>
          <p:nvSpPr>
            <p:cNvPr id="22" name="Rectangle 181">
              <a:extLst>
                <a:ext uri="{FF2B5EF4-FFF2-40B4-BE49-F238E27FC236}">
                  <a16:creationId xmlns:a16="http://schemas.microsoft.com/office/drawing/2014/main" id="{F9518D6B-A3A5-A135-AB3D-6118374F9660}"/>
                </a:ext>
              </a:extLst>
            </p:cNvPr>
            <p:cNvSpPr/>
            <p:nvPr/>
          </p:nvSpPr>
          <p:spPr>
            <a:xfrm>
              <a:off x="10463661" y="4971822"/>
              <a:ext cx="1073651" cy="1080001"/>
            </a:xfrm>
            <a:prstGeom prst="rect">
              <a:avLst/>
            </a:prstGeom>
            <a:solidFill>
              <a:srgbClr val="FE0009"/>
            </a:solidFill>
            <a:ln>
              <a:solidFill>
                <a:srgbClr val="F93F00"/>
              </a:solidFill>
            </a:ln>
          </p:spPr>
          <p:txBody>
            <a:bodyPr lIns="19050" tIns="19050" rIns="19050" bIns="19050" anchor="ctr"/>
            <a:lstStyle/>
            <a:p>
              <a:pPr>
                <a:defRPr>
                  <a:solidFill>
                    <a:srgbClr val="00BFF3"/>
                  </a:solidFill>
                </a:defRPr>
              </a:pPr>
              <a:endParaRPr sz="675"/>
            </a:p>
          </p:txBody>
        </p:sp>
        <p:sp>
          <p:nvSpPr>
            <p:cNvPr id="23" name="Rectangle 181">
              <a:extLst>
                <a:ext uri="{FF2B5EF4-FFF2-40B4-BE49-F238E27FC236}">
                  <a16:creationId xmlns:a16="http://schemas.microsoft.com/office/drawing/2014/main" id="{DF611A99-F982-01DD-D02A-0E15B92EE2C8}"/>
                </a:ext>
              </a:extLst>
            </p:cNvPr>
            <p:cNvSpPr/>
            <p:nvPr/>
          </p:nvSpPr>
          <p:spPr>
            <a:xfrm>
              <a:off x="10463661" y="646210"/>
              <a:ext cx="1073651" cy="1080001"/>
            </a:xfrm>
            <a:prstGeom prst="rect">
              <a:avLst/>
            </a:prstGeom>
            <a:solidFill>
              <a:srgbClr val="FE0009"/>
            </a:solidFill>
            <a:ln>
              <a:solidFill>
                <a:srgbClr val="F93F00"/>
              </a:solidFill>
            </a:ln>
          </p:spPr>
          <p:txBody>
            <a:bodyPr lIns="19050" tIns="19050" rIns="19050" bIns="19050" anchor="ctr"/>
            <a:lstStyle/>
            <a:p>
              <a:pPr>
                <a:defRPr>
                  <a:solidFill>
                    <a:srgbClr val="00BFF3"/>
                  </a:solidFill>
                </a:defRPr>
              </a:pPr>
              <a:endParaRPr sz="675"/>
            </a:p>
          </p:txBody>
        </p:sp>
        <p:sp>
          <p:nvSpPr>
            <p:cNvPr id="24" name="TextBox 142">
              <a:extLst>
                <a:ext uri="{FF2B5EF4-FFF2-40B4-BE49-F238E27FC236}">
                  <a16:creationId xmlns:a16="http://schemas.microsoft.com/office/drawing/2014/main" id="{FBE79451-C5F5-5555-3F19-0C6CD26E14DE}"/>
                </a:ext>
              </a:extLst>
            </p:cNvPr>
            <p:cNvSpPr txBox="1"/>
            <p:nvPr/>
          </p:nvSpPr>
          <p:spPr>
            <a:xfrm>
              <a:off x="5679149" y="5336094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TextBox 143">
              <a:extLst>
                <a:ext uri="{FF2B5EF4-FFF2-40B4-BE49-F238E27FC236}">
                  <a16:creationId xmlns:a16="http://schemas.microsoft.com/office/drawing/2014/main" id="{FC7DC1D1-DA79-2593-18D4-F34746D20FD1}"/>
                </a:ext>
              </a:extLst>
            </p:cNvPr>
            <p:cNvSpPr txBox="1"/>
            <p:nvPr/>
          </p:nvSpPr>
          <p:spPr>
            <a:xfrm>
              <a:off x="5679149" y="4249101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TextBox 144">
              <a:extLst>
                <a:ext uri="{FF2B5EF4-FFF2-40B4-BE49-F238E27FC236}">
                  <a16:creationId xmlns:a16="http://schemas.microsoft.com/office/drawing/2014/main" id="{2D92A8BA-7989-1451-991B-03A481E8D32B}"/>
                </a:ext>
              </a:extLst>
            </p:cNvPr>
            <p:cNvSpPr txBox="1"/>
            <p:nvPr/>
          </p:nvSpPr>
          <p:spPr>
            <a:xfrm>
              <a:off x="5679149" y="3155103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TextBox 145">
              <a:extLst>
                <a:ext uri="{FF2B5EF4-FFF2-40B4-BE49-F238E27FC236}">
                  <a16:creationId xmlns:a16="http://schemas.microsoft.com/office/drawing/2014/main" id="{31C2A014-1390-07B2-6DCB-042CF752AFFB}"/>
                </a:ext>
              </a:extLst>
            </p:cNvPr>
            <p:cNvSpPr txBox="1"/>
            <p:nvPr/>
          </p:nvSpPr>
          <p:spPr>
            <a:xfrm>
              <a:off x="5679149" y="2117104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TextBox 146">
              <a:extLst>
                <a:ext uri="{FF2B5EF4-FFF2-40B4-BE49-F238E27FC236}">
                  <a16:creationId xmlns:a16="http://schemas.microsoft.com/office/drawing/2014/main" id="{0CC27AED-D405-24C2-24FC-AEAF2B087063}"/>
                </a:ext>
              </a:extLst>
            </p:cNvPr>
            <p:cNvSpPr txBox="1"/>
            <p:nvPr/>
          </p:nvSpPr>
          <p:spPr>
            <a:xfrm>
              <a:off x="5663976" y="976024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TextBox 147">
              <a:extLst>
                <a:ext uri="{FF2B5EF4-FFF2-40B4-BE49-F238E27FC236}">
                  <a16:creationId xmlns:a16="http://schemas.microsoft.com/office/drawing/2014/main" id="{9BA52B3A-F281-14E3-645F-B02D8682D398}"/>
                </a:ext>
              </a:extLst>
            </p:cNvPr>
            <p:cNvSpPr txBox="1"/>
            <p:nvPr/>
          </p:nvSpPr>
          <p:spPr>
            <a:xfrm>
              <a:off x="6464180" y="6076241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0" name="TextBox 148">
              <a:extLst>
                <a:ext uri="{FF2B5EF4-FFF2-40B4-BE49-F238E27FC236}">
                  <a16:creationId xmlns:a16="http://schemas.microsoft.com/office/drawing/2014/main" id="{314EC88C-E03A-59ED-69EE-0CE27AC455CC}"/>
                </a:ext>
              </a:extLst>
            </p:cNvPr>
            <p:cNvSpPr txBox="1"/>
            <p:nvPr/>
          </p:nvSpPr>
          <p:spPr>
            <a:xfrm>
              <a:off x="7550605" y="6076241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2" name="TextBox 149">
              <a:extLst>
                <a:ext uri="{FF2B5EF4-FFF2-40B4-BE49-F238E27FC236}">
                  <a16:creationId xmlns:a16="http://schemas.microsoft.com/office/drawing/2014/main" id="{CB94DEBF-398B-0D36-5BAD-B72E88828717}"/>
                </a:ext>
              </a:extLst>
            </p:cNvPr>
            <p:cNvSpPr txBox="1"/>
            <p:nvPr/>
          </p:nvSpPr>
          <p:spPr>
            <a:xfrm>
              <a:off x="8597489" y="6076241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3" name="TextBox 150">
              <a:extLst>
                <a:ext uri="{FF2B5EF4-FFF2-40B4-BE49-F238E27FC236}">
                  <a16:creationId xmlns:a16="http://schemas.microsoft.com/office/drawing/2014/main" id="{BF9AB348-7E42-F1CD-9B80-1CA90C0B5BBC}"/>
                </a:ext>
              </a:extLst>
            </p:cNvPr>
            <p:cNvSpPr txBox="1"/>
            <p:nvPr/>
          </p:nvSpPr>
          <p:spPr>
            <a:xfrm>
              <a:off x="9662660" y="6076241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34" name="TextBox 151">
              <a:extLst>
                <a:ext uri="{FF2B5EF4-FFF2-40B4-BE49-F238E27FC236}">
                  <a16:creationId xmlns:a16="http://schemas.microsoft.com/office/drawing/2014/main" id="{12ABCF73-A1F7-4F15-5D86-3059A79F0CEA}"/>
                </a:ext>
              </a:extLst>
            </p:cNvPr>
            <p:cNvSpPr txBox="1"/>
            <p:nvPr/>
          </p:nvSpPr>
          <p:spPr>
            <a:xfrm>
              <a:off x="10750298" y="6076241"/>
              <a:ext cx="563881" cy="6695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17145" rIns="17145">
              <a:spAutoFit/>
            </a:bodyPr>
            <a:lstStyle>
              <a:lvl1pPr>
                <a:defRPr sz="7100">
                  <a:latin typeface="Druk Bold"/>
                  <a:ea typeface="Druk Bold"/>
                  <a:cs typeface="Druk Bold"/>
                  <a:sym typeface="Druk Bold"/>
                </a:defRPr>
              </a:lvl1pPr>
            </a:lstStyle>
            <a:p>
              <a:r>
                <a:rPr sz="2663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35" name="Rectangle 181">
              <a:extLst>
                <a:ext uri="{FF2B5EF4-FFF2-40B4-BE49-F238E27FC236}">
                  <a16:creationId xmlns:a16="http://schemas.microsoft.com/office/drawing/2014/main" id="{6066CA4F-BECA-80F3-360F-74F21468CB88}"/>
                </a:ext>
              </a:extLst>
            </p:cNvPr>
            <p:cNvSpPr/>
            <p:nvPr/>
          </p:nvSpPr>
          <p:spPr>
            <a:xfrm>
              <a:off x="7231511" y="3893885"/>
              <a:ext cx="1073651" cy="1080001"/>
            </a:xfrm>
            <a:prstGeom prst="rect">
              <a:avLst/>
            </a:prstGeom>
            <a:solidFill>
              <a:srgbClr val="FE0009"/>
            </a:solidFill>
            <a:ln>
              <a:solidFill>
                <a:srgbClr val="F93F00"/>
              </a:solidFill>
            </a:ln>
          </p:spPr>
          <p:txBody>
            <a:bodyPr lIns="19050" tIns="19050" rIns="19050" bIns="19050" anchor="ctr"/>
            <a:lstStyle/>
            <a:p>
              <a:pPr>
                <a:defRPr>
                  <a:solidFill>
                    <a:srgbClr val="00BFF3"/>
                  </a:solidFill>
                </a:defRPr>
              </a:pPr>
              <a:endParaRPr sz="675"/>
            </a:p>
          </p:txBody>
        </p:sp>
        <p:grpSp>
          <p:nvGrpSpPr>
            <p:cNvPr id="37" name="Group">
              <a:extLst>
                <a:ext uri="{FF2B5EF4-FFF2-40B4-BE49-F238E27FC236}">
                  <a16:creationId xmlns:a16="http://schemas.microsoft.com/office/drawing/2014/main" id="{DE5FFF82-B0C3-4A13-02E2-3192F0F07386}"/>
                </a:ext>
              </a:extLst>
            </p:cNvPr>
            <p:cNvGrpSpPr/>
            <p:nvPr/>
          </p:nvGrpSpPr>
          <p:grpSpPr>
            <a:xfrm>
              <a:off x="6144478" y="640134"/>
              <a:ext cx="1082001" cy="1080001"/>
              <a:chOff x="0" y="0"/>
              <a:chExt cx="2164000" cy="2159999"/>
            </a:xfrm>
          </p:grpSpPr>
          <p:sp>
            <p:nvSpPr>
              <p:cNvPr id="178" name="Rectangle 122">
                <a:extLst>
                  <a:ext uri="{FF2B5EF4-FFF2-40B4-BE49-F238E27FC236}">
                    <a16:creationId xmlns:a16="http://schemas.microsoft.com/office/drawing/2014/main" id="{7BDB1E07-70AE-E3AA-D471-3CCAFC7F807B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79" name="Line">
                <a:extLst>
                  <a:ext uri="{FF2B5EF4-FFF2-40B4-BE49-F238E27FC236}">
                    <a16:creationId xmlns:a16="http://schemas.microsoft.com/office/drawing/2014/main" id="{20CAEC86-DEB6-DCA1-CF0E-05C45E78D777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80" name="Line">
                <a:extLst>
                  <a:ext uri="{FF2B5EF4-FFF2-40B4-BE49-F238E27FC236}">
                    <a16:creationId xmlns:a16="http://schemas.microsoft.com/office/drawing/2014/main" id="{27915541-0332-F978-6CC9-FC8C734D4B54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81" name="Circle">
                <a:extLst>
                  <a:ext uri="{FF2B5EF4-FFF2-40B4-BE49-F238E27FC236}">
                    <a16:creationId xmlns:a16="http://schemas.microsoft.com/office/drawing/2014/main" id="{F44A8357-53E5-4F1B-5B97-DEBA1F4A4B3C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38" name="Group">
              <a:extLst>
                <a:ext uri="{FF2B5EF4-FFF2-40B4-BE49-F238E27FC236}">
                  <a16:creationId xmlns:a16="http://schemas.microsoft.com/office/drawing/2014/main" id="{94C860F1-4CD6-6846-618B-AE789B7D44FF}"/>
                </a:ext>
              </a:extLst>
            </p:cNvPr>
            <p:cNvGrpSpPr/>
            <p:nvPr/>
          </p:nvGrpSpPr>
          <p:grpSpPr>
            <a:xfrm>
              <a:off x="7224478" y="640134"/>
              <a:ext cx="1082001" cy="1080001"/>
              <a:chOff x="0" y="0"/>
              <a:chExt cx="2164000" cy="2159999"/>
            </a:xfrm>
          </p:grpSpPr>
          <p:sp>
            <p:nvSpPr>
              <p:cNvPr id="174" name="Rectangle 122">
                <a:extLst>
                  <a:ext uri="{FF2B5EF4-FFF2-40B4-BE49-F238E27FC236}">
                    <a16:creationId xmlns:a16="http://schemas.microsoft.com/office/drawing/2014/main" id="{00CC260E-18C1-A34B-6709-D3643D22DCED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75" name="Line">
                <a:extLst>
                  <a:ext uri="{FF2B5EF4-FFF2-40B4-BE49-F238E27FC236}">
                    <a16:creationId xmlns:a16="http://schemas.microsoft.com/office/drawing/2014/main" id="{5AA7D8D8-D278-D768-B74C-AF834A79AAEB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76" name="Line">
                <a:extLst>
                  <a:ext uri="{FF2B5EF4-FFF2-40B4-BE49-F238E27FC236}">
                    <a16:creationId xmlns:a16="http://schemas.microsoft.com/office/drawing/2014/main" id="{E5BCC48B-605A-F82A-66D8-A9BFE4419845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77" name="Circle">
                <a:extLst>
                  <a:ext uri="{FF2B5EF4-FFF2-40B4-BE49-F238E27FC236}">
                    <a16:creationId xmlns:a16="http://schemas.microsoft.com/office/drawing/2014/main" id="{ECCE3AAE-57C5-FC25-BDAA-2AEC2130B4CC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39" name="Group">
              <a:extLst>
                <a:ext uri="{FF2B5EF4-FFF2-40B4-BE49-F238E27FC236}">
                  <a16:creationId xmlns:a16="http://schemas.microsoft.com/office/drawing/2014/main" id="{A759886E-5B02-A01C-38FC-0E5CF99F4DAA}"/>
                </a:ext>
              </a:extLst>
            </p:cNvPr>
            <p:cNvGrpSpPr/>
            <p:nvPr/>
          </p:nvGrpSpPr>
          <p:grpSpPr>
            <a:xfrm>
              <a:off x="8305744" y="640134"/>
              <a:ext cx="1082001" cy="1080001"/>
              <a:chOff x="0" y="0"/>
              <a:chExt cx="2164000" cy="2159999"/>
            </a:xfrm>
          </p:grpSpPr>
          <p:sp>
            <p:nvSpPr>
              <p:cNvPr id="170" name="Rectangle 122">
                <a:extLst>
                  <a:ext uri="{FF2B5EF4-FFF2-40B4-BE49-F238E27FC236}">
                    <a16:creationId xmlns:a16="http://schemas.microsoft.com/office/drawing/2014/main" id="{6164E6A1-085F-51BC-37A5-6C9B45B379E1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71" name="Line">
                <a:extLst>
                  <a:ext uri="{FF2B5EF4-FFF2-40B4-BE49-F238E27FC236}">
                    <a16:creationId xmlns:a16="http://schemas.microsoft.com/office/drawing/2014/main" id="{F2911E8F-C943-5A6A-89ED-408DD2CE3446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72" name="Line">
                <a:extLst>
                  <a:ext uri="{FF2B5EF4-FFF2-40B4-BE49-F238E27FC236}">
                    <a16:creationId xmlns:a16="http://schemas.microsoft.com/office/drawing/2014/main" id="{D0B709B6-6D54-51D7-1099-B38D1487F780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73" name="Circle">
                <a:extLst>
                  <a:ext uri="{FF2B5EF4-FFF2-40B4-BE49-F238E27FC236}">
                    <a16:creationId xmlns:a16="http://schemas.microsoft.com/office/drawing/2014/main" id="{727EA014-6652-83EF-CD68-7B0DC12DA42C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40" name="Group">
              <a:extLst>
                <a:ext uri="{FF2B5EF4-FFF2-40B4-BE49-F238E27FC236}">
                  <a16:creationId xmlns:a16="http://schemas.microsoft.com/office/drawing/2014/main" id="{3A88F7B0-D4D4-25A8-1B0E-0B3AF3330C15}"/>
                </a:ext>
              </a:extLst>
            </p:cNvPr>
            <p:cNvGrpSpPr/>
            <p:nvPr/>
          </p:nvGrpSpPr>
          <p:grpSpPr>
            <a:xfrm>
              <a:off x="9385041" y="638303"/>
              <a:ext cx="1082001" cy="1080001"/>
              <a:chOff x="0" y="0"/>
              <a:chExt cx="2164000" cy="2159999"/>
            </a:xfrm>
          </p:grpSpPr>
          <p:sp>
            <p:nvSpPr>
              <p:cNvPr id="166" name="Rectangle 122">
                <a:extLst>
                  <a:ext uri="{FF2B5EF4-FFF2-40B4-BE49-F238E27FC236}">
                    <a16:creationId xmlns:a16="http://schemas.microsoft.com/office/drawing/2014/main" id="{7E4E54A2-CA85-FEEB-BFD6-A606DC6AA493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67" name="Line">
                <a:extLst>
                  <a:ext uri="{FF2B5EF4-FFF2-40B4-BE49-F238E27FC236}">
                    <a16:creationId xmlns:a16="http://schemas.microsoft.com/office/drawing/2014/main" id="{E9A5D048-9AF5-488A-D252-AAB998B368F7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68" name="Line">
                <a:extLst>
                  <a:ext uri="{FF2B5EF4-FFF2-40B4-BE49-F238E27FC236}">
                    <a16:creationId xmlns:a16="http://schemas.microsoft.com/office/drawing/2014/main" id="{860424B5-5884-6D8E-4560-90713F443940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69" name="Circle">
                <a:extLst>
                  <a:ext uri="{FF2B5EF4-FFF2-40B4-BE49-F238E27FC236}">
                    <a16:creationId xmlns:a16="http://schemas.microsoft.com/office/drawing/2014/main" id="{2B6AF1AC-0156-F16A-F76B-C8667C44D147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sp>
          <p:nvSpPr>
            <p:cNvPr id="41" name="Rectangle 122">
              <a:extLst>
                <a:ext uri="{FF2B5EF4-FFF2-40B4-BE49-F238E27FC236}">
                  <a16:creationId xmlns:a16="http://schemas.microsoft.com/office/drawing/2014/main" id="{A9AB96D0-DA59-B3F4-D7A6-B0FE7910A4E8}"/>
                </a:ext>
              </a:extLst>
            </p:cNvPr>
            <p:cNvSpPr/>
            <p:nvPr/>
          </p:nvSpPr>
          <p:spPr>
            <a:xfrm>
              <a:off x="10460120" y="638303"/>
              <a:ext cx="1080001" cy="1080002"/>
            </a:xfrm>
            <a:prstGeom prst="rect">
              <a:avLst/>
            </a:prstGeom>
            <a:noFill/>
            <a:ln w="25400" cap="flat">
              <a:solidFill>
                <a:srgbClr val="018BB2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>
                <a:defRPr sz="4400">
                  <a:solidFill>
                    <a:srgbClr val="00BFF3"/>
                  </a:solidFill>
                </a:defRPr>
              </a:pPr>
              <a:endParaRPr sz="1650"/>
            </a:p>
          </p:txBody>
        </p:sp>
        <p:sp>
          <p:nvSpPr>
            <p:cNvPr id="42" name="Line">
              <a:extLst>
                <a:ext uri="{FF2B5EF4-FFF2-40B4-BE49-F238E27FC236}">
                  <a16:creationId xmlns:a16="http://schemas.microsoft.com/office/drawing/2014/main" id="{9235E516-AB12-A4C6-0DBC-7728D60343BB}"/>
                </a:ext>
              </a:extLst>
            </p:cNvPr>
            <p:cNvSpPr/>
            <p:nvPr/>
          </p:nvSpPr>
          <p:spPr>
            <a:xfrm>
              <a:off x="10459979" y="639223"/>
              <a:ext cx="1078160" cy="1078161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endParaRPr sz="675" dirty="0"/>
            </a:p>
          </p:txBody>
        </p: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9E114B9D-F821-7EBA-524C-B17B3F133789}"/>
                </a:ext>
              </a:extLst>
            </p:cNvPr>
            <p:cNvSpPr/>
            <p:nvPr/>
          </p:nvSpPr>
          <p:spPr>
            <a:xfrm flipV="1">
              <a:off x="10463810" y="639213"/>
              <a:ext cx="1078171" cy="1078171"/>
            </a:xfrm>
            <a:prstGeom prst="line">
              <a:avLst/>
            </a:prstGeom>
            <a:noFill/>
            <a:ln w="25400" cap="rnd">
              <a:solidFill>
                <a:schemeClr val="accent1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endParaRPr sz="675"/>
            </a:p>
          </p:txBody>
        </p:sp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A919FC16-8821-97AA-2F32-55B4C3F1867B}"/>
                </a:ext>
              </a:extLst>
            </p:cNvPr>
            <p:cNvSpPr/>
            <p:nvPr/>
          </p:nvSpPr>
          <p:spPr>
            <a:xfrm>
              <a:off x="10966592" y="1148351"/>
              <a:ext cx="59906" cy="59906"/>
            </a:xfrm>
            <a:prstGeom prst="ellipse">
              <a:avLst/>
            </a:prstGeom>
            <a:solidFill>
              <a:srgbClr val="00BFF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endParaRPr sz="675"/>
            </a:p>
          </p:txBody>
        </p:sp>
        <p:grpSp>
          <p:nvGrpSpPr>
            <p:cNvPr id="45" name="Group">
              <a:extLst>
                <a:ext uri="{FF2B5EF4-FFF2-40B4-BE49-F238E27FC236}">
                  <a16:creationId xmlns:a16="http://schemas.microsoft.com/office/drawing/2014/main" id="{3329F1B0-230E-0BC0-5B0D-2F593F597C28}"/>
                </a:ext>
              </a:extLst>
            </p:cNvPr>
            <p:cNvGrpSpPr/>
            <p:nvPr/>
          </p:nvGrpSpPr>
          <p:grpSpPr>
            <a:xfrm>
              <a:off x="6144478" y="1721638"/>
              <a:ext cx="1082001" cy="1080001"/>
              <a:chOff x="0" y="0"/>
              <a:chExt cx="2164000" cy="2159999"/>
            </a:xfrm>
          </p:grpSpPr>
          <p:sp>
            <p:nvSpPr>
              <p:cNvPr id="162" name="Rectangle 122">
                <a:extLst>
                  <a:ext uri="{FF2B5EF4-FFF2-40B4-BE49-F238E27FC236}">
                    <a16:creationId xmlns:a16="http://schemas.microsoft.com/office/drawing/2014/main" id="{AD54917E-F4F1-FE05-BCEB-668D604B2B80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63" name="Line">
                <a:extLst>
                  <a:ext uri="{FF2B5EF4-FFF2-40B4-BE49-F238E27FC236}">
                    <a16:creationId xmlns:a16="http://schemas.microsoft.com/office/drawing/2014/main" id="{0F226806-BE7A-FB97-893C-B91300BFDA6A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64" name="Line">
                <a:extLst>
                  <a:ext uri="{FF2B5EF4-FFF2-40B4-BE49-F238E27FC236}">
                    <a16:creationId xmlns:a16="http://schemas.microsoft.com/office/drawing/2014/main" id="{3A2DD44C-EB2E-0D89-6F88-70B456763C98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65" name="Circle">
                <a:extLst>
                  <a:ext uri="{FF2B5EF4-FFF2-40B4-BE49-F238E27FC236}">
                    <a16:creationId xmlns:a16="http://schemas.microsoft.com/office/drawing/2014/main" id="{963F5CD6-AC8A-7E4F-78EA-C16F430E82AA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46" name="Group">
              <a:extLst>
                <a:ext uri="{FF2B5EF4-FFF2-40B4-BE49-F238E27FC236}">
                  <a16:creationId xmlns:a16="http://schemas.microsoft.com/office/drawing/2014/main" id="{B7A5FBE6-BE20-91D2-8146-016EC2447DA7}"/>
                </a:ext>
              </a:extLst>
            </p:cNvPr>
            <p:cNvGrpSpPr/>
            <p:nvPr/>
          </p:nvGrpSpPr>
          <p:grpSpPr>
            <a:xfrm>
              <a:off x="7224478" y="1721638"/>
              <a:ext cx="1082001" cy="1080001"/>
              <a:chOff x="0" y="0"/>
              <a:chExt cx="2164000" cy="2159999"/>
            </a:xfrm>
          </p:grpSpPr>
          <p:sp>
            <p:nvSpPr>
              <p:cNvPr id="158" name="Rectangle 122">
                <a:extLst>
                  <a:ext uri="{FF2B5EF4-FFF2-40B4-BE49-F238E27FC236}">
                    <a16:creationId xmlns:a16="http://schemas.microsoft.com/office/drawing/2014/main" id="{ADE1D88E-228D-7416-2999-7AC98D9A838E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59" name="Line">
                <a:extLst>
                  <a:ext uri="{FF2B5EF4-FFF2-40B4-BE49-F238E27FC236}">
                    <a16:creationId xmlns:a16="http://schemas.microsoft.com/office/drawing/2014/main" id="{4E17D1A5-D1F4-2FF5-38C0-E6AB392F1DC9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60" name="Line">
                <a:extLst>
                  <a:ext uri="{FF2B5EF4-FFF2-40B4-BE49-F238E27FC236}">
                    <a16:creationId xmlns:a16="http://schemas.microsoft.com/office/drawing/2014/main" id="{DE7B07C6-BA5E-1F99-73A5-E24D4870763D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61" name="Circle">
                <a:extLst>
                  <a:ext uri="{FF2B5EF4-FFF2-40B4-BE49-F238E27FC236}">
                    <a16:creationId xmlns:a16="http://schemas.microsoft.com/office/drawing/2014/main" id="{DE721D4B-690F-36D9-D56F-998E6902A5AA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47" name="Group">
              <a:extLst>
                <a:ext uri="{FF2B5EF4-FFF2-40B4-BE49-F238E27FC236}">
                  <a16:creationId xmlns:a16="http://schemas.microsoft.com/office/drawing/2014/main" id="{3638313D-A966-593F-A651-4E4D43774AA5}"/>
                </a:ext>
              </a:extLst>
            </p:cNvPr>
            <p:cNvGrpSpPr/>
            <p:nvPr/>
          </p:nvGrpSpPr>
          <p:grpSpPr>
            <a:xfrm>
              <a:off x="8305744" y="1721638"/>
              <a:ext cx="1082001" cy="1080001"/>
              <a:chOff x="0" y="0"/>
              <a:chExt cx="2164000" cy="2159999"/>
            </a:xfrm>
          </p:grpSpPr>
          <p:sp>
            <p:nvSpPr>
              <p:cNvPr id="154" name="Rectangle 122">
                <a:extLst>
                  <a:ext uri="{FF2B5EF4-FFF2-40B4-BE49-F238E27FC236}">
                    <a16:creationId xmlns:a16="http://schemas.microsoft.com/office/drawing/2014/main" id="{A50BC7FE-0A9E-C0CB-5D98-817F2561E51A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55" name="Line">
                <a:extLst>
                  <a:ext uri="{FF2B5EF4-FFF2-40B4-BE49-F238E27FC236}">
                    <a16:creationId xmlns:a16="http://schemas.microsoft.com/office/drawing/2014/main" id="{5FFB4070-3251-BFBA-CE06-C4189F0D8A63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56" name="Line">
                <a:extLst>
                  <a:ext uri="{FF2B5EF4-FFF2-40B4-BE49-F238E27FC236}">
                    <a16:creationId xmlns:a16="http://schemas.microsoft.com/office/drawing/2014/main" id="{3ECB51AA-9252-8AE8-45CD-CE1B13CFE21C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57" name="Circle">
                <a:extLst>
                  <a:ext uri="{FF2B5EF4-FFF2-40B4-BE49-F238E27FC236}">
                    <a16:creationId xmlns:a16="http://schemas.microsoft.com/office/drawing/2014/main" id="{98B68FD7-E245-2EDB-FAA1-29E22923CFE6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48" name="Group">
              <a:extLst>
                <a:ext uri="{FF2B5EF4-FFF2-40B4-BE49-F238E27FC236}">
                  <a16:creationId xmlns:a16="http://schemas.microsoft.com/office/drawing/2014/main" id="{E1750708-CB04-66E2-3132-63073E0C30E2}"/>
                </a:ext>
              </a:extLst>
            </p:cNvPr>
            <p:cNvGrpSpPr/>
            <p:nvPr/>
          </p:nvGrpSpPr>
          <p:grpSpPr>
            <a:xfrm>
              <a:off x="10459979" y="1719807"/>
              <a:ext cx="1082001" cy="1080001"/>
              <a:chOff x="0" y="0"/>
              <a:chExt cx="2164000" cy="2159999"/>
            </a:xfrm>
          </p:grpSpPr>
          <p:sp>
            <p:nvSpPr>
              <p:cNvPr id="150" name="Rectangle 122">
                <a:extLst>
                  <a:ext uri="{FF2B5EF4-FFF2-40B4-BE49-F238E27FC236}">
                    <a16:creationId xmlns:a16="http://schemas.microsoft.com/office/drawing/2014/main" id="{D84F3323-608E-088B-AB3E-D16F4F868360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51" name="Line">
                <a:extLst>
                  <a:ext uri="{FF2B5EF4-FFF2-40B4-BE49-F238E27FC236}">
                    <a16:creationId xmlns:a16="http://schemas.microsoft.com/office/drawing/2014/main" id="{11CD82A5-8923-C34E-3607-DD3A8B74A934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52" name="Line">
                <a:extLst>
                  <a:ext uri="{FF2B5EF4-FFF2-40B4-BE49-F238E27FC236}">
                    <a16:creationId xmlns:a16="http://schemas.microsoft.com/office/drawing/2014/main" id="{23297F3B-19A9-6A3A-0231-9DF24AF18108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53" name="Circle">
                <a:extLst>
                  <a:ext uri="{FF2B5EF4-FFF2-40B4-BE49-F238E27FC236}">
                    <a16:creationId xmlns:a16="http://schemas.microsoft.com/office/drawing/2014/main" id="{2784689B-9C52-7FDE-DE13-085B8AFB58B0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49" name="Group">
              <a:extLst>
                <a:ext uri="{FF2B5EF4-FFF2-40B4-BE49-F238E27FC236}">
                  <a16:creationId xmlns:a16="http://schemas.microsoft.com/office/drawing/2014/main" id="{E3306AAB-CDF8-157F-0A1D-2834A21DAC90}"/>
                </a:ext>
              </a:extLst>
            </p:cNvPr>
            <p:cNvGrpSpPr/>
            <p:nvPr/>
          </p:nvGrpSpPr>
          <p:grpSpPr>
            <a:xfrm>
              <a:off x="8309259" y="2805072"/>
              <a:ext cx="1082001" cy="1080001"/>
              <a:chOff x="0" y="0"/>
              <a:chExt cx="2164000" cy="2159999"/>
            </a:xfrm>
          </p:grpSpPr>
          <p:sp>
            <p:nvSpPr>
              <p:cNvPr id="146" name="Rectangle 122">
                <a:extLst>
                  <a:ext uri="{FF2B5EF4-FFF2-40B4-BE49-F238E27FC236}">
                    <a16:creationId xmlns:a16="http://schemas.microsoft.com/office/drawing/2014/main" id="{3071E4F4-3F7C-1CC7-C3EE-A3E1B4B37661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47" name="Line">
                <a:extLst>
                  <a:ext uri="{FF2B5EF4-FFF2-40B4-BE49-F238E27FC236}">
                    <a16:creationId xmlns:a16="http://schemas.microsoft.com/office/drawing/2014/main" id="{B27B1D2D-2798-BA5A-3D55-0E6563097F24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48" name="Line">
                <a:extLst>
                  <a:ext uri="{FF2B5EF4-FFF2-40B4-BE49-F238E27FC236}">
                    <a16:creationId xmlns:a16="http://schemas.microsoft.com/office/drawing/2014/main" id="{C9BE8B47-48D2-0A1D-4B2E-F1A093A28F46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49" name="Circle">
                <a:extLst>
                  <a:ext uri="{FF2B5EF4-FFF2-40B4-BE49-F238E27FC236}">
                    <a16:creationId xmlns:a16="http://schemas.microsoft.com/office/drawing/2014/main" id="{AD57995B-12E6-D617-13C6-91D93CC09404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0" name="Group">
              <a:extLst>
                <a:ext uri="{FF2B5EF4-FFF2-40B4-BE49-F238E27FC236}">
                  <a16:creationId xmlns:a16="http://schemas.microsoft.com/office/drawing/2014/main" id="{944A6035-9A17-4F59-2C8F-05ABD8D63E61}"/>
                </a:ext>
              </a:extLst>
            </p:cNvPr>
            <p:cNvGrpSpPr/>
            <p:nvPr/>
          </p:nvGrpSpPr>
          <p:grpSpPr>
            <a:xfrm>
              <a:off x="9388557" y="2803241"/>
              <a:ext cx="1082001" cy="1080001"/>
              <a:chOff x="0" y="0"/>
              <a:chExt cx="2164000" cy="2159999"/>
            </a:xfrm>
          </p:grpSpPr>
          <p:sp>
            <p:nvSpPr>
              <p:cNvPr id="142" name="Rectangle 122">
                <a:extLst>
                  <a:ext uri="{FF2B5EF4-FFF2-40B4-BE49-F238E27FC236}">
                    <a16:creationId xmlns:a16="http://schemas.microsoft.com/office/drawing/2014/main" id="{E53C9288-FD19-278F-10AB-F7D25C3D2048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43" name="Line">
                <a:extLst>
                  <a:ext uri="{FF2B5EF4-FFF2-40B4-BE49-F238E27FC236}">
                    <a16:creationId xmlns:a16="http://schemas.microsoft.com/office/drawing/2014/main" id="{060D7026-6B59-DE96-0CF3-7A14C2E6F2D9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44" name="Line">
                <a:extLst>
                  <a:ext uri="{FF2B5EF4-FFF2-40B4-BE49-F238E27FC236}">
                    <a16:creationId xmlns:a16="http://schemas.microsoft.com/office/drawing/2014/main" id="{5A6981E9-C286-3421-2000-2ABAAF4664E2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45" name="Circle">
                <a:extLst>
                  <a:ext uri="{FF2B5EF4-FFF2-40B4-BE49-F238E27FC236}">
                    <a16:creationId xmlns:a16="http://schemas.microsoft.com/office/drawing/2014/main" id="{2661C259-1B18-55B1-925A-A2B4C091B700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1" name="Group">
              <a:extLst>
                <a:ext uri="{FF2B5EF4-FFF2-40B4-BE49-F238E27FC236}">
                  <a16:creationId xmlns:a16="http://schemas.microsoft.com/office/drawing/2014/main" id="{B41B676A-BC61-B04C-AED0-6577C9228AFC}"/>
                </a:ext>
              </a:extLst>
            </p:cNvPr>
            <p:cNvGrpSpPr/>
            <p:nvPr/>
          </p:nvGrpSpPr>
          <p:grpSpPr>
            <a:xfrm>
              <a:off x="10463494" y="2803241"/>
              <a:ext cx="1080142" cy="1080002"/>
              <a:chOff x="0" y="0"/>
              <a:chExt cx="2160282" cy="2160000"/>
            </a:xfrm>
          </p:grpSpPr>
          <p:sp>
            <p:nvSpPr>
              <p:cNvPr id="139" name="Rectangle 122">
                <a:extLst>
                  <a:ext uri="{FF2B5EF4-FFF2-40B4-BE49-F238E27FC236}">
                    <a16:creationId xmlns:a16="http://schemas.microsoft.com/office/drawing/2014/main" id="{419AC039-30B1-024B-4640-040046D9DC52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40" name="Line">
                <a:extLst>
                  <a:ext uri="{FF2B5EF4-FFF2-40B4-BE49-F238E27FC236}">
                    <a16:creationId xmlns:a16="http://schemas.microsoft.com/office/drawing/2014/main" id="{7735CA59-C1D6-AEEF-7F65-1EB78AAAC4E4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41" name="Circle">
                <a:extLst>
                  <a:ext uri="{FF2B5EF4-FFF2-40B4-BE49-F238E27FC236}">
                    <a16:creationId xmlns:a16="http://schemas.microsoft.com/office/drawing/2014/main" id="{5599F877-EBD6-047E-531B-7C9CA7DA48A8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2" name="Group">
              <a:extLst>
                <a:ext uri="{FF2B5EF4-FFF2-40B4-BE49-F238E27FC236}">
                  <a16:creationId xmlns:a16="http://schemas.microsoft.com/office/drawing/2014/main" id="{1CFB1B27-6776-7A5D-4085-F769FCC729B3}"/>
                </a:ext>
              </a:extLst>
            </p:cNvPr>
            <p:cNvGrpSpPr/>
            <p:nvPr/>
          </p:nvGrpSpPr>
          <p:grpSpPr>
            <a:xfrm>
              <a:off x="6147994" y="3891334"/>
              <a:ext cx="1082001" cy="1080001"/>
              <a:chOff x="0" y="0"/>
              <a:chExt cx="2164000" cy="2159999"/>
            </a:xfrm>
          </p:grpSpPr>
          <p:sp>
            <p:nvSpPr>
              <p:cNvPr id="135" name="Rectangle 122">
                <a:extLst>
                  <a:ext uri="{FF2B5EF4-FFF2-40B4-BE49-F238E27FC236}">
                    <a16:creationId xmlns:a16="http://schemas.microsoft.com/office/drawing/2014/main" id="{5D020546-AE36-F3EB-A6EB-1BADDFE2ED2B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36" name="Line">
                <a:extLst>
                  <a:ext uri="{FF2B5EF4-FFF2-40B4-BE49-F238E27FC236}">
                    <a16:creationId xmlns:a16="http://schemas.microsoft.com/office/drawing/2014/main" id="{C18A427B-6FFB-5699-363C-0755D69D3158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37" name="Line">
                <a:extLst>
                  <a:ext uri="{FF2B5EF4-FFF2-40B4-BE49-F238E27FC236}">
                    <a16:creationId xmlns:a16="http://schemas.microsoft.com/office/drawing/2014/main" id="{FAF3BF37-CBD9-18FF-AEB0-71DE1ABEB2B9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38" name="Circle">
                <a:extLst>
                  <a:ext uri="{FF2B5EF4-FFF2-40B4-BE49-F238E27FC236}">
                    <a16:creationId xmlns:a16="http://schemas.microsoft.com/office/drawing/2014/main" id="{424BD467-E1C0-446E-DB69-6599C13D4699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3" name="Group">
              <a:extLst>
                <a:ext uri="{FF2B5EF4-FFF2-40B4-BE49-F238E27FC236}">
                  <a16:creationId xmlns:a16="http://schemas.microsoft.com/office/drawing/2014/main" id="{AC2F305D-AB2B-F07D-BA28-79BADA45A50B}"/>
                </a:ext>
              </a:extLst>
            </p:cNvPr>
            <p:cNvGrpSpPr/>
            <p:nvPr/>
          </p:nvGrpSpPr>
          <p:grpSpPr>
            <a:xfrm>
              <a:off x="7227994" y="3891334"/>
              <a:ext cx="1082001" cy="1080001"/>
              <a:chOff x="0" y="0"/>
              <a:chExt cx="2164000" cy="2159999"/>
            </a:xfrm>
          </p:grpSpPr>
          <p:sp>
            <p:nvSpPr>
              <p:cNvPr id="131" name="Rectangle 122">
                <a:extLst>
                  <a:ext uri="{FF2B5EF4-FFF2-40B4-BE49-F238E27FC236}">
                    <a16:creationId xmlns:a16="http://schemas.microsoft.com/office/drawing/2014/main" id="{4BF9100D-CB21-E56B-CB2E-6800152E57CE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32" name="Line">
                <a:extLst>
                  <a:ext uri="{FF2B5EF4-FFF2-40B4-BE49-F238E27FC236}">
                    <a16:creationId xmlns:a16="http://schemas.microsoft.com/office/drawing/2014/main" id="{B77818A9-42CB-503C-EDE9-C45ADD969BF6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33" name="Line">
                <a:extLst>
                  <a:ext uri="{FF2B5EF4-FFF2-40B4-BE49-F238E27FC236}">
                    <a16:creationId xmlns:a16="http://schemas.microsoft.com/office/drawing/2014/main" id="{510F471A-206C-1B41-4CA1-D90CFD88A527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34" name="Circle">
                <a:extLst>
                  <a:ext uri="{FF2B5EF4-FFF2-40B4-BE49-F238E27FC236}">
                    <a16:creationId xmlns:a16="http://schemas.microsoft.com/office/drawing/2014/main" id="{6BFA6AFB-529C-451D-75CD-7A3832F42045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4" name="Group">
              <a:extLst>
                <a:ext uri="{FF2B5EF4-FFF2-40B4-BE49-F238E27FC236}">
                  <a16:creationId xmlns:a16="http://schemas.microsoft.com/office/drawing/2014/main" id="{FA6964F9-7683-3D4C-43D8-5BD94014A8D4}"/>
                </a:ext>
              </a:extLst>
            </p:cNvPr>
            <p:cNvGrpSpPr/>
            <p:nvPr/>
          </p:nvGrpSpPr>
          <p:grpSpPr>
            <a:xfrm>
              <a:off x="8309259" y="3891334"/>
              <a:ext cx="1082001" cy="1080001"/>
              <a:chOff x="0" y="0"/>
              <a:chExt cx="2164000" cy="2159999"/>
            </a:xfrm>
          </p:grpSpPr>
          <p:sp>
            <p:nvSpPr>
              <p:cNvPr id="127" name="Rectangle 122">
                <a:extLst>
                  <a:ext uri="{FF2B5EF4-FFF2-40B4-BE49-F238E27FC236}">
                    <a16:creationId xmlns:a16="http://schemas.microsoft.com/office/drawing/2014/main" id="{4BA35EE7-E579-66F6-1D58-84397B0D25D9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28" name="Line">
                <a:extLst>
                  <a:ext uri="{FF2B5EF4-FFF2-40B4-BE49-F238E27FC236}">
                    <a16:creationId xmlns:a16="http://schemas.microsoft.com/office/drawing/2014/main" id="{434B442C-0985-5973-442A-C1F7397CD806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29" name="Line">
                <a:extLst>
                  <a:ext uri="{FF2B5EF4-FFF2-40B4-BE49-F238E27FC236}">
                    <a16:creationId xmlns:a16="http://schemas.microsoft.com/office/drawing/2014/main" id="{59A31DB1-E8A1-704E-FD1D-129C65A703CD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30" name="Circle">
                <a:extLst>
                  <a:ext uri="{FF2B5EF4-FFF2-40B4-BE49-F238E27FC236}">
                    <a16:creationId xmlns:a16="http://schemas.microsoft.com/office/drawing/2014/main" id="{81E23DD6-0418-A270-98FA-0767030D18F4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5" name="Group">
              <a:extLst>
                <a:ext uri="{FF2B5EF4-FFF2-40B4-BE49-F238E27FC236}">
                  <a16:creationId xmlns:a16="http://schemas.microsoft.com/office/drawing/2014/main" id="{E2FCE690-3997-4220-D9C8-334A60E4AFFF}"/>
                </a:ext>
              </a:extLst>
            </p:cNvPr>
            <p:cNvGrpSpPr/>
            <p:nvPr/>
          </p:nvGrpSpPr>
          <p:grpSpPr>
            <a:xfrm>
              <a:off x="9388557" y="3889503"/>
              <a:ext cx="1082001" cy="1080000"/>
              <a:chOff x="0" y="0"/>
              <a:chExt cx="2164000" cy="2159999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9AEC7A2-B822-CFDD-D0CE-B1633DDB3CDF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24" name="Line">
                <a:extLst>
                  <a:ext uri="{FF2B5EF4-FFF2-40B4-BE49-F238E27FC236}">
                    <a16:creationId xmlns:a16="http://schemas.microsoft.com/office/drawing/2014/main" id="{314738F1-C549-E32F-2846-989C829C6932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25" name="Line">
                <a:extLst>
                  <a:ext uri="{FF2B5EF4-FFF2-40B4-BE49-F238E27FC236}">
                    <a16:creationId xmlns:a16="http://schemas.microsoft.com/office/drawing/2014/main" id="{8DA28B7A-F994-6731-A658-39A7352FD3CE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26" name="Circle">
                <a:extLst>
                  <a:ext uri="{FF2B5EF4-FFF2-40B4-BE49-F238E27FC236}">
                    <a16:creationId xmlns:a16="http://schemas.microsoft.com/office/drawing/2014/main" id="{58EF4903-8B92-F7BF-B91B-7162014E6FD9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6" name="Group">
              <a:extLst>
                <a:ext uri="{FF2B5EF4-FFF2-40B4-BE49-F238E27FC236}">
                  <a16:creationId xmlns:a16="http://schemas.microsoft.com/office/drawing/2014/main" id="{B37A709A-981B-0951-C5EA-A814A410FEEB}"/>
                </a:ext>
              </a:extLst>
            </p:cNvPr>
            <p:cNvGrpSpPr/>
            <p:nvPr/>
          </p:nvGrpSpPr>
          <p:grpSpPr>
            <a:xfrm>
              <a:off x="10463494" y="3889503"/>
              <a:ext cx="1082001" cy="1080000"/>
              <a:chOff x="0" y="0"/>
              <a:chExt cx="2164000" cy="2159999"/>
            </a:xfrm>
          </p:grpSpPr>
          <p:sp>
            <p:nvSpPr>
              <p:cNvPr id="119" name="Rectangle 122">
                <a:extLst>
                  <a:ext uri="{FF2B5EF4-FFF2-40B4-BE49-F238E27FC236}">
                    <a16:creationId xmlns:a16="http://schemas.microsoft.com/office/drawing/2014/main" id="{08779313-C957-9AC0-3C7F-69C158D8407C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20" name="Line">
                <a:extLst>
                  <a:ext uri="{FF2B5EF4-FFF2-40B4-BE49-F238E27FC236}">
                    <a16:creationId xmlns:a16="http://schemas.microsoft.com/office/drawing/2014/main" id="{FD1193C6-B649-C30E-F1CE-2E7B211B7538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21" name="Line">
                <a:extLst>
                  <a:ext uri="{FF2B5EF4-FFF2-40B4-BE49-F238E27FC236}">
                    <a16:creationId xmlns:a16="http://schemas.microsoft.com/office/drawing/2014/main" id="{ECC9D0DA-D4A5-DD5F-AE8E-FE6C02C91F5F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22" name="Circle">
                <a:extLst>
                  <a:ext uri="{FF2B5EF4-FFF2-40B4-BE49-F238E27FC236}">
                    <a16:creationId xmlns:a16="http://schemas.microsoft.com/office/drawing/2014/main" id="{8955F6BC-8D20-E7A3-931F-1D94D3241368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7" name="Group">
              <a:extLst>
                <a:ext uri="{FF2B5EF4-FFF2-40B4-BE49-F238E27FC236}">
                  <a16:creationId xmlns:a16="http://schemas.microsoft.com/office/drawing/2014/main" id="{81304475-45A3-F3E1-FB13-7C6A00516B38}"/>
                </a:ext>
              </a:extLst>
            </p:cNvPr>
            <p:cNvGrpSpPr/>
            <p:nvPr/>
          </p:nvGrpSpPr>
          <p:grpSpPr>
            <a:xfrm>
              <a:off x="6144478" y="4974172"/>
              <a:ext cx="1082001" cy="1080001"/>
              <a:chOff x="0" y="0"/>
              <a:chExt cx="2164000" cy="2159999"/>
            </a:xfrm>
          </p:grpSpPr>
          <p:sp>
            <p:nvSpPr>
              <p:cNvPr id="115" name="Rectangle 122">
                <a:extLst>
                  <a:ext uri="{FF2B5EF4-FFF2-40B4-BE49-F238E27FC236}">
                    <a16:creationId xmlns:a16="http://schemas.microsoft.com/office/drawing/2014/main" id="{39EBC4C2-CFF0-1809-659E-5E6E69995FEC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solidFill>
                <a:schemeClr val="bg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16" name="Line">
                <a:extLst>
                  <a:ext uri="{FF2B5EF4-FFF2-40B4-BE49-F238E27FC236}">
                    <a16:creationId xmlns:a16="http://schemas.microsoft.com/office/drawing/2014/main" id="{6B54C25F-9E2B-24D6-E772-046537AC4CAD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17" name="Line">
                <a:extLst>
                  <a:ext uri="{FF2B5EF4-FFF2-40B4-BE49-F238E27FC236}">
                    <a16:creationId xmlns:a16="http://schemas.microsoft.com/office/drawing/2014/main" id="{D44BC5B4-1112-E761-9C53-BD853ED2023B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18" name="Circle">
                <a:extLst>
                  <a:ext uri="{FF2B5EF4-FFF2-40B4-BE49-F238E27FC236}">
                    <a16:creationId xmlns:a16="http://schemas.microsoft.com/office/drawing/2014/main" id="{8B62AAC8-6BCF-66DF-ACDE-8CDCFCAEFFD3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8" name="Group">
              <a:extLst>
                <a:ext uri="{FF2B5EF4-FFF2-40B4-BE49-F238E27FC236}">
                  <a16:creationId xmlns:a16="http://schemas.microsoft.com/office/drawing/2014/main" id="{DFEC1623-F0E3-64BC-3825-096D569C81A9}"/>
                </a:ext>
              </a:extLst>
            </p:cNvPr>
            <p:cNvGrpSpPr/>
            <p:nvPr/>
          </p:nvGrpSpPr>
          <p:grpSpPr>
            <a:xfrm>
              <a:off x="7224478" y="4974172"/>
              <a:ext cx="1082001" cy="1080001"/>
              <a:chOff x="0" y="0"/>
              <a:chExt cx="2164000" cy="2159999"/>
            </a:xfrm>
          </p:grpSpPr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51D5979C-2C0F-3FF9-F296-D03A0E07A6A3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12" name="Line">
                <a:extLst>
                  <a:ext uri="{FF2B5EF4-FFF2-40B4-BE49-F238E27FC236}">
                    <a16:creationId xmlns:a16="http://schemas.microsoft.com/office/drawing/2014/main" id="{239DF448-5A8D-960C-D1DB-5198AEB2A6FB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13" name="Line">
                <a:extLst>
                  <a:ext uri="{FF2B5EF4-FFF2-40B4-BE49-F238E27FC236}">
                    <a16:creationId xmlns:a16="http://schemas.microsoft.com/office/drawing/2014/main" id="{C6F99729-A348-A6A0-4D92-A48211D83A43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14" name="Circle">
                <a:extLst>
                  <a:ext uri="{FF2B5EF4-FFF2-40B4-BE49-F238E27FC236}">
                    <a16:creationId xmlns:a16="http://schemas.microsoft.com/office/drawing/2014/main" id="{5339485C-B0BB-C24B-D00C-EA9764092701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59" name="Group">
              <a:extLst>
                <a:ext uri="{FF2B5EF4-FFF2-40B4-BE49-F238E27FC236}">
                  <a16:creationId xmlns:a16="http://schemas.microsoft.com/office/drawing/2014/main" id="{4AF5E0D2-C857-54B5-DEE9-F2512E65A8C9}"/>
                </a:ext>
              </a:extLst>
            </p:cNvPr>
            <p:cNvGrpSpPr/>
            <p:nvPr/>
          </p:nvGrpSpPr>
          <p:grpSpPr>
            <a:xfrm>
              <a:off x="8305744" y="4974172"/>
              <a:ext cx="1082001" cy="1080001"/>
              <a:chOff x="0" y="0"/>
              <a:chExt cx="2164000" cy="2159999"/>
            </a:xfrm>
          </p:grpSpPr>
          <p:sp>
            <p:nvSpPr>
              <p:cNvPr id="107" name="Rectangle 122">
                <a:extLst>
                  <a:ext uri="{FF2B5EF4-FFF2-40B4-BE49-F238E27FC236}">
                    <a16:creationId xmlns:a16="http://schemas.microsoft.com/office/drawing/2014/main" id="{2D2EB9C7-519E-500B-B82A-B2CDB2C6FBA5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08" name="Line">
                <a:extLst>
                  <a:ext uri="{FF2B5EF4-FFF2-40B4-BE49-F238E27FC236}">
                    <a16:creationId xmlns:a16="http://schemas.microsoft.com/office/drawing/2014/main" id="{642ABB2F-1BF1-73FE-FC0E-517CFC5EDBEB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09" name="Line">
                <a:extLst>
                  <a:ext uri="{FF2B5EF4-FFF2-40B4-BE49-F238E27FC236}">
                    <a16:creationId xmlns:a16="http://schemas.microsoft.com/office/drawing/2014/main" id="{E362B6DA-4844-D3D6-0009-ABE14D8567D2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10" name="Circle">
                <a:extLst>
                  <a:ext uri="{FF2B5EF4-FFF2-40B4-BE49-F238E27FC236}">
                    <a16:creationId xmlns:a16="http://schemas.microsoft.com/office/drawing/2014/main" id="{FF2A3230-1197-422D-2099-C23E0F6C0D43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60" name="Group">
              <a:extLst>
                <a:ext uri="{FF2B5EF4-FFF2-40B4-BE49-F238E27FC236}">
                  <a16:creationId xmlns:a16="http://schemas.microsoft.com/office/drawing/2014/main" id="{3471A355-AA98-0E5E-85C9-F0E5081AF0D8}"/>
                </a:ext>
              </a:extLst>
            </p:cNvPr>
            <p:cNvGrpSpPr/>
            <p:nvPr/>
          </p:nvGrpSpPr>
          <p:grpSpPr>
            <a:xfrm>
              <a:off x="9385041" y="4972341"/>
              <a:ext cx="1082001" cy="1080001"/>
              <a:chOff x="0" y="0"/>
              <a:chExt cx="2164000" cy="2159999"/>
            </a:xfrm>
          </p:grpSpPr>
          <p:sp>
            <p:nvSpPr>
              <p:cNvPr id="103" name="Rectangle 122">
                <a:extLst>
                  <a:ext uri="{FF2B5EF4-FFF2-40B4-BE49-F238E27FC236}">
                    <a16:creationId xmlns:a16="http://schemas.microsoft.com/office/drawing/2014/main" id="{BD972788-E094-BD64-FE86-BC27660937A0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04" name="Line">
                <a:extLst>
                  <a:ext uri="{FF2B5EF4-FFF2-40B4-BE49-F238E27FC236}">
                    <a16:creationId xmlns:a16="http://schemas.microsoft.com/office/drawing/2014/main" id="{ED73058C-0241-9036-8A16-CFF46E4CED3A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05" name="Line">
                <a:extLst>
                  <a:ext uri="{FF2B5EF4-FFF2-40B4-BE49-F238E27FC236}">
                    <a16:creationId xmlns:a16="http://schemas.microsoft.com/office/drawing/2014/main" id="{BA756951-8A36-8EFA-758D-16BA76CABC5B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06" name="Circle">
                <a:extLst>
                  <a:ext uri="{FF2B5EF4-FFF2-40B4-BE49-F238E27FC236}">
                    <a16:creationId xmlns:a16="http://schemas.microsoft.com/office/drawing/2014/main" id="{FF6137AE-4CB1-3B4E-3281-C08DDD8B5F07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61" name="Group">
              <a:extLst>
                <a:ext uri="{FF2B5EF4-FFF2-40B4-BE49-F238E27FC236}">
                  <a16:creationId xmlns:a16="http://schemas.microsoft.com/office/drawing/2014/main" id="{A33C34E0-EB2E-EA32-1521-97640272EF24}"/>
                </a:ext>
              </a:extLst>
            </p:cNvPr>
            <p:cNvGrpSpPr/>
            <p:nvPr/>
          </p:nvGrpSpPr>
          <p:grpSpPr>
            <a:xfrm>
              <a:off x="10461894" y="4971821"/>
              <a:ext cx="1082001" cy="1080001"/>
              <a:chOff x="0" y="0"/>
              <a:chExt cx="2164000" cy="2159999"/>
            </a:xfrm>
          </p:grpSpPr>
          <p:sp>
            <p:nvSpPr>
              <p:cNvPr id="99" name="Rectangle 122">
                <a:extLst>
                  <a:ext uri="{FF2B5EF4-FFF2-40B4-BE49-F238E27FC236}">
                    <a16:creationId xmlns:a16="http://schemas.microsoft.com/office/drawing/2014/main" id="{834E1EF3-7D3B-FDFF-6430-EB57181D9342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100" name="Line">
                <a:extLst>
                  <a:ext uri="{FF2B5EF4-FFF2-40B4-BE49-F238E27FC236}">
                    <a16:creationId xmlns:a16="http://schemas.microsoft.com/office/drawing/2014/main" id="{6F20B939-73FF-F4A5-9C50-566A63742F74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01" name="Line">
                <a:extLst>
                  <a:ext uri="{FF2B5EF4-FFF2-40B4-BE49-F238E27FC236}">
                    <a16:creationId xmlns:a16="http://schemas.microsoft.com/office/drawing/2014/main" id="{737DF23D-9F70-51E2-411B-DD48EC49A0EB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02" name="Circle">
                <a:extLst>
                  <a:ext uri="{FF2B5EF4-FFF2-40B4-BE49-F238E27FC236}">
                    <a16:creationId xmlns:a16="http://schemas.microsoft.com/office/drawing/2014/main" id="{6F8FB27B-D568-0904-8ED2-7D2A919C63D6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62" name="Group">
              <a:extLst>
                <a:ext uri="{FF2B5EF4-FFF2-40B4-BE49-F238E27FC236}">
                  <a16:creationId xmlns:a16="http://schemas.microsoft.com/office/drawing/2014/main" id="{F369D15D-D8CD-1381-7176-3C808209BFB2}"/>
                </a:ext>
              </a:extLst>
            </p:cNvPr>
            <p:cNvGrpSpPr/>
            <p:nvPr/>
          </p:nvGrpSpPr>
          <p:grpSpPr>
            <a:xfrm>
              <a:off x="7224478" y="640134"/>
              <a:ext cx="1082001" cy="1080001"/>
              <a:chOff x="0" y="0"/>
              <a:chExt cx="2164000" cy="2159999"/>
            </a:xfrm>
          </p:grpSpPr>
          <p:sp>
            <p:nvSpPr>
              <p:cNvPr id="95" name="Rectangle 122">
                <a:extLst>
                  <a:ext uri="{FF2B5EF4-FFF2-40B4-BE49-F238E27FC236}">
                    <a16:creationId xmlns:a16="http://schemas.microsoft.com/office/drawing/2014/main" id="{458E6D40-6306-14D8-DC48-361186B603AD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96" name="Line">
                <a:extLst>
                  <a:ext uri="{FF2B5EF4-FFF2-40B4-BE49-F238E27FC236}">
                    <a16:creationId xmlns:a16="http://schemas.microsoft.com/office/drawing/2014/main" id="{0907604D-3166-2FA5-75AD-2C15151F40D9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97" name="Line">
                <a:extLst>
                  <a:ext uri="{FF2B5EF4-FFF2-40B4-BE49-F238E27FC236}">
                    <a16:creationId xmlns:a16="http://schemas.microsoft.com/office/drawing/2014/main" id="{8176B588-CD77-96AD-1A5B-3F5EC2568F9C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98" name="Circle">
                <a:extLst>
                  <a:ext uri="{FF2B5EF4-FFF2-40B4-BE49-F238E27FC236}">
                    <a16:creationId xmlns:a16="http://schemas.microsoft.com/office/drawing/2014/main" id="{AE095165-E847-BED7-54B0-3BFFB2203A19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63" name="Group">
              <a:extLst>
                <a:ext uri="{FF2B5EF4-FFF2-40B4-BE49-F238E27FC236}">
                  <a16:creationId xmlns:a16="http://schemas.microsoft.com/office/drawing/2014/main" id="{43FB4419-766C-6A49-19E5-26C5A5FBAC81}"/>
                </a:ext>
              </a:extLst>
            </p:cNvPr>
            <p:cNvGrpSpPr/>
            <p:nvPr/>
          </p:nvGrpSpPr>
          <p:grpSpPr>
            <a:xfrm>
              <a:off x="6147994" y="2805072"/>
              <a:ext cx="1082001" cy="1080001"/>
              <a:chOff x="0" y="0"/>
              <a:chExt cx="2164000" cy="2159999"/>
            </a:xfrm>
          </p:grpSpPr>
          <p:sp>
            <p:nvSpPr>
              <p:cNvPr id="91" name="Line">
                <a:extLst>
                  <a:ext uri="{FF2B5EF4-FFF2-40B4-BE49-F238E27FC236}">
                    <a16:creationId xmlns:a16="http://schemas.microsoft.com/office/drawing/2014/main" id="{56823C52-1315-3D4E-0320-DF8165313554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92" name="Circle">
                <a:extLst>
                  <a:ext uri="{FF2B5EF4-FFF2-40B4-BE49-F238E27FC236}">
                    <a16:creationId xmlns:a16="http://schemas.microsoft.com/office/drawing/2014/main" id="{0FDDB92B-A369-A69C-99E1-E40F06FC87DD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  <p:sp>
            <p:nvSpPr>
              <p:cNvPr id="93" name="Rectangle 122">
                <a:extLst>
                  <a:ext uri="{FF2B5EF4-FFF2-40B4-BE49-F238E27FC236}">
                    <a16:creationId xmlns:a16="http://schemas.microsoft.com/office/drawing/2014/main" id="{1BCF5338-EEC6-ACC1-7153-B82B6515DD5D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noFill/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94" name="Line">
                <a:extLst>
                  <a:ext uri="{FF2B5EF4-FFF2-40B4-BE49-F238E27FC236}">
                    <a16:creationId xmlns:a16="http://schemas.microsoft.com/office/drawing/2014/main" id="{9C48FCD0-F7DB-5083-7DF5-8D21C230BAB6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</p:grpSp>
        <p:sp>
          <p:nvSpPr>
            <p:cNvPr id="64" name="BASE">
              <a:extLst>
                <a:ext uri="{FF2B5EF4-FFF2-40B4-BE49-F238E27FC236}">
                  <a16:creationId xmlns:a16="http://schemas.microsoft.com/office/drawing/2014/main" id="{77AFE14A-4E49-DF9C-C213-C83DEB7284AA}"/>
                </a:ext>
              </a:extLst>
            </p:cNvPr>
            <p:cNvSpPr txBox="1"/>
            <p:nvPr/>
          </p:nvSpPr>
          <p:spPr>
            <a:xfrm>
              <a:off x="6427129" y="5030839"/>
              <a:ext cx="500223" cy="3052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>
              <a:lvl1pPr>
                <a:defRPr sz="3300"/>
              </a:lvl1pPr>
            </a:lstStyle>
            <a:p>
              <a:r>
                <a:rPr sz="1238" b="1" dirty="0"/>
                <a:t>BASE</a:t>
              </a:r>
            </a:p>
          </p:txBody>
        </p:sp>
        <p:sp>
          <p:nvSpPr>
            <p:cNvPr id="65" name="PIPELINE EXIT">
              <a:extLst>
                <a:ext uri="{FF2B5EF4-FFF2-40B4-BE49-F238E27FC236}">
                  <a16:creationId xmlns:a16="http://schemas.microsoft.com/office/drawing/2014/main" id="{6B533619-F8EA-0AF9-117B-25774050352E}"/>
                </a:ext>
              </a:extLst>
            </p:cNvPr>
            <p:cNvSpPr txBox="1"/>
            <p:nvPr/>
          </p:nvSpPr>
          <p:spPr>
            <a:xfrm>
              <a:off x="8501532" y="1751247"/>
              <a:ext cx="707459" cy="482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 sz="3300"/>
              </a:pPr>
              <a:r>
                <a:rPr sz="1050" b="1" dirty="0"/>
                <a:t>PIPELINE</a:t>
              </a:r>
              <a:br>
                <a:rPr sz="1050" b="1" dirty="0"/>
              </a:br>
              <a:r>
                <a:rPr sz="1050" b="1" dirty="0"/>
                <a:t>EXIT</a:t>
              </a:r>
            </a:p>
          </p:txBody>
        </p:sp>
        <p:sp>
          <p:nvSpPr>
            <p:cNvPr id="66" name="PIPELINE ENTRANCE">
              <a:extLst>
                <a:ext uri="{FF2B5EF4-FFF2-40B4-BE49-F238E27FC236}">
                  <a16:creationId xmlns:a16="http://schemas.microsoft.com/office/drawing/2014/main" id="{9A020E2F-87EF-CB86-6CDF-9DC903BD682D}"/>
                </a:ext>
              </a:extLst>
            </p:cNvPr>
            <p:cNvSpPr txBox="1"/>
            <p:nvPr/>
          </p:nvSpPr>
          <p:spPr>
            <a:xfrm>
              <a:off x="8421860" y="3105147"/>
              <a:ext cx="854935" cy="482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 sz="3300"/>
              </a:pPr>
              <a:r>
                <a:rPr sz="1050" b="1" dirty="0"/>
                <a:t>PIPELINE</a:t>
              </a:r>
              <a:br>
                <a:rPr sz="1050" b="1" dirty="0"/>
              </a:br>
              <a:r>
                <a:rPr sz="1050" b="1" dirty="0"/>
                <a:t>ENTRANCE</a:t>
              </a:r>
            </a:p>
          </p:txBody>
        </p:sp>
        <p:sp>
          <p:nvSpPr>
            <p:cNvPr id="67" name="THE BRIDGE">
              <a:extLst>
                <a:ext uri="{FF2B5EF4-FFF2-40B4-BE49-F238E27FC236}">
                  <a16:creationId xmlns:a16="http://schemas.microsoft.com/office/drawing/2014/main" id="{90008AAD-2FC7-DC40-81DA-0CECF8F64175}"/>
                </a:ext>
              </a:extLst>
            </p:cNvPr>
            <p:cNvSpPr txBox="1"/>
            <p:nvPr/>
          </p:nvSpPr>
          <p:spPr>
            <a:xfrm>
              <a:off x="6365845" y="3105148"/>
              <a:ext cx="615553" cy="482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>
              <a:lvl1pPr>
                <a:defRPr sz="3300"/>
              </a:lvl1pPr>
            </a:lstStyle>
            <a:p>
              <a:pPr algn="ctr"/>
              <a:r>
                <a:rPr sz="1050" b="1" dirty="0"/>
                <a:t>THE</a:t>
              </a:r>
              <a:br>
                <a:rPr lang="en-GB" sz="1050" b="1" dirty="0"/>
              </a:br>
              <a:r>
                <a:rPr sz="1050" b="1" dirty="0"/>
                <a:t>BRIDGE</a:t>
              </a:r>
            </a:p>
          </p:txBody>
        </p:sp>
        <p:sp>
          <p:nvSpPr>
            <p:cNvPr id="68" name="BUILDINGS">
              <a:extLst>
                <a:ext uri="{FF2B5EF4-FFF2-40B4-BE49-F238E27FC236}">
                  <a16:creationId xmlns:a16="http://schemas.microsoft.com/office/drawing/2014/main" id="{5B7F96FE-CB08-FE6A-90EB-BEED9E0F45A9}"/>
                </a:ext>
              </a:extLst>
            </p:cNvPr>
            <p:cNvSpPr txBox="1"/>
            <p:nvPr/>
          </p:nvSpPr>
          <p:spPr>
            <a:xfrm>
              <a:off x="10590482" y="3226056"/>
              <a:ext cx="872033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>
              <a:lvl1pPr>
                <a:defRPr sz="3300"/>
              </a:lvl1pPr>
            </a:lstStyle>
            <a:p>
              <a:r>
                <a:rPr sz="1050" b="1" dirty="0"/>
                <a:t>BUILDINGS</a:t>
              </a:r>
            </a:p>
          </p:txBody>
        </p:sp>
        <p:sp>
          <p:nvSpPr>
            <p:cNvPr id="69" name="THE PORT">
              <a:extLst>
                <a:ext uri="{FF2B5EF4-FFF2-40B4-BE49-F238E27FC236}">
                  <a16:creationId xmlns:a16="http://schemas.microsoft.com/office/drawing/2014/main" id="{605ABB0D-5824-EFE9-1A3C-EA3C21935A26}"/>
                </a:ext>
              </a:extLst>
            </p:cNvPr>
            <p:cNvSpPr txBox="1"/>
            <p:nvPr/>
          </p:nvSpPr>
          <p:spPr>
            <a:xfrm>
              <a:off x="6307489" y="1053626"/>
              <a:ext cx="790815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>
              <a:lvl1pPr>
                <a:defRPr sz="3300"/>
              </a:lvl1pPr>
            </a:lstStyle>
            <a:p>
              <a:r>
                <a:rPr sz="1050" b="1" dirty="0"/>
                <a:t>THE PORT</a:t>
              </a:r>
            </a:p>
          </p:txBody>
        </p:sp>
        <p:sp>
          <p:nvSpPr>
            <p:cNvPr id="70" name="Rectangle 122">
              <a:extLst>
                <a:ext uri="{FF2B5EF4-FFF2-40B4-BE49-F238E27FC236}">
                  <a16:creationId xmlns:a16="http://schemas.microsoft.com/office/drawing/2014/main" id="{4700231E-1F6A-47A1-53E7-88536C7641F4}"/>
                </a:ext>
              </a:extLst>
            </p:cNvPr>
            <p:cNvSpPr/>
            <p:nvPr/>
          </p:nvSpPr>
          <p:spPr>
            <a:xfrm>
              <a:off x="6144619" y="1721638"/>
              <a:ext cx="1080001" cy="1080001"/>
            </a:xfrm>
            <a:prstGeom prst="rect">
              <a:avLst/>
            </a:prstGeom>
            <a:ln w="25400">
              <a:solidFill>
                <a:srgbClr val="018BB2"/>
              </a:solidFill>
            </a:ln>
          </p:spPr>
          <p:txBody>
            <a:bodyPr lIns="19050" tIns="19050" rIns="19050" bIns="19050" anchor="ctr"/>
            <a:lstStyle/>
            <a:p>
              <a:pPr>
                <a:defRPr sz="4400">
                  <a:solidFill>
                    <a:srgbClr val="00BFF3"/>
                  </a:solidFill>
                </a:defRPr>
              </a:pPr>
              <a:endParaRPr sz="1650"/>
            </a:p>
          </p:txBody>
        </p:sp>
        <p:sp>
          <p:nvSpPr>
            <p:cNvPr id="71" name="Line">
              <a:extLst>
                <a:ext uri="{FF2B5EF4-FFF2-40B4-BE49-F238E27FC236}">
                  <a16:creationId xmlns:a16="http://schemas.microsoft.com/office/drawing/2014/main" id="{83AA726D-338F-336F-BF2B-337D85CA029D}"/>
                </a:ext>
              </a:extLst>
            </p:cNvPr>
            <p:cNvSpPr/>
            <p:nvPr/>
          </p:nvSpPr>
          <p:spPr>
            <a:xfrm>
              <a:off x="6144478" y="1722558"/>
              <a:ext cx="1078160" cy="1078160"/>
            </a:xfrm>
            <a:prstGeom prst="line">
              <a:avLst/>
            </a:prstGeom>
            <a:ln w="25400" cap="rnd">
              <a:solidFill>
                <a:schemeClr val="accent1"/>
              </a:solidFill>
              <a:custDash>
                <a:ds d="100000" sp="200000"/>
              </a:custDash>
            </a:ln>
          </p:spPr>
          <p:txBody>
            <a:bodyPr lIns="17144" tIns="17144" rIns="17144" bIns="17144"/>
            <a:lstStyle/>
            <a:p>
              <a:endParaRPr sz="675"/>
            </a:p>
          </p:txBody>
        </p:sp>
        <p:sp>
          <p:nvSpPr>
            <p:cNvPr id="72" name="Line">
              <a:extLst>
                <a:ext uri="{FF2B5EF4-FFF2-40B4-BE49-F238E27FC236}">
                  <a16:creationId xmlns:a16="http://schemas.microsoft.com/office/drawing/2014/main" id="{CE657609-C43F-0C7C-3592-D09A601220FC}"/>
                </a:ext>
              </a:extLst>
            </p:cNvPr>
            <p:cNvSpPr/>
            <p:nvPr/>
          </p:nvSpPr>
          <p:spPr>
            <a:xfrm flipV="1">
              <a:off x="6148309" y="1722548"/>
              <a:ext cx="1078170" cy="1078170"/>
            </a:xfrm>
            <a:prstGeom prst="line">
              <a:avLst/>
            </a:prstGeom>
            <a:ln w="25400" cap="rnd">
              <a:solidFill>
                <a:schemeClr val="accent1"/>
              </a:solidFill>
              <a:custDash>
                <a:ds d="100000" sp="200000"/>
              </a:custDash>
            </a:ln>
          </p:spPr>
          <p:txBody>
            <a:bodyPr lIns="17144" tIns="17144" rIns="17144" bIns="17144"/>
            <a:lstStyle/>
            <a:p>
              <a:endParaRPr sz="675"/>
            </a:p>
          </p:txBody>
        </p:sp>
        <p:sp>
          <p:nvSpPr>
            <p:cNvPr id="73" name="Circle">
              <a:extLst>
                <a:ext uri="{FF2B5EF4-FFF2-40B4-BE49-F238E27FC236}">
                  <a16:creationId xmlns:a16="http://schemas.microsoft.com/office/drawing/2014/main" id="{A59F610E-0E61-CFDD-5E6A-FBCDA474A8F2}"/>
                </a:ext>
              </a:extLst>
            </p:cNvPr>
            <p:cNvSpPr/>
            <p:nvPr/>
          </p:nvSpPr>
          <p:spPr>
            <a:xfrm>
              <a:off x="6651091" y="2231685"/>
              <a:ext cx="59906" cy="59906"/>
            </a:xfrm>
            <a:prstGeom prst="ellipse">
              <a:avLst/>
            </a:prstGeom>
            <a:solidFill>
              <a:srgbClr val="00BFF3"/>
            </a:solidFill>
            <a:ln w="25400">
              <a:solidFill>
                <a:schemeClr val="accent1"/>
              </a:solidFill>
            </a:ln>
          </p:spPr>
          <p:txBody>
            <a:bodyPr lIns="19050" tIns="19050" rIns="19050" bIns="19050" anchor="ctr"/>
            <a:lstStyle/>
            <a:p>
              <a:endParaRPr sz="675"/>
            </a:p>
          </p:txBody>
        </p:sp>
        <p:sp>
          <p:nvSpPr>
            <p:cNvPr id="74" name="Rectangle 170">
              <a:extLst>
                <a:ext uri="{FF2B5EF4-FFF2-40B4-BE49-F238E27FC236}">
                  <a16:creationId xmlns:a16="http://schemas.microsoft.com/office/drawing/2014/main" id="{46589BEB-1670-CF3F-4F32-A5108DEF732D}"/>
                </a:ext>
              </a:extLst>
            </p:cNvPr>
            <p:cNvSpPr/>
            <p:nvPr/>
          </p:nvSpPr>
          <p:spPr>
            <a:xfrm>
              <a:off x="6557642" y="5342563"/>
              <a:ext cx="261995" cy="369334"/>
            </a:xfrm>
            <a:prstGeom prst="rect">
              <a:avLst/>
            </a:prstGeom>
            <a:solidFill>
              <a:srgbClr val="F7C503"/>
            </a:solidFill>
            <a:ln w="25400">
              <a:solidFill>
                <a:srgbClr val="000000"/>
              </a:solidFill>
            </a:ln>
          </p:spPr>
          <p:txBody>
            <a:bodyPr lIns="19050" tIns="19050" rIns="19050" bIns="19050" anchor="ctr"/>
            <a:lstStyle/>
            <a:p>
              <a:pPr>
                <a:defRPr sz="4400">
                  <a:solidFill>
                    <a:srgbClr val="00BFF3"/>
                  </a:solidFill>
                </a:defRPr>
              </a:pPr>
              <a:endParaRPr sz="1650"/>
            </a:p>
          </p:txBody>
        </p:sp>
        <p:sp>
          <p:nvSpPr>
            <p:cNvPr id="75" name="Rectangle 171">
              <a:extLst>
                <a:ext uri="{FF2B5EF4-FFF2-40B4-BE49-F238E27FC236}">
                  <a16:creationId xmlns:a16="http://schemas.microsoft.com/office/drawing/2014/main" id="{15569E28-E203-59F6-8573-A2F834825880}"/>
                </a:ext>
              </a:extLst>
            </p:cNvPr>
            <p:cNvSpPr/>
            <p:nvPr/>
          </p:nvSpPr>
          <p:spPr>
            <a:xfrm>
              <a:off x="6835164" y="5377584"/>
              <a:ext cx="57451" cy="206228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0000"/>
              </a:solidFill>
            </a:ln>
          </p:spPr>
          <p:txBody>
            <a:bodyPr lIns="19050" tIns="19050" rIns="19050" bIns="19050" anchor="ctr"/>
            <a:lstStyle/>
            <a:p>
              <a:pPr>
                <a:defRPr sz="4400">
                  <a:solidFill>
                    <a:srgbClr val="00BFF3"/>
                  </a:solidFill>
                </a:defRPr>
              </a:pPr>
              <a:endParaRPr sz="1650"/>
            </a:p>
          </p:txBody>
        </p:sp>
        <p:sp>
          <p:nvSpPr>
            <p:cNvPr id="76" name="Rectangle 172">
              <a:extLst>
                <a:ext uri="{FF2B5EF4-FFF2-40B4-BE49-F238E27FC236}">
                  <a16:creationId xmlns:a16="http://schemas.microsoft.com/office/drawing/2014/main" id="{7A6CD221-7BA2-804E-D993-D5DE6F4C4536}"/>
                </a:ext>
              </a:extLst>
            </p:cNvPr>
            <p:cNvSpPr/>
            <p:nvPr/>
          </p:nvSpPr>
          <p:spPr>
            <a:xfrm>
              <a:off x="6486118" y="5372944"/>
              <a:ext cx="57451" cy="206228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rgbClr val="000000"/>
              </a:solidFill>
            </a:ln>
          </p:spPr>
          <p:txBody>
            <a:bodyPr lIns="19050" tIns="19050" rIns="19050" bIns="19050" anchor="ctr"/>
            <a:lstStyle/>
            <a:p>
              <a:pPr>
                <a:defRPr sz="4400">
                  <a:solidFill>
                    <a:srgbClr val="00BFF3"/>
                  </a:solidFill>
                </a:defRPr>
              </a:pPr>
              <a:endParaRPr sz="1650"/>
            </a:p>
          </p:txBody>
        </p:sp>
        <p:sp>
          <p:nvSpPr>
            <p:cNvPr id="77" name="Oval 173">
              <a:extLst>
                <a:ext uri="{FF2B5EF4-FFF2-40B4-BE49-F238E27FC236}">
                  <a16:creationId xmlns:a16="http://schemas.microsoft.com/office/drawing/2014/main" id="{8534AACE-98A5-CB47-1E8F-6C4895E2893F}"/>
                </a:ext>
              </a:extLst>
            </p:cNvPr>
            <p:cNvSpPr/>
            <p:nvPr/>
          </p:nvSpPr>
          <p:spPr>
            <a:xfrm>
              <a:off x="6648493" y="5592212"/>
              <a:ext cx="74393" cy="73575"/>
            </a:xfrm>
            <a:prstGeom prst="ellipse">
              <a:avLst/>
            </a:prstGeom>
            <a:gradFill>
              <a:gsLst>
                <a:gs pos="0">
                  <a:schemeClr val="accent4">
                    <a:hueOff val="-498093"/>
                    <a:lumOff val="31872"/>
                  </a:schemeClr>
                </a:gs>
                <a:gs pos="35000">
                  <a:srgbClr val="FFECCF"/>
                </a:gs>
                <a:gs pos="100000">
                  <a:schemeClr val="accent4">
                    <a:hueOff val="-618254"/>
                    <a:lumOff val="41754"/>
                  </a:schemeClr>
                </a:gs>
              </a:gsLst>
              <a:lin ang="16200000"/>
            </a:gradFill>
            <a:ln>
              <a:solidFill>
                <a:srgbClr val="FFC412"/>
              </a:solidFill>
            </a:ln>
          </p:spPr>
          <p:txBody>
            <a:bodyPr lIns="19050" tIns="19050" rIns="19050" bIns="19050" anchor="ctr"/>
            <a:lstStyle/>
            <a:p>
              <a:endParaRPr sz="675"/>
            </a:p>
          </p:txBody>
        </p:sp>
        <p:grpSp>
          <p:nvGrpSpPr>
            <p:cNvPr id="78" name="Group">
              <a:extLst>
                <a:ext uri="{FF2B5EF4-FFF2-40B4-BE49-F238E27FC236}">
                  <a16:creationId xmlns:a16="http://schemas.microsoft.com/office/drawing/2014/main" id="{743BAB67-0EBC-F877-8987-1A67CADECF16}"/>
                </a:ext>
              </a:extLst>
            </p:cNvPr>
            <p:cNvGrpSpPr/>
            <p:nvPr/>
          </p:nvGrpSpPr>
          <p:grpSpPr>
            <a:xfrm>
              <a:off x="7227994" y="2805072"/>
              <a:ext cx="1082002" cy="1080001"/>
              <a:chOff x="0" y="0"/>
              <a:chExt cx="2164002" cy="2160000"/>
            </a:xfrm>
          </p:grpSpPr>
          <p:sp>
            <p:nvSpPr>
              <p:cNvPr id="87" name="Rectangle 122">
                <a:extLst>
                  <a:ext uri="{FF2B5EF4-FFF2-40B4-BE49-F238E27FC236}">
                    <a16:creationId xmlns:a16="http://schemas.microsoft.com/office/drawing/2014/main" id="{F49910D5-D6D9-BA70-CEC4-9B342EE67436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solidFill>
                <a:srgbClr val="FFC000"/>
              </a:solidFill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88" name="Line">
                <a:extLst>
                  <a:ext uri="{FF2B5EF4-FFF2-40B4-BE49-F238E27FC236}">
                    <a16:creationId xmlns:a16="http://schemas.microsoft.com/office/drawing/2014/main" id="{6D43375E-2B33-1CD4-B0DF-4089E4D01179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89" name="Line">
                <a:extLst>
                  <a:ext uri="{FF2B5EF4-FFF2-40B4-BE49-F238E27FC236}">
                    <a16:creationId xmlns:a16="http://schemas.microsoft.com/office/drawing/2014/main" id="{F5A270F9-5AEE-F7A9-3A82-434F413BC42D}"/>
                  </a:ext>
                </a:extLst>
              </p:cNvPr>
              <p:cNvSpPr/>
              <p:nvPr/>
            </p:nvSpPr>
            <p:spPr>
              <a:xfrm flipV="1">
                <a:off x="7662" y="1820"/>
                <a:ext cx="2156340" cy="215633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90" name="Circle">
                <a:extLst>
                  <a:ext uri="{FF2B5EF4-FFF2-40B4-BE49-F238E27FC236}">
                    <a16:creationId xmlns:a16="http://schemas.microsoft.com/office/drawing/2014/main" id="{92C987CA-FA44-FC5A-F002-1837BDAA6F08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grpSp>
          <p:nvGrpSpPr>
            <p:cNvPr id="79" name="Group">
              <a:extLst>
                <a:ext uri="{FF2B5EF4-FFF2-40B4-BE49-F238E27FC236}">
                  <a16:creationId xmlns:a16="http://schemas.microsoft.com/office/drawing/2014/main" id="{E148FECC-30C0-9E96-2128-C5C974D6AB35}"/>
                </a:ext>
              </a:extLst>
            </p:cNvPr>
            <p:cNvGrpSpPr/>
            <p:nvPr/>
          </p:nvGrpSpPr>
          <p:grpSpPr>
            <a:xfrm>
              <a:off x="9385041" y="1719807"/>
              <a:ext cx="1082001" cy="1080001"/>
              <a:chOff x="0" y="0"/>
              <a:chExt cx="2164000" cy="2159999"/>
            </a:xfrm>
          </p:grpSpPr>
          <p:sp>
            <p:nvSpPr>
              <p:cNvPr id="83" name="Rectangle 122">
                <a:extLst>
                  <a:ext uri="{FF2B5EF4-FFF2-40B4-BE49-F238E27FC236}">
                    <a16:creationId xmlns:a16="http://schemas.microsoft.com/office/drawing/2014/main" id="{F7946736-5A00-D993-1F56-BC27018AFCF3}"/>
                  </a:ext>
                </a:extLst>
              </p:cNvPr>
              <p:cNvSpPr/>
              <p:nvPr/>
            </p:nvSpPr>
            <p:spPr>
              <a:xfrm>
                <a:off x="281" y="0"/>
                <a:ext cx="2160001" cy="2160000"/>
              </a:xfrm>
              <a:prstGeom prst="rect">
                <a:avLst/>
              </a:prstGeom>
              <a:solidFill>
                <a:srgbClr val="1FC3F3"/>
              </a:solidFill>
              <a:ln w="25400" cap="flat">
                <a:solidFill>
                  <a:srgbClr val="018BB2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pPr>
                  <a:defRPr sz="4400">
                    <a:solidFill>
                      <a:srgbClr val="00BFF3"/>
                    </a:solidFill>
                  </a:defRPr>
                </a:pPr>
                <a:endParaRPr sz="1650"/>
              </a:p>
            </p:txBody>
          </p:sp>
          <p:sp>
            <p:nvSpPr>
              <p:cNvPr id="84" name="Line">
                <a:extLst>
                  <a:ext uri="{FF2B5EF4-FFF2-40B4-BE49-F238E27FC236}">
                    <a16:creationId xmlns:a16="http://schemas.microsoft.com/office/drawing/2014/main" id="{D6B7CC9A-069E-53DB-7DE0-16DDC1B6B849}"/>
                  </a:ext>
                </a:extLst>
              </p:cNvPr>
              <p:cNvSpPr/>
              <p:nvPr/>
            </p:nvSpPr>
            <p:spPr>
              <a:xfrm>
                <a:off x="0" y="1840"/>
                <a:ext cx="2156318" cy="215631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85" name="Line">
                <a:extLst>
                  <a:ext uri="{FF2B5EF4-FFF2-40B4-BE49-F238E27FC236}">
                    <a16:creationId xmlns:a16="http://schemas.microsoft.com/office/drawing/2014/main" id="{7ECE7FC0-F267-686A-78AE-4AF1189F25D4}"/>
                  </a:ext>
                </a:extLst>
              </p:cNvPr>
              <p:cNvSpPr/>
              <p:nvPr/>
            </p:nvSpPr>
            <p:spPr>
              <a:xfrm flipV="1">
                <a:off x="7661" y="1819"/>
                <a:ext cx="2156340" cy="215634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17144" tIns="17144" rIns="17144" bIns="17144" numCol="1" anchor="t">
                <a:noAutofit/>
              </a:bodyPr>
              <a:lstStyle/>
              <a:p>
                <a:endParaRPr sz="675"/>
              </a:p>
            </p:txBody>
          </p:sp>
          <p:sp>
            <p:nvSpPr>
              <p:cNvPr id="86" name="Circle">
                <a:extLst>
                  <a:ext uri="{FF2B5EF4-FFF2-40B4-BE49-F238E27FC236}">
                    <a16:creationId xmlns:a16="http://schemas.microsoft.com/office/drawing/2014/main" id="{F465659C-78FC-C97B-641D-5769BE484E5B}"/>
                  </a:ext>
                </a:extLst>
              </p:cNvPr>
              <p:cNvSpPr/>
              <p:nvPr/>
            </p:nvSpPr>
            <p:spPr>
              <a:xfrm>
                <a:off x="1013225" y="1020094"/>
                <a:ext cx="119812" cy="119812"/>
              </a:xfrm>
              <a:prstGeom prst="ellipse">
                <a:avLst/>
              </a:prstGeom>
              <a:solidFill>
                <a:srgbClr val="00BFF3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/>
              <a:p>
                <a:endParaRPr sz="675"/>
              </a:p>
            </p:txBody>
          </p:sp>
        </p:grpSp>
        <p:sp>
          <p:nvSpPr>
            <p:cNvPr id="80" name="RESERVOIR (WATER SUPPLY)">
              <a:extLst>
                <a:ext uri="{FF2B5EF4-FFF2-40B4-BE49-F238E27FC236}">
                  <a16:creationId xmlns:a16="http://schemas.microsoft.com/office/drawing/2014/main" id="{8E04E099-8FB5-1B86-4B60-671A282F3494}"/>
                </a:ext>
              </a:extLst>
            </p:cNvPr>
            <p:cNvSpPr txBox="1"/>
            <p:nvPr/>
          </p:nvSpPr>
          <p:spPr>
            <a:xfrm>
              <a:off x="9479215" y="1867519"/>
              <a:ext cx="889133" cy="6360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>
                <a:defRPr sz="3300"/>
              </a:pPr>
              <a:r>
                <a:rPr sz="1050" b="1" dirty="0"/>
                <a:t>RESERVOIR</a:t>
              </a:r>
              <a:br>
                <a:rPr sz="900" b="1" dirty="0"/>
              </a:br>
              <a:r>
                <a:rPr sz="900" b="1" dirty="0"/>
                <a:t>(WATER</a:t>
              </a:r>
              <a:br>
                <a:rPr lang="en-GB" sz="900" b="1" dirty="0"/>
              </a:br>
              <a:r>
                <a:rPr sz="900" b="1" dirty="0"/>
                <a:t>SUPPLY)</a:t>
              </a:r>
            </a:p>
          </p:txBody>
        </p:sp>
        <p:sp>
          <p:nvSpPr>
            <p:cNvPr id="81" name="DAMAGED ROAD">
              <a:extLst>
                <a:ext uri="{FF2B5EF4-FFF2-40B4-BE49-F238E27FC236}">
                  <a16:creationId xmlns:a16="http://schemas.microsoft.com/office/drawing/2014/main" id="{0BEFB841-496B-9DA9-1457-8C1E8FFE9DD2}"/>
                </a:ext>
              </a:extLst>
            </p:cNvPr>
            <p:cNvSpPr txBox="1"/>
            <p:nvPr/>
          </p:nvSpPr>
          <p:spPr>
            <a:xfrm>
              <a:off x="9451047" y="4145629"/>
              <a:ext cx="945467" cy="482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9050" tIns="19050" rIns="19050" bIns="19050" anchor="ctr">
              <a:spAutoFit/>
            </a:bodyPr>
            <a:lstStyle>
              <a:lvl1pPr>
                <a:defRPr sz="3300"/>
              </a:lvl1pPr>
            </a:lstStyle>
            <a:p>
              <a:pPr algn="ctr"/>
              <a:r>
                <a:rPr sz="1050" b="1" dirty="0"/>
                <a:t>DAMAGED ROAD</a:t>
              </a:r>
            </a:p>
          </p:txBody>
        </p:sp>
        <p:sp>
          <p:nvSpPr>
            <p:cNvPr id="82" name="PEOPLE">
              <a:extLst>
                <a:ext uri="{FF2B5EF4-FFF2-40B4-BE49-F238E27FC236}">
                  <a16:creationId xmlns:a16="http://schemas.microsoft.com/office/drawing/2014/main" id="{611B0EE1-DDF4-E6FB-C6C0-E453A5ADD460}"/>
                </a:ext>
              </a:extLst>
            </p:cNvPr>
            <p:cNvSpPr txBox="1"/>
            <p:nvPr/>
          </p:nvSpPr>
          <p:spPr>
            <a:xfrm>
              <a:off x="7457581" y="3231390"/>
              <a:ext cx="617691" cy="2667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19050" tIns="19050" rIns="19050" bIns="19050" anchor="ctr">
              <a:spAutoFit/>
            </a:bodyPr>
            <a:lstStyle>
              <a:lvl1pPr>
                <a:defRPr sz="3300"/>
              </a:lvl1pPr>
            </a:lstStyle>
            <a:p>
              <a:r>
                <a:rPr sz="1050" b="1" dirty="0"/>
                <a:t>PEOPLE</a:t>
              </a: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05EC0BAA-48C0-44AD-334F-3783BA07F3C4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2A7BB185-427B-3AFB-51D2-18B6F2177E09}"/>
              </a:ext>
            </a:extLst>
          </p:cNvPr>
          <p:cNvSpPr/>
          <p:nvPr/>
        </p:nvSpPr>
        <p:spPr>
          <a:xfrm>
            <a:off x="369531" y="889259"/>
            <a:ext cx="3291666" cy="5519216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Activities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 your teams come up with a plan to help the islanders get back to normal.  </a:t>
            </a:r>
          </a:p>
          <a:p>
            <a:pPr algn="ctr"/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 Make a list – Which are the most important tasks to solve first?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2. What help will you need and where can you find that help and support you need?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 Can you program a robot to move around the red squares on the island to view the damage safely?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  How might the RAF have the key skills to help in this situation?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1" name="Pentagon 20">
            <a:extLst>
              <a:ext uri="{FF2B5EF4-FFF2-40B4-BE49-F238E27FC236}">
                <a16:creationId xmlns:a16="http://schemas.microsoft.com/office/drawing/2014/main" id="{CE799BDE-F2AB-7D7B-8599-164CFB99CDC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" name="Shape 114">
            <a:extLst>
              <a:ext uri="{FF2B5EF4-FFF2-40B4-BE49-F238E27FC236}">
                <a16:creationId xmlns:a16="http://schemas.microsoft.com/office/drawing/2014/main" id="{282147F5-19C7-143F-6CB4-A27254F9E85E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</p:spTree>
    <p:extLst>
      <p:ext uri="{BB962C8B-B14F-4D97-AF65-F5344CB8AC3E}">
        <p14:creationId xmlns:p14="http://schemas.microsoft.com/office/powerpoint/2010/main" val="10777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09DFA329-5477-B9F2-CEA1-E2A94801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653675" y="1069868"/>
            <a:ext cx="7643642" cy="9756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Royal Air Force has unique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opportunities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that you won’t find in any other career. The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career offers work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in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UK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and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overseas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653675" y="5283745"/>
            <a:ext cx="7643642" cy="97562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many routes into the RAF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For example, an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hlinkClick r:id="rId5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in the Royal Air Force offers you the chance to gain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professional qualification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B199E3CB-7F33-46A3-A815-CCDE34AD26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75" y="2314620"/>
            <a:ext cx="3409875" cy="27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11"/>
            <a:extLst>
              <a:ext uri="{FF2B5EF4-FFF2-40B4-BE49-F238E27FC236}">
                <a16:creationId xmlns:a16="http://schemas.microsoft.com/office/drawing/2014/main" id="{FA148569-947A-401E-A5C1-54E63286A95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442" y="2314619"/>
            <a:ext cx="3409875" cy="2700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B30804-D79E-0793-0677-D671FDAF99E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389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1170E-0141-85AB-6257-1918F320B13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0844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333487" y="1379112"/>
            <a:ext cx="8448466" cy="138560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3"/>
              </a:rPr>
              <a:t>Smallpeicetrust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have full details of the coding success program for schools. 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can add to this topic by allowing a computing element of programming to the activities using Lego.  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Extension activities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Pentagon 20">
            <a:extLst>
              <a:ext uri="{FF2B5EF4-FFF2-40B4-BE49-F238E27FC236}">
                <a16:creationId xmlns:a16="http://schemas.microsoft.com/office/drawing/2014/main" id="{7178F923-B424-4BEE-9D33-BD20745FF4F7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DEE3A-7416-5D6B-A429-BC5135B722D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641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886DA84B-3C6C-ADBC-CF2A-8B2BC528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169" y="950372"/>
            <a:ext cx="6399661" cy="6399661"/>
          </a:xfrm>
          <a:prstGeom prst="rect">
            <a:avLst/>
          </a:prstGeom>
        </p:spPr>
      </p:pic>
      <p:pic>
        <p:nvPicPr>
          <p:cNvPr id="35" name="Picture 34">
            <a:hlinkClick r:id="rId5"/>
            <a:extLst>
              <a:ext uri="{FF2B5EF4-FFF2-40B4-BE49-F238E27FC236}">
                <a16:creationId xmlns:a16="http://schemas.microsoft.com/office/drawing/2014/main" id="{6DD2D87F-0620-B236-44C5-D7DF853D5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625" y="2401393"/>
            <a:ext cx="6070749" cy="39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EDAF7A1-DDF2-4ABF-CFE9-D1248FF56738}"/>
              </a:ext>
            </a:extLst>
          </p:cNvPr>
          <p:cNvSpPr/>
          <p:nvPr/>
        </p:nvSpPr>
        <p:spPr>
          <a:xfrm>
            <a:off x="1279843" y="2131621"/>
            <a:ext cx="6620398" cy="4505927"/>
          </a:xfrm>
          <a:custGeom>
            <a:avLst/>
            <a:gdLst>
              <a:gd name="connsiteX0" fmla="*/ 985647 w 6620398"/>
              <a:gd name="connsiteY0" fmla="*/ 296608 h 4505927"/>
              <a:gd name="connsiteX1" fmla="*/ 333516 w 6620398"/>
              <a:gd name="connsiteY1" fmla="*/ 948739 h 4505927"/>
              <a:gd name="connsiteX2" fmla="*/ 333516 w 6620398"/>
              <a:gd name="connsiteY2" fmla="*/ 3557187 h 4505927"/>
              <a:gd name="connsiteX3" fmla="*/ 985647 w 6620398"/>
              <a:gd name="connsiteY3" fmla="*/ 4209318 h 4505927"/>
              <a:gd name="connsiteX4" fmla="*/ 5634750 w 6620398"/>
              <a:gd name="connsiteY4" fmla="*/ 4209318 h 4505927"/>
              <a:gd name="connsiteX5" fmla="*/ 6286881 w 6620398"/>
              <a:gd name="connsiteY5" fmla="*/ 3557187 h 4505927"/>
              <a:gd name="connsiteX6" fmla="*/ 6286881 w 6620398"/>
              <a:gd name="connsiteY6" fmla="*/ 948739 h 4505927"/>
              <a:gd name="connsiteX7" fmla="*/ 5634750 w 6620398"/>
              <a:gd name="connsiteY7" fmla="*/ 296608 h 4505927"/>
              <a:gd name="connsiteX8" fmla="*/ 751003 w 6620398"/>
              <a:gd name="connsiteY8" fmla="*/ 0 h 4505927"/>
              <a:gd name="connsiteX9" fmla="*/ 5869395 w 6620398"/>
              <a:gd name="connsiteY9" fmla="*/ 0 h 4505927"/>
              <a:gd name="connsiteX10" fmla="*/ 6620398 w 6620398"/>
              <a:gd name="connsiteY10" fmla="*/ 751003 h 4505927"/>
              <a:gd name="connsiteX11" fmla="*/ 6620398 w 6620398"/>
              <a:gd name="connsiteY11" fmla="*/ 3754924 h 4505927"/>
              <a:gd name="connsiteX12" fmla="*/ 5869395 w 6620398"/>
              <a:gd name="connsiteY12" fmla="*/ 4505927 h 4505927"/>
              <a:gd name="connsiteX13" fmla="*/ 751003 w 6620398"/>
              <a:gd name="connsiteY13" fmla="*/ 4505927 h 4505927"/>
              <a:gd name="connsiteX14" fmla="*/ 0 w 6620398"/>
              <a:gd name="connsiteY14" fmla="*/ 3754924 h 4505927"/>
              <a:gd name="connsiteX15" fmla="*/ 0 w 6620398"/>
              <a:gd name="connsiteY15" fmla="*/ 751003 h 4505927"/>
              <a:gd name="connsiteX16" fmla="*/ 751003 w 6620398"/>
              <a:gd name="connsiteY16" fmla="*/ 0 h 45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0398" h="4505927">
                <a:moveTo>
                  <a:pt x="985647" y="296608"/>
                </a:moveTo>
                <a:cubicBezTo>
                  <a:pt x="625485" y="296608"/>
                  <a:pt x="333516" y="588577"/>
                  <a:pt x="333516" y="948739"/>
                </a:cubicBezTo>
                <a:lnTo>
                  <a:pt x="333516" y="3557187"/>
                </a:lnTo>
                <a:cubicBezTo>
                  <a:pt x="333516" y="3917349"/>
                  <a:pt x="625485" y="4209318"/>
                  <a:pt x="985647" y="4209318"/>
                </a:cubicBezTo>
                <a:lnTo>
                  <a:pt x="5634750" y="4209318"/>
                </a:lnTo>
                <a:cubicBezTo>
                  <a:pt x="5994912" y="4209318"/>
                  <a:pt x="6286881" y="3917349"/>
                  <a:pt x="6286881" y="3557187"/>
                </a:cubicBezTo>
                <a:lnTo>
                  <a:pt x="6286881" y="948739"/>
                </a:lnTo>
                <a:cubicBezTo>
                  <a:pt x="6286881" y="588577"/>
                  <a:pt x="5994912" y="296608"/>
                  <a:pt x="5634750" y="296608"/>
                </a:cubicBezTo>
                <a:close/>
                <a:moveTo>
                  <a:pt x="751003" y="0"/>
                </a:moveTo>
                <a:lnTo>
                  <a:pt x="5869395" y="0"/>
                </a:lnTo>
                <a:cubicBezTo>
                  <a:pt x="6284163" y="0"/>
                  <a:pt x="6620398" y="336235"/>
                  <a:pt x="6620398" y="751003"/>
                </a:cubicBezTo>
                <a:lnTo>
                  <a:pt x="6620398" y="3754924"/>
                </a:lnTo>
                <a:cubicBezTo>
                  <a:pt x="6620398" y="4169692"/>
                  <a:pt x="6284163" y="4505927"/>
                  <a:pt x="5869395" y="4505927"/>
                </a:cubicBezTo>
                <a:lnTo>
                  <a:pt x="751003" y="4505927"/>
                </a:lnTo>
                <a:cubicBezTo>
                  <a:pt x="336235" y="4505927"/>
                  <a:pt x="0" y="4169692"/>
                  <a:pt x="0" y="3754924"/>
                </a:cubicBezTo>
                <a:lnTo>
                  <a:pt x="0" y="751003"/>
                </a:lnTo>
                <a:cubicBezTo>
                  <a:pt x="0" y="336235"/>
                  <a:pt x="336235" y="0"/>
                  <a:pt x="7510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30873" y="1035872"/>
            <a:ext cx="3614803" cy="87013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3644" y="176417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13CBE-B58B-424A-9123-EC2ECB668181}"/>
              </a:ext>
            </a:extLst>
          </p:cNvPr>
          <p:cNvSpPr txBox="1"/>
          <p:nvPr/>
        </p:nvSpPr>
        <p:spPr>
          <a:xfrm>
            <a:off x="7372669" y="6637548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https://safeshare.tv/x/528251568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Rectangle: Rounded Corners 16">
            <a:hlinkClick r:id="rId5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6458059" y="2621266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A772CD-FA5E-4AD8-8B3A-1D5E86EC3C31}"/>
              </a:ext>
            </a:extLst>
          </p:cNvPr>
          <p:cNvSpPr/>
          <p:nvPr/>
        </p:nvSpPr>
        <p:spPr>
          <a:xfrm>
            <a:off x="4192454" y="1035873"/>
            <a:ext cx="4620673" cy="87013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350,000 people working in Oxfordshire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50,000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self-employed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02830-582A-4031-B325-DF69F117883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Play with solid fill">
            <a:extLst>
              <a:ext uri="{FF2B5EF4-FFF2-40B4-BE49-F238E27FC236}">
                <a16:creationId xmlns:a16="http://schemas.microsoft.com/office/drawing/2014/main" id="{2F09E6A7-4EC3-790B-2816-251BF7CC3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84" y="184135"/>
            <a:ext cx="516379" cy="51637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5DD74E-3303-4150-A4BB-0F84F44F35C1}"/>
              </a:ext>
            </a:extLst>
          </p:cNvPr>
          <p:cNvSpPr/>
          <p:nvPr/>
        </p:nvSpPr>
        <p:spPr>
          <a:xfrm>
            <a:off x="1946415" y="5719358"/>
            <a:ext cx="5287254" cy="42654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image to watch The WOW Show film.</a:t>
            </a:r>
          </a:p>
        </p:txBody>
      </p:sp>
    </p:spTree>
    <p:extLst>
      <p:ext uri="{BB962C8B-B14F-4D97-AF65-F5344CB8AC3E}">
        <p14:creationId xmlns:p14="http://schemas.microsoft.com/office/powerpoint/2010/main" val="1021505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/>
      <p:bldP spid="17" grpId="0" animBg="1"/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5288973" y="2044739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Whatever your interests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something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5288973" y="1035872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yet?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do you enjoy?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F423D-4157-4357-BD87-B1FBE177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95" y="1035872"/>
            <a:ext cx="4632754" cy="1819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5DF853-51E8-46AD-AD72-FD746E2373B6}"/>
              </a:ext>
            </a:extLst>
          </p:cNvPr>
          <p:cNvSpPr/>
          <p:nvPr/>
        </p:nvSpPr>
        <p:spPr>
          <a:xfrm>
            <a:off x="330873" y="3053606"/>
            <a:ext cx="8482253" cy="75425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great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sectors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across Oxfordshire.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future awaits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...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C65A5F-5DE7-4E3F-A3DB-6F5B5BAC788E}"/>
              </a:ext>
            </a:extLst>
          </p:cNvPr>
          <p:cNvSpPr/>
          <p:nvPr/>
        </p:nvSpPr>
        <p:spPr>
          <a:xfrm>
            <a:off x="330195" y="4008929"/>
            <a:ext cx="2342435" cy="254816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Whether you want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 Levels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further education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study for a degree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Oxfordshire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pathway that would suit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Oxfordshire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E607A6-D005-49C6-A41C-1C2755AC0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971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474C1-BA08-45FB-85C2-0263BB3F72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387" y="5383337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A3E53-643B-4BC7-9100-6FFCB8B32D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635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4ABEC-B3EA-41F1-86A8-535D755414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804" y="4008899"/>
            <a:ext cx="1456491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8B147-01A3-4D93-9F5A-90F4CE37B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36" y="5383338"/>
            <a:ext cx="1455242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1266" name="Picture 2" descr="group of graduates holding diploma group of multiracial graduates holding diploma degree stock pictures, royalty-free photos &amp; images">
            <a:extLst>
              <a:ext uri="{FF2B5EF4-FFF2-40B4-BE49-F238E27FC236}">
                <a16:creationId xmlns:a16="http://schemas.microsoft.com/office/drawing/2014/main" id="{3C525641-DC07-4BE8-A3F1-0F2A5198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6635" y="5383337"/>
            <a:ext cx="1456491" cy="1173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9E692E-5255-8FF8-B525-B32403E4403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412499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4312228" y="2773097"/>
            <a:ext cx="3457038" cy="12052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space, tourism, creative industries, construction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so much more.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6" y="1016656"/>
            <a:ext cx="3654465" cy="4520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288A43-50E6-440F-97C5-E4376A28A8C3}"/>
              </a:ext>
            </a:extLst>
          </p:cNvPr>
          <p:cNvSpPr/>
          <p:nvPr/>
        </p:nvSpPr>
        <p:spPr>
          <a:xfrm>
            <a:off x="5324915" y="4338504"/>
            <a:ext cx="3457038" cy="107635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 matter where you live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amazing opportunity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waiting for you.  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6EC7AE4E-65A6-498F-8456-7849AF35A12F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What’s in your area?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3A33AE-0EEE-4992-829C-1C7C7533FD69}"/>
              </a:ext>
            </a:extLst>
          </p:cNvPr>
          <p:cNvSpPr/>
          <p:nvPr/>
        </p:nvSpPr>
        <p:spPr>
          <a:xfrm>
            <a:off x="325497" y="5775040"/>
            <a:ext cx="8493007" cy="73877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During this presentation, you are going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find out about how the RAF could help with your career choices going forward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5873B1CE-90AC-4214-B2E8-3AEC65A211E9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26A28-0B4A-671F-E425-E15FB9E4899F}"/>
              </a:ext>
            </a:extLst>
          </p:cNvPr>
          <p:cNvSpPr/>
          <p:nvPr/>
        </p:nvSpPr>
        <p:spPr>
          <a:xfrm>
            <a:off x="4312228" y="1016656"/>
            <a:ext cx="4469726" cy="139625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what opportunities you know about in your local area. What do people you know do as their career?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20608-EC13-6F87-6027-FE007D57EF5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Marker outline">
            <a:extLst>
              <a:ext uri="{FF2B5EF4-FFF2-40B4-BE49-F238E27FC236}">
                <a16:creationId xmlns:a16="http://schemas.microsoft.com/office/drawing/2014/main" id="{F52B5FEC-3249-CB61-FCDA-85BBEF115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2226" y="4419479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Graphic 19" descr="Building Brick Wall outline">
            <a:extLst>
              <a:ext uri="{FF2B5EF4-FFF2-40B4-BE49-F238E27FC236}">
                <a16:creationId xmlns:a16="http://schemas.microsoft.com/office/drawing/2014/main" id="{E60A9BE8-694F-4627-1BF7-4883E6B15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7553" y="291850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55959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3583076" y="2846686"/>
            <a:ext cx="5094556" cy="17013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If you join the Royal Air Force, they offer much more than just a job – ‘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you’ll have opportunities that no other employer can hope to match.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From worldwide travel to lifelong friendships, life in the RAF is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unique experience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.’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463831" y="1030693"/>
            <a:ext cx="8216339" cy="136513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 </a:t>
            </a:r>
            <a:r>
              <a:rPr lang="en-GB" sz="1600" b="1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RAF</a:t>
            </a:r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describe its </a:t>
            </a:r>
            <a:r>
              <a:rPr lang="en-GB" sz="1600" b="1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mission statement</a:t>
            </a:r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as "... [to provide] an agile, adaptable and capable Air Force that, person for person, is second to none, and that makes a decisive air power contribution in support of the UK Defence </a:t>
            </a:r>
            <a:r>
              <a:rPr lang="en-GB" sz="1600" b="1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Mission</a:t>
            </a:r>
            <a:r>
              <a:rPr lang="en-GB" sz="1600" b="0" i="0" u="none" strike="noStrike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".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5DF853-51E8-46AD-AD72-FD746E2373B6}"/>
              </a:ext>
            </a:extLst>
          </p:cNvPr>
          <p:cNvSpPr/>
          <p:nvPr/>
        </p:nvSpPr>
        <p:spPr>
          <a:xfrm>
            <a:off x="3583076" y="4998914"/>
            <a:ext cx="5094556" cy="136513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great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engineering, cyberspace, logistics, medical services, aircrew, operations and so much more. 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RAF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385C82-CB7D-441A-901B-D47520BA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909" y="2849153"/>
            <a:ext cx="2179532" cy="29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5F0CB7-21BB-F1BE-FED6-CBF25C14DC53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273917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9A89121-51DE-2002-1094-88B152C8E303}"/>
              </a:ext>
            </a:extLst>
          </p:cNvPr>
          <p:cNvGrpSpPr/>
          <p:nvPr/>
        </p:nvGrpSpPr>
        <p:grpSpPr>
          <a:xfrm>
            <a:off x="510996" y="1016656"/>
            <a:ext cx="8122009" cy="5527943"/>
            <a:chOff x="706432" y="1361037"/>
            <a:chExt cx="7205157" cy="530686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C23961-3F9B-0436-1526-AFF71EBFF35B}"/>
                </a:ext>
              </a:extLst>
            </p:cNvPr>
            <p:cNvSpPr/>
            <p:nvPr/>
          </p:nvSpPr>
          <p:spPr>
            <a:xfrm>
              <a:off x="706432" y="1361037"/>
              <a:ext cx="7205157" cy="530686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E5F1494-5A26-3EF3-298E-45BB007CEDF8}"/>
                </a:ext>
              </a:extLst>
            </p:cNvPr>
            <p:cNvSpPr/>
            <p:nvPr/>
          </p:nvSpPr>
          <p:spPr>
            <a:xfrm>
              <a:off x="1069406" y="1706867"/>
              <a:ext cx="6479207" cy="460820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2" name="Picture 21">
            <a:hlinkClick r:id="rId3"/>
            <a:extLst>
              <a:ext uri="{FF2B5EF4-FFF2-40B4-BE49-F238E27FC236}">
                <a16:creationId xmlns:a16="http://schemas.microsoft.com/office/drawing/2014/main" id="{C9207A6A-CE8D-D266-D069-C599F43E94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158" y="1398645"/>
            <a:ext cx="7303682" cy="4800175"/>
          </a:xfrm>
          <a:prstGeom prst="round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the RAF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1D00DC-1757-838B-F984-89AAAB42190B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7" name="Rectangle: Rounded Corners 16">
            <a:hlinkClick r:id="rId6"/>
            <a:extLst>
              <a:ext uri="{FF2B5EF4-FFF2-40B4-BE49-F238E27FC236}">
                <a16:creationId xmlns:a16="http://schemas.microsoft.com/office/drawing/2014/main" id="{AE8D736E-7817-6DC5-C655-632A88B048DF}"/>
              </a:ext>
            </a:extLst>
          </p:cNvPr>
          <p:cNvSpPr/>
          <p:nvPr/>
        </p:nvSpPr>
        <p:spPr>
          <a:xfrm>
            <a:off x="6801170" y="1699929"/>
            <a:ext cx="813929" cy="559115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0:00-1:14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E8F37E-A70A-45D2-0F93-20152FFDAF15}"/>
              </a:ext>
            </a:extLst>
          </p:cNvPr>
          <p:cNvSpPr/>
          <p:nvPr/>
        </p:nvSpPr>
        <p:spPr>
          <a:xfrm>
            <a:off x="1528901" y="5047464"/>
            <a:ext cx="6086198" cy="79388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image to find out more about the different roles in the RAF.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974CFF-C3A3-AEE8-D264-C0CC476846EC}"/>
              </a:ext>
            </a:extLst>
          </p:cNvPr>
          <p:cNvSpPr txBox="1"/>
          <p:nvPr/>
        </p:nvSpPr>
        <p:spPr>
          <a:xfrm>
            <a:off x="7165146" y="6640248"/>
            <a:ext cx="57953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dirty="0"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https://safeshare.tv/x/1sM3E4xFB0Y</a:t>
            </a:r>
            <a:r>
              <a:rPr lang="en-GB" sz="800" b="0" dirty="0">
                <a:latin typeface="Century Gothic" panose="020B0502020202020204" pitchFamily="34" charset="0"/>
              </a:rPr>
              <a:t> </a:t>
            </a:r>
            <a:endParaRPr lang="en-GB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02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Teamwork is key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443602" y="1027725"/>
            <a:ext cx="8256797" cy="75241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Teamwork is vital in any career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working well together means working with your strengths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get the job done well. 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443601" y="3467407"/>
            <a:ext cx="2685965" cy="134538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RAF team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works alongside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Army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Royal Navy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other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officials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public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443601" y="5098406"/>
            <a:ext cx="2685965" cy="109936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It relies on everyone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treating all others with respect.</a:t>
            </a:r>
            <a:endParaRPr lang="en-GB" sz="16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95E656-1AF1-B8A1-D7C9-9A3485809BFE}"/>
              </a:ext>
            </a:extLst>
          </p:cNvPr>
          <p:cNvSpPr/>
          <p:nvPr/>
        </p:nvSpPr>
        <p:spPr>
          <a:xfrm>
            <a:off x="443602" y="2074378"/>
            <a:ext cx="8256796" cy="75241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Teamwork also means ‘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everyone having a voice and feeling valued’,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key to having a successful outcome in any task.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FD021D-526C-45D7-5959-EDD4DCA84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059" y="3111568"/>
            <a:ext cx="5153340" cy="3435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3F2696-0F89-E70F-EB16-CC24A20B2910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084785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998636" y="2376931"/>
            <a:ext cx="7146728" cy="90188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On the next few slides are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skills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associated with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four key roles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job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is to decide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which role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 would be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best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in.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C21124-FF95-F273-2B5D-FFEA73306E66}"/>
              </a:ext>
            </a:extLst>
          </p:cNvPr>
          <p:cNvSpPr/>
          <p:nvPr/>
        </p:nvSpPr>
        <p:spPr>
          <a:xfrm>
            <a:off x="443601" y="1027724"/>
            <a:ext cx="8256797" cy="1037721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If you are ever split into a group for a task, what role do you usually take?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Which skills do you need for that role?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786D6-7D28-2700-765B-7D248B2F23F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AB13D8-3514-5C2F-A996-626D5E161A00}"/>
              </a:ext>
            </a:extLst>
          </p:cNvPr>
          <p:cNvGrpSpPr/>
          <p:nvPr/>
        </p:nvGrpSpPr>
        <p:grpSpPr>
          <a:xfrm>
            <a:off x="-174419" y="3426746"/>
            <a:ext cx="3213074" cy="3463046"/>
            <a:chOff x="-174419" y="3460199"/>
            <a:chExt cx="3213074" cy="3463046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A605699E-BF69-DBB6-0AB0-F6A3B8CDF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4419" y="3460199"/>
              <a:ext cx="3213074" cy="3463046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F5B433E-B2CE-3E52-F788-54EA6A2C813D}"/>
                </a:ext>
              </a:extLst>
            </p:cNvPr>
            <p:cNvSpPr/>
            <p:nvPr/>
          </p:nvSpPr>
          <p:spPr>
            <a:xfrm rot="20700000">
              <a:off x="491293" y="5985290"/>
              <a:ext cx="1254521" cy="533699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Leader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02BD2D-C23E-BF96-8D7D-9A7511C8EF0D}"/>
              </a:ext>
            </a:extLst>
          </p:cNvPr>
          <p:cNvGrpSpPr/>
          <p:nvPr/>
        </p:nvGrpSpPr>
        <p:grpSpPr>
          <a:xfrm>
            <a:off x="1553506" y="3707220"/>
            <a:ext cx="3213074" cy="3463046"/>
            <a:chOff x="1553506" y="3707220"/>
            <a:chExt cx="3213074" cy="3463046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1E1677E5-82D2-492A-6C5A-775B7287F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3506" y="3707220"/>
              <a:ext cx="3213074" cy="3463046"/>
            </a:xfrm>
            <a:prstGeom prst="rect">
              <a:avLst/>
            </a:prstGeom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B56D937-E068-14B7-35D7-C10309F9927C}"/>
                </a:ext>
              </a:extLst>
            </p:cNvPr>
            <p:cNvSpPr/>
            <p:nvPr/>
          </p:nvSpPr>
          <p:spPr>
            <a:xfrm rot="362921">
              <a:off x="2461757" y="5985290"/>
              <a:ext cx="1694897" cy="533699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Problem-solver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1CF1B4-F52F-88B3-0591-DCE5E8C47D67}"/>
              </a:ext>
            </a:extLst>
          </p:cNvPr>
          <p:cNvGrpSpPr/>
          <p:nvPr/>
        </p:nvGrpSpPr>
        <p:grpSpPr>
          <a:xfrm>
            <a:off x="3967432" y="3756226"/>
            <a:ext cx="3077094" cy="3463044"/>
            <a:chOff x="3967432" y="3756226"/>
            <a:chExt cx="3077094" cy="3463044"/>
          </a:xfrm>
        </p:grpSpPr>
        <p:pic>
          <p:nvPicPr>
            <p:cNvPr id="3" name="Picture 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784EE9-6D2D-40BD-D4A6-E3A12BE2F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7432" y="3756226"/>
              <a:ext cx="3077094" cy="346304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18C86BB-26A6-C3CD-A911-B2C72A4E0285}"/>
                </a:ext>
              </a:extLst>
            </p:cNvPr>
            <p:cNvSpPr/>
            <p:nvPr/>
          </p:nvSpPr>
          <p:spPr>
            <a:xfrm rot="20700000">
              <a:off x="4736268" y="5985469"/>
              <a:ext cx="1254521" cy="533340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Designer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4B1FCE-8810-2E72-58F5-899015135911}"/>
              </a:ext>
            </a:extLst>
          </p:cNvPr>
          <p:cNvGrpSpPr/>
          <p:nvPr/>
        </p:nvGrpSpPr>
        <p:grpSpPr>
          <a:xfrm>
            <a:off x="5987797" y="3642825"/>
            <a:ext cx="3213075" cy="3463045"/>
            <a:chOff x="5987797" y="3642825"/>
            <a:chExt cx="3213075" cy="3463045"/>
          </a:xfrm>
        </p:grpSpPr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58E9E2CE-B319-B097-0D96-8A5AC1823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87797" y="3642825"/>
              <a:ext cx="3213075" cy="3463045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DCF468A-1755-80A8-A8D5-115EB1BFDEEB}"/>
                </a:ext>
              </a:extLst>
            </p:cNvPr>
            <p:cNvSpPr/>
            <p:nvPr/>
          </p:nvSpPr>
          <p:spPr>
            <a:xfrm rot="362921">
              <a:off x="6575110" y="5985469"/>
              <a:ext cx="1694897" cy="533340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Communicator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531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3724507" y="1069866"/>
            <a:ext cx="4933126" cy="71052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Centre for Creative Leadership* says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10 characteristics of a good leader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F534C5-5481-4D0C-961E-F249FFCFF11B}"/>
              </a:ext>
            </a:extLst>
          </p:cNvPr>
          <p:cNvSpPr/>
          <p:nvPr/>
        </p:nvSpPr>
        <p:spPr>
          <a:xfrm>
            <a:off x="486364" y="1070392"/>
            <a:ext cx="2970514" cy="709997"/>
          </a:xfrm>
          <a:prstGeom prst="roundRect">
            <a:avLst/>
          </a:prstGeom>
          <a:solidFill>
            <a:srgbClr val="FBFBFB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leader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D5EE08-2150-71B2-FCBE-D98436B24B2C}"/>
              </a:ext>
            </a:extLst>
          </p:cNvPr>
          <p:cNvSpPr/>
          <p:nvPr/>
        </p:nvSpPr>
        <p:spPr>
          <a:xfrm>
            <a:off x="486365" y="3260143"/>
            <a:ext cx="1543150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Integrity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7E04F2-4CCE-0347-DFEA-B932190C6A72}"/>
              </a:ext>
            </a:extLst>
          </p:cNvPr>
          <p:cNvSpPr/>
          <p:nvPr/>
        </p:nvSpPr>
        <p:spPr>
          <a:xfrm>
            <a:off x="486364" y="2050825"/>
            <a:ext cx="8171273" cy="938882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Activity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Write down the top 3 characteristics you think a good leader should have. Then click to find out the top 10!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0E2181B-05AB-D86C-0BCC-88C61987E6D9}"/>
              </a:ext>
            </a:extLst>
          </p:cNvPr>
          <p:cNvSpPr/>
          <p:nvPr/>
        </p:nvSpPr>
        <p:spPr>
          <a:xfrm>
            <a:off x="486142" y="5192767"/>
            <a:ext cx="2534756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Learning agility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876477-E710-2443-741B-05C188A93B16}"/>
              </a:ext>
            </a:extLst>
          </p:cNvPr>
          <p:cNvSpPr/>
          <p:nvPr/>
        </p:nvSpPr>
        <p:spPr>
          <a:xfrm>
            <a:off x="2467425" y="3262200"/>
            <a:ext cx="1543150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Gratitude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79776A-5932-E0F3-DE8A-AE983F905EFE}"/>
              </a:ext>
            </a:extLst>
          </p:cNvPr>
          <p:cNvSpPr/>
          <p:nvPr/>
        </p:nvSpPr>
        <p:spPr>
          <a:xfrm>
            <a:off x="486359" y="3904351"/>
            <a:ext cx="2534756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Delegation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7E5CFA5-5C92-CFE7-756B-62E59D627D1A}"/>
              </a:ext>
            </a:extLst>
          </p:cNvPr>
          <p:cNvSpPr/>
          <p:nvPr/>
        </p:nvSpPr>
        <p:spPr>
          <a:xfrm>
            <a:off x="3456878" y="3904351"/>
            <a:ext cx="2534756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93EA446-0FF4-8122-7FF7-4B5A76A53215}"/>
              </a:ext>
            </a:extLst>
          </p:cNvPr>
          <p:cNvSpPr/>
          <p:nvPr/>
        </p:nvSpPr>
        <p:spPr>
          <a:xfrm>
            <a:off x="3456878" y="5188653"/>
            <a:ext cx="2534756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Self-awareness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29D7D7-FE9E-13E1-B21A-DA569E653A3B}"/>
              </a:ext>
            </a:extLst>
          </p:cNvPr>
          <p:cNvSpPr/>
          <p:nvPr/>
        </p:nvSpPr>
        <p:spPr>
          <a:xfrm>
            <a:off x="4448485" y="3260140"/>
            <a:ext cx="1543150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Respect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221D7D-23D1-CCCF-18C4-29FE180C1278}"/>
              </a:ext>
            </a:extLst>
          </p:cNvPr>
          <p:cNvSpPr/>
          <p:nvPr/>
        </p:nvSpPr>
        <p:spPr>
          <a:xfrm>
            <a:off x="4448485" y="4546502"/>
            <a:ext cx="1543150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Courage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19F49B5-0625-1153-3360-D38A723ABA5F}"/>
              </a:ext>
            </a:extLst>
          </p:cNvPr>
          <p:cNvSpPr/>
          <p:nvPr/>
        </p:nvSpPr>
        <p:spPr>
          <a:xfrm>
            <a:off x="486142" y="4548559"/>
            <a:ext cx="1543150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Empathy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4C90C5-A3EE-606D-4470-9F2BC03E9911}"/>
              </a:ext>
            </a:extLst>
          </p:cNvPr>
          <p:cNvSpPr/>
          <p:nvPr/>
        </p:nvSpPr>
        <p:spPr>
          <a:xfrm>
            <a:off x="2467425" y="4546502"/>
            <a:ext cx="1543150" cy="37377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Influence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FE2C0E-D692-DF0C-FF4D-F19C40891AE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9C71C63-C7BD-9092-9AC4-8A4E5724EB4A}"/>
              </a:ext>
            </a:extLst>
          </p:cNvPr>
          <p:cNvSpPr/>
          <p:nvPr/>
        </p:nvSpPr>
        <p:spPr>
          <a:xfrm>
            <a:off x="486359" y="5836972"/>
            <a:ext cx="5505275" cy="679329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could you improve your leadership skills?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0ABAA8C-4E44-7BB9-74F8-F76C49D9EEEB}"/>
              </a:ext>
            </a:extLst>
          </p:cNvPr>
          <p:cNvGrpSpPr/>
          <p:nvPr/>
        </p:nvGrpSpPr>
        <p:grpSpPr>
          <a:xfrm>
            <a:off x="6072982" y="2900180"/>
            <a:ext cx="3717642" cy="4006869"/>
            <a:chOff x="-174419" y="3460199"/>
            <a:chExt cx="3213074" cy="3463046"/>
          </a:xfrm>
        </p:grpSpPr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B078D6CF-92E4-581D-E5A2-B4862B16FE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74419" y="3460199"/>
              <a:ext cx="3213074" cy="3463046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F9A6AF-C4A8-89B5-BAA1-E51E92D0909F}"/>
                </a:ext>
              </a:extLst>
            </p:cNvPr>
            <p:cNvSpPr/>
            <p:nvPr/>
          </p:nvSpPr>
          <p:spPr>
            <a:xfrm rot="20700000">
              <a:off x="491293" y="5985290"/>
              <a:ext cx="1254521" cy="533699"/>
            </a:xfrm>
            <a:prstGeom prst="roundRect">
              <a:avLst/>
            </a:prstGeom>
            <a:solidFill>
              <a:srgbClr val="FBFBFB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avolini" panose="03000502040302020204" pitchFamily="66" charset="0"/>
                  <a:ea typeface="Helvetica Neue" panose="02000503000000020004" pitchFamily="2" charset="0"/>
                  <a:cs typeface="Cavolini" panose="03000502040302020204" pitchFamily="66" charset="0"/>
                </a:rPr>
                <a:t>Leader</a:t>
              </a:r>
            </a:p>
          </p:txBody>
        </p:sp>
      </p:grpSp>
      <p:sp>
        <p:nvSpPr>
          <p:cNvPr id="45" name="Pentagon 20">
            <a:extLst>
              <a:ext uri="{FF2B5EF4-FFF2-40B4-BE49-F238E27FC236}">
                <a16:creationId xmlns:a16="http://schemas.microsoft.com/office/drawing/2014/main" id="{20E02900-2020-051E-CC9A-3728EC2F4807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98507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10573</TotalTime>
  <Words>2039</Words>
  <Application>Microsoft Office PowerPoint</Application>
  <PresentationFormat>On-screen Show (4:3)</PresentationFormat>
  <Paragraphs>284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Cavolini</vt:lpstr>
      <vt:lpstr>Century Gothic</vt:lpstr>
      <vt:lpstr>Helvetica Neue</vt:lpstr>
      <vt:lpstr>Open Sans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Their Future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318</cp:revision>
  <cp:lastPrinted>2022-08-17T08:16:45Z</cp:lastPrinted>
  <dcterms:created xsi:type="dcterms:W3CDTF">2021-01-18T09:44:21Z</dcterms:created>
  <dcterms:modified xsi:type="dcterms:W3CDTF">2022-08-25T11:22:35Z</dcterms:modified>
</cp:coreProperties>
</file>