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92" r:id="rId3"/>
    <p:sldId id="267" r:id="rId4"/>
    <p:sldId id="266" r:id="rId5"/>
    <p:sldId id="268" r:id="rId6"/>
    <p:sldId id="278" r:id="rId7"/>
    <p:sldId id="293" r:id="rId8"/>
    <p:sldId id="297" r:id="rId9"/>
    <p:sldId id="298" r:id="rId10"/>
    <p:sldId id="295" r:id="rId11"/>
    <p:sldId id="299" r:id="rId12"/>
    <p:sldId id="296" r:id="rId13"/>
    <p:sldId id="280" r:id="rId14"/>
    <p:sldId id="294" r:id="rId15"/>
    <p:sldId id="301" r:id="rId16"/>
    <p:sldId id="302" r:id="rId17"/>
    <p:sldId id="285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262262"/>
    <a:srgbClr val="38BEAB"/>
    <a:srgbClr val="F2C704"/>
    <a:srgbClr val="B9DBF5"/>
    <a:srgbClr val="7194D3"/>
    <a:srgbClr val="D7F1EF"/>
    <a:srgbClr val="97DAD4"/>
    <a:srgbClr val="A8D2F2"/>
    <a:srgbClr val="91C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10" autoAdjust="0"/>
  </p:normalViewPr>
  <p:slideViewPr>
    <p:cSldViewPr snapToGrid="0">
      <p:cViewPr varScale="1">
        <p:scale>
          <a:sx n="66" d="100"/>
          <a:sy n="66" d="100"/>
        </p:scale>
        <p:origin x="18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37E32-F93B-4BB2-8776-7FC0F5CFD7A1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81B7C-BC5E-4E16-B045-EB0A45CAAF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3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hashtag/virtualprodution" TargetMode="External"/><Relationship Id="rId13" Type="http://schemas.openxmlformats.org/officeDocument/2006/relationships/hyperlink" Target="https://www.youtube.com/watch?v=EgT-DBBWWbE&amp;t=14s" TargetMode="External"/><Relationship Id="rId18" Type="http://schemas.openxmlformats.org/officeDocument/2006/relationships/hyperlink" Target="https://www.youtube.com/watch?v=EgT-DBBWWbE&amp;t=37s" TargetMode="External"/><Relationship Id="rId3" Type="http://schemas.openxmlformats.org/officeDocument/2006/relationships/hyperlink" Target="https://www.youtube.com/redirect?event=video_description&amp;redir_token=QUFFLUhqblRya29vUlg1QVdJTVlXaF9mTHo3blBqa3NfZ3xBQ3Jtc0tsZkVhZVRlOWRJc0V2Ul9HRjI0THk4WFp2S215SW0zMzJWeFc3dnpydFVwazV1VDhXZ2JSYm1LT3djdERZVHVfeDY1dHBDUkVSNGNET0F6Qy1RU0xsLV9UWEdCZGFSVTk3ODkwdmRZcjhXbUdhU0d6UQ&amp;q=https%3A%2F%2Fwww.facebook.com%2FRebellionFilmTV%2F&amp;v=EgT-DBBWWbE" TargetMode="External"/><Relationship Id="rId21" Type="http://schemas.openxmlformats.org/officeDocument/2006/relationships/hyperlink" Target="https://www.youtube.com/watch?v=EgT-DBBWWbE&amp;t=50s" TargetMode="External"/><Relationship Id="rId7" Type="http://schemas.openxmlformats.org/officeDocument/2006/relationships/hyperlink" Target="https://www.youtube.com/hashtag/showreel" TargetMode="External"/><Relationship Id="rId12" Type="http://schemas.openxmlformats.org/officeDocument/2006/relationships/hyperlink" Target="https://www.youtube.com/watch?v=EgT-DBBWWbE&amp;t=7s" TargetMode="External"/><Relationship Id="rId17" Type="http://schemas.openxmlformats.org/officeDocument/2006/relationships/hyperlink" Target="https://www.youtube.com/watch?v=EgT-DBBWWbE&amp;t=34s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s://www.youtube.com/watch?v=EgT-DBBWWbE&amp;t=30s" TargetMode="External"/><Relationship Id="rId20" Type="http://schemas.openxmlformats.org/officeDocument/2006/relationships/hyperlink" Target="https://www.youtube.com/watch?v=EgT-DBBWWbE&amp;t=45s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hashtag/rebellion" TargetMode="External"/><Relationship Id="rId11" Type="http://schemas.openxmlformats.org/officeDocument/2006/relationships/hyperlink" Target="https://www.youtube.com/watch?v=EgT-DBBWWbE&amp;t=0s" TargetMode="External"/><Relationship Id="rId5" Type="http://schemas.openxmlformats.org/officeDocument/2006/relationships/hyperlink" Target="https://www.youtube.com/redirect?event=video_description&amp;redir_token=QUFFLUhqbWNYTE5zS09rUmlHeXJVN3NmYnQ0aDhSenRId3xBQ3Jtc0ttUk9yR0lpVllxS2UzNFJyaEhud0d4X2o5RGJpNHFvSWZrc2lHa3FQMWlpLUFxTmxaWXBCNzJNT3l6RmcyRm1xdFZKMXZ4SkdpTFdlY1I0cUNaNHp2V0hkTngwOWhEOEpUcE1Pdm9pTHdUUHdfWXFoaw&amp;q=https%3A%2F%2Fwww.linkedin.com%2Fcompany%2Frebellion-film-tv-studios%2F&amp;v=EgT-DBBWWbE" TargetMode="External"/><Relationship Id="rId15" Type="http://schemas.openxmlformats.org/officeDocument/2006/relationships/hyperlink" Target="https://www.youtube.com/watch?v=EgT-DBBWWbE&amp;t=27s" TargetMode="External"/><Relationship Id="rId23" Type="http://schemas.openxmlformats.org/officeDocument/2006/relationships/hyperlink" Target="https://www.youtube.com/watch?v=EgT-DBBWWbE&amp;t=68s" TargetMode="External"/><Relationship Id="rId10" Type="http://schemas.openxmlformats.org/officeDocument/2006/relationships/hyperlink" Target="https://www.youtube.com/hashtag/unrealengine" TargetMode="External"/><Relationship Id="rId19" Type="http://schemas.openxmlformats.org/officeDocument/2006/relationships/hyperlink" Target="https://www.youtube.com/watch?v=EgT-DBBWWbE&amp;t=40s" TargetMode="External"/><Relationship Id="rId4" Type="http://schemas.openxmlformats.org/officeDocument/2006/relationships/hyperlink" Target="https://www.youtube.com/redirect?event=video_description&amp;redir_token=QUFFLUhqbHpCeE5KTnpwMDdQOVF0QkllaW8tcWV1aWNIUXxBQ3Jtc0tuUW5ROUVydFZBVGx6QUFlSVhoV3J1LXpTMFJESnBLdFRJU0NUdmR5RjZYMkphUzh2T1JRNnhLMUY4Rk93akMxa21MZmtzZVJsQzFPRF9scUg0X3djQjFtWjRCT1lhQUw2YnoxWkNKWldJNkpycl9vMA&amp;q=https%3A%2F%2Ftwitter.com%2FRebellionFilmTV&amp;v=EgT-DBBWWbE" TargetMode="External"/><Relationship Id="rId9" Type="http://schemas.openxmlformats.org/officeDocument/2006/relationships/hyperlink" Target="https://www.youtube.com/hashtag/icvfx" TargetMode="External"/><Relationship Id="rId14" Type="http://schemas.openxmlformats.org/officeDocument/2006/relationships/hyperlink" Target="https://www.youtube.com/watch?v=EgT-DBBWWbE&amp;t=18s" TargetMode="External"/><Relationship Id="rId22" Type="http://schemas.openxmlformats.org/officeDocument/2006/relationships/hyperlink" Target="https://www.youtube.com/watch?v=EgT-DBBWWbE&amp;t=62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https://www.youtube.com/channel/UCXDSgY0E_aACHXcSqX14YNg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err="1"/>
              <a:t>SafeShare</a:t>
            </a:r>
            <a:r>
              <a:rPr lang="en-GB" b="1" dirty="0"/>
              <a:t> Video Link: </a:t>
            </a:r>
            <a:r>
              <a:rPr lang="en-GB" b="0" dirty="0"/>
              <a:t>https://safeshare.tv/x/sualeIxU3F4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indent="0">
              <a:buNone/>
            </a:pPr>
            <a:r>
              <a:rPr lang="en-GB" sz="1200" b="1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Images</a:t>
            </a:r>
          </a:p>
          <a:p>
            <a:pPr marL="228600" indent="-228600">
              <a:buAutoNum type="arabicParenR"/>
            </a:pPr>
            <a:r>
              <a:rPr lang="en-GB" sz="1200" b="0" i="0" u="none" strike="noStrike" baseline="0" dirty="0">
                <a:solidFill>
                  <a:srgbClr val="000000"/>
                </a:solidFill>
                <a:latin typeface="Open Sans" panose="020B0606030504020204" pitchFamily="34" charset="0"/>
              </a:rPr>
              <a:t>Via video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01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0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https://dictionary.cambridge.org/dictionary/english/human-resources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87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https://dictionary.cambridge.org/dictionary/english/finance</a:t>
            </a:r>
          </a:p>
          <a:p>
            <a:pPr marL="228600" indent="-228600">
              <a:buAutoNum type="arabicParenR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874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Via Rebellion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893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r>
              <a:rPr lang="en-GB" b="0" dirty="0"/>
              <a:t>1) 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https://careers.rebellion.com/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497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r>
              <a:rPr lang="en-GB" b="0" dirty="0"/>
              <a:t>1) 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https://careers.rebellion.com/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05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r>
              <a:rPr lang="en-GB" b="0" dirty="0"/>
              <a:t>1) 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https://careers.rebellion.com/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285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  <a:endParaRPr lang="en-GB" b="0" dirty="0"/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endParaRPr lang="en-GB" b="1" dirty="0"/>
          </a:p>
          <a:p>
            <a:r>
              <a:rPr lang="en-GB" b="1" dirty="0"/>
              <a:t>References 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https://www.oxfordshirelep.com/findyourfuture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https://www.oxfordshirelep.com/sites/default/files/uploads/FindYourFutureParentsGuide.pdf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33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pPr marL="228600" indent="-228600">
              <a:buAutoNum type="arabicParenR"/>
            </a:pPr>
            <a:r>
              <a:rPr lang="en-GB" b="0" dirty="0" err="1"/>
              <a:t>OxLEP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2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Images</a:t>
            </a:r>
            <a:endParaRPr lang="en-GB" dirty="0"/>
          </a:p>
          <a:p>
            <a:pPr marL="228600" indent="-228600">
              <a:buAutoNum type="arabicParenR"/>
            </a:pPr>
            <a:r>
              <a:rPr lang="en-GB" dirty="0" err="1"/>
              <a:t>OxLEP</a:t>
            </a:r>
            <a:endParaRPr lang="en-GB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dirty="0"/>
              <a:t>https://www.oxfordshirelep.com/sites/default/files/uploads/OxLEPLMIReportAugust2020.pdf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85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https://www.youtube.com/watch?v=yFrJfr8nSck </a:t>
            </a:r>
            <a:r>
              <a:rPr lang="en-GB" b="1" dirty="0"/>
              <a:t>(2:00 – 3:00 only)</a:t>
            </a:r>
          </a:p>
          <a:p>
            <a:r>
              <a:rPr lang="en-GB" b="1" dirty="0" err="1"/>
              <a:t>SafeShare</a:t>
            </a:r>
            <a:r>
              <a:rPr lang="en-GB" b="1" dirty="0"/>
              <a:t> Video Link</a:t>
            </a:r>
            <a:r>
              <a:rPr lang="en-GB" b="0" dirty="0"/>
              <a:t>: https://safeshare.tv/x/yFrJfr8nSck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Via video </a:t>
            </a:r>
          </a:p>
          <a:p>
            <a:pPr marL="228600" indent="-228600">
              <a:buAutoNum type="arabicParenR"/>
            </a:pPr>
            <a:r>
              <a:rPr lang="en-GB" b="0" dirty="0"/>
              <a:t>https://rebellion.com/</a:t>
            </a:r>
          </a:p>
          <a:p>
            <a:pPr marL="0" indent="0">
              <a:buNone/>
            </a:pPr>
            <a:endParaRPr lang="en-GB" b="0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https://careers.rebellion.com/#/</a:t>
            </a:r>
          </a:p>
          <a:p>
            <a:pPr marL="228600" indent="-228600">
              <a:buAutoNum type="arabicParenR"/>
            </a:pPr>
            <a:r>
              <a:rPr lang="en-GB" b="0" dirty="0"/>
              <a:t>https://dictionary.cambridge.org/dictionary/english/animator</a:t>
            </a:r>
          </a:p>
          <a:p>
            <a:pPr marL="0" indent="0">
              <a:buNone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0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PLEASE NOTE: there are no age restrictions shown on this trailer – the game footage included is listed below if you wish to view it prior to use with students.  Thank you</a:t>
            </a:r>
          </a:p>
          <a:p>
            <a:r>
              <a:rPr lang="en-GB" b="1" dirty="0"/>
              <a:t>YouTube Video Link: </a:t>
            </a:r>
            <a:r>
              <a:rPr lang="en-GB" b="0" dirty="0"/>
              <a:t>https://www.youtube.com/watch?v=EgT-DBBWWbE</a:t>
            </a:r>
          </a:p>
          <a:p>
            <a:r>
              <a:rPr lang="en-GB" b="1" dirty="0" err="1"/>
              <a:t>SafeShare</a:t>
            </a:r>
            <a:r>
              <a:rPr lang="en-GB" b="1" dirty="0"/>
              <a:t> Video Link: </a:t>
            </a:r>
            <a:r>
              <a:rPr lang="en-GB" b="0" dirty="0"/>
              <a:t>https://safeshare.tv/x/EgT-DBBWWbE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Via Rebellion</a:t>
            </a:r>
          </a:p>
          <a:p>
            <a:pPr marL="0" indent="0">
              <a:buNone/>
            </a:pPr>
            <a:r>
              <a:rPr lang="en-GB" b="1" dirty="0"/>
              <a:t>REBELLION INFORMATION FROM TRAILER: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Follow us on: Facebook: </a:t>
            </a:r>
            <a:r>
              <a:rPr lang="en-GB" b="0" i="0" dirty="0">
                <a:effectLst/>
                <a:latin typeface="Roboto" panose="02000000000000000000" pitchFamily="2" charset="0"/>
                <a:hlinkClick r:id="rId3"/>
              </a:rPr>
              <a:t>https://www.facebook.com/</a:t>
            </a:r>
            <a:r>
              <a:rPr lang="en-GB" b="0" i="0" dirty="0" err="1">
                <a:effectLst/>
                <a:latin typeface="Roboto" panose="02000000000000000000" pitchFamily="2" charset="0"/>
                <a:hlinkClick r:id="rId3"/>
              </a:rPr>
              <a:t>RebellionFil</a:t>
            </a:r>
            <a:r>
              <a:rPr lang="en-GB" b="0" i="0" dirty="0">
                <a:effectLst/>
                <a:latin typeface="Roboto" panose="02000000000000000000" pitchFamily="2" charset="0"/>
                <a:hlinkClick r:id="rId3"/>
              </a:rPr>
              <a:t>...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Twitter: </a:t>
            </a:r>
            <a:r>
              <a:rPr lang="en-GB" b="0" i="0" dirty="0">
                <a:effectLst/>
                <a:latin typeface="Roboto" panose="02000000000000000000" pitchFamily="2" charset="0"/>
                <a:hlinkClick r:id="rId4"/>
              </a:rPr>
              <a:t>https://twitter.com/RebellionFilmTV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Linkedin: </a:t>
            </a:r>
            <a:r>
              <a:rPr lang="en-GB" b="0" i="0" dirty="0">
                <a:effectLst/>
                <a:latin typeface="Roboto" panose="02000000000000000000" pitchFamily="2" charset="0"/>
                <a:hlinkClick r:id="rId5"/>
              </a:rPr>
              <a:t>https://www.linkedin.com/company/</a:t>
            </a:r>
            <a:r>
              <a:rPr lang="en-GB" b="0" i="0" dirty="0" err="1">
                <a:effectLst/>
                <a:latin typeface="Roboto" panose="02000000000000000000" pitchFamily="2" charset="0"/>
                <a:hlinkClick r:id="rId5"/>
              </a:rPr>
              <a:t>rebe</a:t>
            </a:r>
            <a:r>
              <a:rPr lang="en-GB" b="0" i="0" dirty="0">
                <a:effectLst/>
                <a:latin typeface="Roboto" panose="02000000000000000000" pitchFamily="2" charset="0"/>
                <a:hlinkClick r:id="rId5"/>
              </a:rPr>
              <a:t>...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Roboto" panose="02000000000000000000" pitchFamily="2" charset="0"/>
                <a:hlinkClick r:id="rId6"/>
              </a:rPr>
              <a:t>#Rebellion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>
                <a:effectLst/>
                <a:latin typeface="Roboto" panose="02000000000000000000" pitchFamily="2" charset="0"/>
                <a:hlinkClick r:id="rId7"/>
              </a:rPr>
              <a:t>#Showreel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>
                <a:effectLst/>
                <a:latin typeface="Roboto" panose="02000000000000000000" pitchFamily="2" charset="0"/>
                <a:hlinkClick r:id="rId8"/>
              </a:rPr>
              <a:t>#VirtualProdution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>
                <a:effectLst/>
                <a:latin typeface="Roboto" panose="02000000000000000000" pitchFamily="2" charset="0"/>
                <a:hlinkClick r:id="rId9"/>
              </a:rPr>
              <a:t>#ICVFX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>
                <a:effectLst/>
                <a:latin typeface="Roboto" panose="02000000000000000000" pitchFamily="2" charset="0"/>
                <a:hlinkClick r:id="rId10"/>
              </a:rPr>
              <a:t>#unrealengine</a:t>
            </a:r>
            <a:endParaRPr lang="en-GB" b="0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b="0" i="0" dirty="0">
                <a:effectLst/>
                <a:latin typeface="Roboto" panose="02000000000000000000" pitchFamily="2" charset="0"/>
                <a:hlinkClick r:id="rId11"/>
              </a:rPr>
              <a:t>00:00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Project: Ice Waste Land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Roboto" panose="02000000000000000000" pitchFamily="2" charset="0"/>
                <a:hlinkClick r:id="rId12"/>
              </a:rPr>
              <a:t>00:07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Zombie Army: Legion of the Dead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Roboto" panose="02000000000000000000" pitchFamily="2" charset="0"/>
                <a:hlinkClick r:id="rId13"/>
              </a:rPr>
              <a:t>00:14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Camera Tracking Only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Roboto" panose="02000000000000000000" pitchFamily="2" charset="0"/>
                <a:hlinkClick r:id="rId14"/>
              </a:rPr>
              <a:t>00:18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Project: Dinosaur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Roboto" panose="02000000000000000000" pitchFamily="2" charset="0"/>
                <a:hlinkClick r:id="rId15"/>
              </a:rPr>
              <a:t>00:27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Zombie Army: Legion of the Dead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Roboto" panose="02000000000000000000" pitchFamily="2" charset="0"/>
                <a:hlinkClick r:id="rId16"/>
              </a:rPr>
              <a:t>00:30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Camera Tracking Only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Roboto" panose="02000000000000000000" pitchFamily="2" charset="0"/>
                <a:hlinkClick r:id="rId17"/>
              </a:rPr>
              <a:t>00:34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Evil Genius 2 Cinematic Trailer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Roboto" panose="02000000000000000000" pitchFamily="2" charset="0"/>
                <a:hlinkClick r:id="rId18"/>
              </a:rPr>
              <a:t>00:37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Camera Tracking Only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Roboto" panose="02000000000000000000" pitchFamily="2" charset="0"/>
                <a:hlinkClick r:id="rId19"/>
              </a:rPr>
              <a:t>00:40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Unreal Onset Supervision Only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Roboto" panose="02000000000000000000" pitchFamily="2" charset="0"/>
                <a:hlinkClick r:id="rId20"/>
              </a:rPr>
              <a:t>00:45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Project: Flying Car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Roboto" panose="02000000000000000000" pitchFamily="2" charset="0"/>
                <a:hlinkClick r:id="rId21"/>
              </a:rPr>
              <a:t>00:50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Percival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Roboto" panose="02000000000000000000" pitchFamily="2" charset="0"/>
                <a:hlinkClick r:id="rId22"/>
              </a:rPr>
              <a:t>01:02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Project: Space Station </a:t>
            </a:r>
          </a:p>
          <a:p>
            <a:pPr marL="0" indent="0">
              <a:buNone/>
            </a:pPr>
            <a:r>
              <a:rPr lang="en-GB" b="0" i="0" dirty="0">
                <a:effectLst/>
                <a:latin typeface="Roboto" panose="02000000000000000000" pitchFamily="2" charset="0"/>
                <a:hlinkClick r:id="rId23"/>
              </a:rPr>
              <a:t>01:08</a:t>
            </a:r>
            <a:r>
              <a:rPr lang="en-GB" b="0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Outro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43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603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https://dictionary.cambridge.org/dictionary/english/marketing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311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https://dictionary.cambridge.org/dictionary/english/brand</a:t>
            </a:r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81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https://dictionary.cambridge.org/dictionary/english/human-resources</a:t>
            </a:r>
          </a:p>
          <a:p>
            <a:pPr marL="228600" indent="-228600">
              <a:buAutoNum type="arabicParenR"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81B7C-BC5E-4E16-B045-EB0A45CAAF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93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37B4-C914-4A0A-8672-17E7229A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4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BEAB">
                <a:alpha val="50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Oxlep</a:t>
            </a:r>
            <a:r>
              <a:rPr lang="en-US" dirty="0"/>
              <a:t> career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19944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7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7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25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openxmlformats.org/officeDocument/2006/relationships/image" Target="../media/image67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7.png"/><Relationship Id="rId4" Type="http://schemas.openxmlformats.org/officeDocument/2006/relationships/image" Target="../media/image6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3" Type="http://schemas.openxmlformats.org/officeDocument/2006/relationships/image" Target="../media/image63.png"/><Relationship Id="rId7" Type="http://schemas.openxmlformats.org/officeDocument/2006/relationships/image" Target="../media/image7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ordshirelep.com/sites/default/files/uploads/FindYourFutureParentsGuide.pdf" TargetMode="External"/><Relationship Id="rId11" Type="http://schemas.openxmlformats.org/officeDocument/2006/relationships/image" Target="../media/image69.jpeg"/><Relationship Id="rId5" Type="http://schemas.openxmlformats.org/officeDocument/2006/relationships/hyperlink" Target="https://www.oxfordshirelep.com/findyourfuture" TargetMode="External"/><Relationship Id="rId10" Type="http://schemas.openxmlformats.org/officeDocument/2006/relationships/image" Target="../media/image68.png"/><Relationship Id="rId4" Type="http://schemas.openxmlformats.org/officeDocument/2006/relationships/image" Target="../media/image64.svg"/><Relationship Id="rId9" Type="http://schemas.openxmlformats.org/officeDocument/2006/relationships/image" Target="../media/image6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share.tv/x/528251568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safeshare.tv/x/sualeIxU3F4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7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hyperlink" Target="https://safeshare.tv/x/yFrJfr8nSc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feshare.tv/x/EgT-DBBWWbE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7.pn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7.pn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Finding Their Future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</a:t>
            </a:r>
            <a:r>
              <a:rPr lang="en-GB" sz="20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VotesforSchools</a:t>
            </a:r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B42D98-65DD-4328-889F-D28BF9EEF5A8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7233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Human Resources at Rebellion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FF2E7D-C19B-25A2-8929-C8498AB1B979}"/>
              </a:ext>
            </a:extLst>
          </p:cNvPr>
          <p:cNvSpPr/>
          <p:nvPr/>
        </p:nvSpPr>
        <p:spPr>
          <a:xfrm>
            <a:off x="397796" y="5444033"/>
            <a:ext cx="2628000" cy="110919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They may help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interview and employ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people at the company.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088789-F4D0-046D-C080-63537EFE3922}"/>
              </a:ext>
            </a:extLst>
          </p:cNvPr>
          <p:cNvSpPr/>
          <p:nvPr/>
        </p:nvSpPr>
        <p:spPr>
          <a:xfrm>
            <a:off x="4745419" y="1007635"/>
            <a:ext cx="4000785" cy="110919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Within any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company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there are always people who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look after the other people working there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355A90E-CCF0-43BF-834F-992C1299E14D}"/>
              </a:ext>
            </a:extLst>
          </p:cNvPr>
          <p:cNvSpPr/>
          <p:nvPr/>
        </p:nvSpPr>
        <p:spPr>
          <a:xfrm>
            <a:off x="3258000" y="3558719"/>
            <a:ext cx="2628000" cy="110919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They make sure people are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paid the right amount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at the right time.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2A1B41D-FBDC-7440-3A8D-42815E6C0BDC}"/>
              </a:ext>
            </a:extLst>
          </p:cNvPr>
          <p:cNvSpPr/>
          <p:nvPr/>
        </p:nvSpPr>
        <p:spPr>
          <a:xfrm>
            <a:off x="397797" y="1010979"/>
            <a:ext cx="4000786" cy="1109193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Discussion (1-2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What do you think the term “Human Resources” refers to?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C37E399-2A1E-2570-55E5-A5D35D9B3A20}"/>
              </a:ext>
            </a:extLst>
          </p:cNvPr>
          <p:cNvSpPr/>
          <p:nvPr/>
        </p:nvSpPr>
        <p:spPr>
          <a:xfrm>
            <a:off x="397797" y="2327529"/>
            <a:ext cx="8348407" cy="968154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Human Resources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Also known as “HR”, these are the people who are responsible for finding, paying and helping employees, especially if they have any problems. 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896BBBD-271F-F77B-871D-0ADACFAEE469}"/>
              </a:ext>
            </a:extLst>
          </p:cNvPr>
          <p:cNvSpPr/>
          <p:nvPr/>
        </p:nvSpPr>
        <p:spPr>
          <a:xfrm>
            <a:off x="6118204" y="5444033"/>
            <a:ext cx="2628000" cy="110919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They may also </a:t>
            </a:r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sort out any complaints or problems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an employee has.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868B5-ADF2-48C0-D041-6ED39E48F6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12" y="3558719"/>
            <a:ext cx="2464167" cy="16429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5DD1CE-13A3-4B64-0879-80EF638D7D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796" y="4912324"/>
            <a:ext cx="2334408" cy="1640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BFC36C-C14B-B380-57BF-8E0123411334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4098" name="Picture 2" descr="man wearing white top using MacBook">
            <a:extLst>
              <a:ext uri="{FF2B5EF4-FFF2-40B4-BE49-F238E27FC236}">
                <a16:creationId xmlns:a16="http://schemas.microsoft.com/office/drawing/2014/main" id="{A2634FD1-F584-C049-94EF-905EBAD5F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20" y="3558719"/>
            <a:ext cx="2464167" cy="1646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2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Human Resources at Rebellion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FF2E7D-C19B-25A2-8929-C8498AB1B979}"/>
              </a:ext>
            </a:extLst>
          </p:cNvPr>
          <p:cNvSpPr/>
          <p:nvPr/>
        </p:nvSpPr>
        <p:spPr>
          <a:xfrm>
            <a:off x="369530" y="3596966"/>
            <a:ext cx="2509987" cy="74559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Wait your turn to speak?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9088789-F4D0-046D-C080-63537EFE3922}"/>
              </a:ext>
            </a:extLst>
          </p:cNvPr>
          <p:cNvSpPr/>
          <p:nvPr/>
        </p:nvSpPr>
        <p:spPr>
          <a:xfrm>
            <a:off x="1841804" y="2442382"/>
            <a:ext cx="2509987" cy="74559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Value and respect the speaker?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B2F71C0-3728-D5C3-DB48-21126BE7A63F}"/>
              </a:ext>
            </a:extLst>
          </p:cNvPr>
          <p:cNvSpPr/>
          <p:nvPr/>
        </p:nvSpPr>
        <p:spPr>
          <a:xfrm>
            <a:off x="6271966" y="2442382"/>
            <a:ext cx="2509987" cy="74559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Look at the person speaking?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355A90E-CCF0-43BF-834F-992C1299E14D}"/>
              </a:ext>
            </a:extLst>
          </p:cNvPr>
          <p:cNvSpPr/>
          <p:nvPr/>
        </p:nvSpPr>
        <p:spPr>
          <a:xfrm>
            <a:off x="1841804" y="4736404"/>
            <a:ext cx="2509986" cy="74559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Think about what is being said?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87B4F2-15DC-69AE-767E-0851A302371A}"/>
              </a:ext>
            </a:extLst>
          </p:cNvPr>
          <p:cNvSpPr/>
          <p:nvPr/>
        </p:nvSpPr>
        <p:spPr>
          <a:xfrm>
            <a:off x="6271966" y="4736404"/>
            <a:ext cx="2509986" cy="74559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Listen to all of the information?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5639EB-FA11-1EB2-823D-449BD4D38166}"/>
              </a:ext>
            </a:extLst>
          </p:cNvPr>
          <p:cNvSpPr/>
          <p:nvPr/>
        </p:nvSpPr>
        <p:spPr>
          <a:xfrm>
            <a:off x="4799472" y="3596966"/>
            <a:ext cx="2509987" cy="74559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Ask thoughtful questions?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2A1B41D-FBDC-7440-3A8D-42815E6C0BDC}"/>
              </a:ext>
            </a:extLst>
          </p:cNvPr>
          <p:cNvSpPr/>
          <p:nvPr/>
        </p:nvSpPr>
        <p:spPr>
          <a:xfrm>
            <a:off x="357469" y="1016376"/>
            <a:ext cx="8429062" cy="1024590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Individual reflection (1-2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Communication skills are especially important in an HR role. So, how are your communication skills? Do you always make sure that you do the things below?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9BCFF44-0490-98C9-FF1F-9BDCD2DBD87D}"/>
              </a:ext>
            </a:extLst>
          </p:cNvPr>
          <p:cNvSpPr/>
          <p:nvPr/>
        </p:nvSpPr>
        <p:spPr>
          <a:xfrm>
            <a:off x="357469" y="5883415"/>
            <a:ext cx="8429062" cy="669810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Pair activity (1-2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Come up with a list of things you can do to improve your communication skills!</a:t>
            </a:r>
          </a:p>
        </p:txBody>
      </p:sp>
      <p:pic>
        <p:nvPicPr>
          <p:cNvPr id="25" name="Picture 2" descr="black and orange traffic light">
            <a:extLst>
              <a:ext uri="{FF2B5EF4-FFF2-40B4-BE49-F238E27FC236}">
                <a16:creationId xmlns:a16="http://schemas.microsoft.com/office/drawing/2014/main" id="{AEA27ED2-A1C9-251D-DA50-44EFD804D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7198" y="3457467"/>
            <a:ext cx="1024592" cy="1024592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lose-up photography of human eye">
            <a:extLst>
              <a:ext uri="{FF2B5EF4-FFF2-40B4-BE49-F238E27FC236}">
                <a16:creationId xmlns:a16="http://schemas.microsoft.com/office/drawing/2014/main" id="{D9D647C3-8067-03B2-7DF2-C9D2C35CF6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9472" y="2302883"/>
            <a:ext cx="1024592" cy="1024592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woman in black tank top">
            <a:extLst>
              <a:ext uri="{FF2B5EF4-FFF2-40B4-BE49-F238E27FC236}">
                <a16:creationId xmlns:a16="http://schemas.microsoft.com/office/drawing/2014/main" id="{955E6B37-923C-73EB-5DA7-1ECA0FD8A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57360" y="3457467"/>
            <a:ext cx="1024592" cy="1024592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photo of bulb artwork">
            <a:extLst>
              <a:ext uri="{FF2B5EF4-FFF2-40B4-BE49-F238E27FC236}">
                <a16:creationId xmlns:a16="http://schemas.microsoft.com/office/drawing/2014/main" id="{D6ADDB08-F018-E888-95D3-F1608B0BD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3"/>
          <a:stretch/>
        </p:blipFill>
        <p:spPr bwMode="auto">
          <a:xfrm>
            <a:off x="357468" y="4598515"/>
            <a:ext cx="1036544" cy="1024592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white and brown rabbit looking at camera">
            <a:extLst>
              <a:ext uri="{FF2B5EF4-FFF2-40B4-BE49-F238E27FC236}">
                <a16:creationId xmlns:a16="http://schemas.microsoft.com/office/drawing/2014/main" id="{C32668CE-2757-7DBD-08F8-4BE6358F8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7520" y="4595296"/>
            <a:ext cx="1036544" cy="1024591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6" descr="boy in black hoodie sitting on chair">
            <a:extLst>
              <a:ext uri="{FF2B5EF4-FFF2-40B4-BE49-F238E27FC236}">
                <a16:creationId xmlns:a16="http://schemas.microsoft.com/office/drawing/2014/main" id="{83428BDD-52E2-72A2-CA86-8AF26290D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24"/>
          <a:stretch/>
        </p:blipFill>
        <p:spPr bwMode="auto">
          <a:xfrm>
            <a:off x="357468" y="2302883"/>
            <a:ext cx="1036544" cy="1024592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405DC52-C55F-8900-3040-D082912C7346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18133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53AFBD-DF81-4D40-A2B3-22D04F4B8BF2}"/>
              </a:ext>
            </a:extLst>
          </p:cNvPr>
          <p:cNvSpPr/>
          <p:nvPr/>
        </p:nvSpPr>
        <p:spPr>
          <a:xfrm>
            <a:off x="6590769" y="3297628"/>
            <a:ext cx="1889007" cy="63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Wages for employees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Finance at Rebellion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91536B3-5266-B107-064D-F2B65A59E225}"/>
              </a:ext>
            </a:extLst>
          </p:cNvPr>
          <p:cNvSpPr/>
          <p:nvPr/>
        </p:nvSpPr>
        <p:spPr>
          <a:xfrm>
            <a:off x="6590769" y="5975789"/>
            <a:ext cx="1889007" cy="63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Rent on the building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FB04DDD-DE40-8AD7-BB68-86C3341A6B33}"/>
              </a:ext>
            </a:extLst>
          </p:cNvPr>
          <p:cNvSpPr/>
          <p:nvPr/>
        </p:nvSpPr>
        <p:spPr>
          <a:xfrm>
            <a:off x="3751614" y="3110152"/>
            <a:ext cx="1889007" cy="63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Marketing and promotion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36F49B4-A563-0F1B-D4F2-4DC1303E1D88}"/>
              </a:ext>
            </a:extLst>
          </p:cNvPr>
          <p:cNvSpPr/>
          <p:nvPr/>
        </p:nvSpPr>
        <p:spPr>
          <a:xfrm>
            <a:off x="3751614" y="5836663"/>
            <a:ext cx="1889007" cy="63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Profits for the company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4C13027-3F0C-A342-55F7-734EB464F20D}"/>
              </a:ext>
            </a:extLst>
          </p:cNvPr>
          <p:cNvSpPr/>
          <p:nvPr/>
        </p:nvSpPr>
        <p:spPr>
          <a:xfrm>
            <a:off x="787938" y="2801602"/>
            <a:ext cx="1889007" cy="63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Costs of running a business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B0F9C7-2180-CEDB-AD32-93525EB0466C}"/>
              </a:ext>
            </a:extLst>
          </p:cNvPr>
          <p:cNvSpPr/>
          <p:nvPr/>
        </p:nvSpPr>
        <p:spPr>
          <a:xfrm>
            <a:off x="791941" y="5658187"/>
            <a:ext cx="1889007" cy="63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Tax and VAT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E816CC-5F48-C833-93CA-83FD132CFF8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93" y="3657917"/>
            <a:ext cx="2670898" cy="17739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EA2CC9-9534-985B-5E13-C068D8188AE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657" y="3984133"/>
            <a:ext cx="2510920" cy="1608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28A28B-CC07-0745-FB5A-BBEC3A8DE18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342" y="4144338"/>
            <a:ext cx="2421860" cy="1614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CF5740-D4A2-7314-1BE6-D1FBD4B1875A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6285FBB-1770-4448-F818-3CA2378CC617}"/>
              </a:ext>
            </a:extLst>
          </p:cNvPr>
          <p:cNvSpPr/>
          <p:nvPr/>
        </p:nvSpPr>
        <p:spPr>
          <a:xfrm>
            <a:off x="397796" y="1016265"/>
            <a:ext cx="3995783" cy="69331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 you interested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accounts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banking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19FC1A5-118F-03E2-C802-46CA47B42C42}"/>
              </a:ext>
            </a:extLst>
          </p:cNvPr>
          <p:cNvSpPr/>
          <p:nvPr/>
        </p:nvSpPr>
        <p:spPr>
          <a:xfrm>
            <a:off x="4750419" y="1016265"/>
            <a:ext cx="3995783" cy="1559024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Discussion (1-2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When people buy a computer game, where do you think the money goes? What does it pay for? Click for some ideas!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FF30683-AAB4-8C50-C61B-AFC73AACF642}"/>
              </a:ext>
            </a:extLst>
          </p:cNvPr>
          <p:cNvSpPr/>
          <p:nvPr/>
        </p:nvSpPr>
        <p:spPr>
          <a:xfrm>
            <a:off x="397795" y="1881976"/>
            <a:ext cx="3995783" cy="693312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Finance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Managing the money. 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625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  <p:bldP spid="16" grpId="0" animBg="1"/>
      <p:bldP spid="17" grpId="0" animBg="1"/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entagon 20">
            <a:extLst>
              <a:ext uri="{FF2B5EF4-FFF2-40B4-BE49-F238E27FC236}">
                <a16:creationId xmlns:a16="http://schemas.microsoft.com/office/drawing/2014/main" id="{F76B2CDD-EEB3-4E28-AA60-3756A566B445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87DB6B46-8E99-4098-9960-602C15599F06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Now it’s your turn!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03D0B450-FB19-4A70-AF79-CB8157558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E8A6E6-1C3C-7390-3BA8-DCF5FB7661B1}"/>
              </a:ext>
            </a:extLst>
          </p:cNvPr>
          <p:cNvSpPr/>
          <p:nvPr/>
        </p:nvSpPr>
        <p:spPr>
          <a:xfrm>
            <a:off x="369531" y="1063408"/>
            <a:ext cx="6193587" cy="1254170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Individual activity (15-20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Now you know more about Rebellion, create a new evil genius character for a game.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B55800-E2E4-1B0F-E93F-FF74CA11BC0A}"/>
              </a:ext>
            </a:extLst>
          </p:cNvPr>
          <p:cNvSpPr/>
          <p:nvPr/>
        </p:nvSpPr>
        <p:spPr>
          <a:xfrm>
            <a:off x="4665041" y="2695060"/>
            <a:ext cx="2864511" cy="6667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would this character look like?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58911A-EE78-C881-CB08-219180C0D994}"/>
              </a:ext>
            </a:extLst>
          </p:cNvPr>
          <p:cNvSpPr/>
          <p:nvPr/>
        </p:nvSpPr>
        <p:spPr>
          <a:xfrm>
            <a:off x="5918978" y="3778962"/>
            <a:ext cx="2862973" cy="6667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does the character live?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14D5A05-7FE6-BBE7-CE98-F9F68AF95283}"/>
              </a:ext>
            </a:extLst>
          </p:cNvPr>
          <p:cNvSpPr/>
          <p:nvPr/>
        </p:nvSpPr>
        <p:spPr>
          <a:xfrm>
            <a:off x="4666580" y="4862864"/>
            <a:ext cx="2914838" cy="6667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Which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characteristics make them an evil genius?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0D104BF-496A-0D4B-2111-81F76C2D3C67}"/>
              </a:ext>
            </a:extLst>
          </p:cNvPr>
          <p:cNvSpPr/>
          <p:nvPr/>
        </p:nvSpPr>
        <p:spPr>
          <a:xfrm>
            <a:off x="5918978" y="5946767"/>
            <a:ext cx="2862973" cy="66674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Who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 they arch enemies with?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A19872-F02F-2261-2585-1EC4A687B6FA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447EB54-C792-9CA3-0B7E-B4CD98F37455}"/>
              </a:ext>
            </a:extLst>
          </p:cNvPr>
          <p:cNvSpPr/>
          <p:nvPr/>
        </p:nvSpPr>
        <p:spPr>
          <a:xfrm>
            <a:off x="6846848" y="1016265"/>
            <a:ext cx="1935103" cy="1301314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Why not carry on with this task at home?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0FC2788-E67A-AE5B-3B00-62A2D46BBAC9}"/>
              </a:ext>
            </a:extLst>
          </p:cNvPr>
          <p:cNvGrpSpPr/>
          <p:nvPr/>
        </p:nvGrpSpPr>
        <p:grpSpPr>
          <a:xfrm>
            <a:off x="369530" y="2394460"/>
            <a:ext cx="3802158" cy="4319125"/>
            <a:chOff x="706432" y="1461353"/>
            <a:chExt cx="7205157" cy="5206549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02545ED-2519-7EEE-EC4B-6B581A8D1A46}"/>
                </a:ext>
              </a:extLst>
            </p:cNvPr>
            <p:cNvSpPr/>
            <p:nvPr/>
          </p:nvSpPr>
          <p:spPr>
            <a:xfrm>
              <a:off x="706432" y="1461353"/>
              <a:ext cx="7205157" cy="5206549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1C15772-2AF8-C9FB-4204-56F96DCDA897}"/>
                </a:ext>
              </a:extLst>
            </p:cNvPr>
            <p:cNvSpPr/>
            <p:nvPr/>
          </p:nvSpPr>
          <p:spPr>
            <a:xfrm>
              <a:off x="1336031" y="1835760"/>
              <a:ext cx="5949224" cy="4457733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1F3926C-55A8-3BCB-B910-EF04E828AD6C}"/>
              </a:ext>
            </a:extLst>
          </p:cNvPr>
          <p:cNvSpPr/>
          <p:nvPr/>
        </p:nvSpPr>
        <p:spPr>
          <a:xfrm>
            <a:off x="921307" y="4502681"/>
            <a:ext cx="2698597" cy="175450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Rebellion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is developing a new characters for a game.  As a designer your task is to create an evil genius.  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36" name="Picture 2" descr="Download Rebellion Developments Logo in SVG Vector or PNG File Format - Logo .wine">
            <a:extLst>
              <a:ext uri="{FF2B5EF4-FFF2-40B4-BE49-F238E27FC236}">
                <a16:creationId xmlns:a16="http://schemas.microsoft.com/office/drawing/2014/main" id="{3D138648-4182-2B91-FE80-B5069BA31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61" t="24481" r="10668" b="20287"/>
          <a:stretch/>
        </p:blipFill>
        <p:spPr bwMode="auto">
          <a:xfrm>
            <a:off x="792878" y="3271119"/>
            <a:ext cx="2955457" cy="127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Advertising outline">
            <a:extLst>
              <a:ext uri="{FF2B5EF4-FFF2-40B4-BE49-F238E27FC236}">
                <a16:creationId xmlns:a16="http://schemas.microsoft.com/office/drawing/2014/main" id="{BE523873-714D-0B9C-D0BD-A0071EB8B7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7551" y="2549306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Graphic 7" descr="Connections outline">
            <a:extLst>
              <a:ext uri="{FF2B5EF4-FFF2-40B4-BE49-F238E27FC236}">
                <a16:creationId xmlns:a16="http://schemas.microsoft.com/office/drawing/2014/main" id="{0B03EF31-F4FA-9B75-2936-3AB450826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65042" y="5826100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0" name="Graphic 39" descr="Flying Money outline">
            <a:extLst>
              <a:ext uri="{FF2B5EF4-FFF2-40B4-BE49-F238E27FC236}">
                <a16:creationId xmlns:a16="http://schemas.microsoft.com/office/drawing/2014/main" id="{ABE11887-31C9-7BB2-E3FA-B41CADF839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70126" y="3641571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2" name="Graphic 41" descr="Target Audience outline">
            <a:extLst>
              <a:ext uri="{FF2B5EF4-FFF2-40B4-BE49-F238E27FC236}">
                <a16:creationId xmlns:a16="http://schemas.microsoft.com/office/drawing/2014/main" id="{203C5173-C998-830D-8DDD-B4D2B86DA5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60070" y="4733836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125317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2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Information outline">
            <a:extLst>
              <a:ext uri="{FF2B5EF4-FFF2-40B4-BE49-F238E27FC236}">
                <a16:creationId xmlns:a16="http://schemas.microsoft.com/office/drawing/2014/main" id="{313AE633-8C45-12FB-6951-84F8F9BBC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73D3DE-11CA-4DE6-A754-CCA0464C9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61" y="1020221"/>
            <a:ext cx="8133278" cy="5453816"/>
          </a:xfrm>
          <a:prstGeom prst="rect">
            <a:avLst/>
          </a:prstGeom>
        </p:spPr>
      </p:pic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DBD0B59-EEF6-430A-8D22-0A7629DD0EF9}"/>
              </a:ext>
            </a:extLst>
          </p:cNvPr>
          <p:cNvSpPr/>
          <p:nvPr/>
        </p:nvSpPr>
        <p:spPr>
          <a:xfrm>
            <a:off x="3485757" y="2881512"/>
            <a:ext cx="2172485" cy="1731233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DAE3F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Rebellion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also have multiple sites with </a:t>
            </a:r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career opportunities</a:t>
            </a:r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Click to find out more about them!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FD484D-7B2E-771E-26EC-D208DD6F28CF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545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207AD1-58F0-46B9-3731-94F800D219CB}"/>
              </a:ext>
            </a:extLst>
          </p:cNvPr>
          <p:cNvSpPr/>
          <p:nvPr/>
        </p:nvSpPr>
        <p:spPr>
          <a:xfrm>
            <a:off x="9871522" y="1753442"/>
            <a:ext cx="4566410" cy="374410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animation purposes only. Please do not remove.</a:t>
            </a:r>
          </a:p>
        </p:txBody>
      </p:sp>
      <p:pic>
        <p:nvPicPr>
          <p:cNvPr id="22" name="Graphic 21" descr="Information outline">
            <a:extLst>
              <a:ext uri="{FF2B5EF4-FFF2-40B4-BE49-F238E27FC236}">
                <a16:creationId xmlns:a16="http://schemas.microsoft.com/office/drawing/2014/main" id="{313AE633-8C45-12FB-6951-84F8F9BBC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73D3DE-11CA-4DE6-A754-CCA0464C91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5" t="1733" r="50000" b="50210"/>
          <a:stretch/>
        </p:blipFill>
        <p:spPr>
          <a:xfrm>
            <a:off x="415301" y="1348952"/>
            <a:ext cx="3947532" cy="26208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FD484D-7B2E-771E-26EC-D208DD6F28CF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1A710DD-C768-A629-630A-42B94AEE2FC8}"/>
              </a:ext>
            </a:extLst>
          </p:cNvPr>
          <p:cNvSpPr/>
          <p:nvPr/>
        </p:nvSpPr>
        <p:spPr>
          <a:xfrm>
            <a:off x="415301" y="4352949"/>
            <a:ext cx="3947532" cy="198820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Their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HQ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is 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situated by the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Thames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with a local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gastropub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coffee roastery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supermarkets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and more. Walk just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5 minutes 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to the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train station 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and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15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to the heart of one of Europe’s most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beautiful cities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!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ECE3B3-237F-601B-ECDC-A5872E32CB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629" t="2646" r="1324" b="50934"/>
          <a:stretch/>
        </p:blipFill>
        <p:spPr>
          <a:xfrm>
            <a:off x="4775361" y="3725528"/>
            <a:ext cx="3953338" cy="2615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5A61E7-A15B-BE31-DECC-3083CA4A9ABC}"/>
              </a:ext>
            </a:extLst>
          </p:cNvPr>
          <p:cNvSpPr/>
          <p:nvPr/>
        </p:nvSpPr>
        <p:spPr>
          <a:xfrm>
            <a:off x="4775361" y="1345346"/>
            <a:ext cx="3947532" cy="198820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Situated in W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arwick Technology Park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less than a kilometre from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Warwick Castle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and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historic town of Leamington Spa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their Warwick studio has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great location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room to grow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143259-969C-D976-C1E0-8B48A2A9E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0879" y="2659393"/>
            <a:ext cx="3567696" cy="239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59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 descr="Information outline">
            <a:extLst>
              <a:ext uri="{FF2B5EF4-FFF2-40B4-BE49-F238E27FC236}">
                <a16:creationId xmlns:a16="http://schemas.microsoft.com/office/drawing/2014/main" id="{313AE633-8C45-12FB-6951-84F8F9BBC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FD484D-7B2E-771E-26EC-D208DD6F28CF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9D3CC2-CDCF-B2BA-DE5E-5324E4274729}"/>
              </a:ext>
            </a:extLst>
          </p:cNvPr>
          <p:cNvSpPr/>
          <p:nvPr/>
        </p:nvSpPr>
        <p:spPr>
          <a:xfrm>
            <a:off x="415301" y="1348952"/>
            <a:ext cx="3947532" cy="198820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Based in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Runcorn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 their Liverpool studio is situated in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Manor Park 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on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the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river Mersey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 With good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commuter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links, it is close to Bridgewater Canal and the historic Norton Priory, which boast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great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walks and grounds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F712B54-D282-4DDC-0FE7-E4A60CD24678}"/>
              </a:ext>
            </a:extLst>
          </p:cNvPr>
          <p:cNvSpPr/>
          <p:nvPr/>
        </p:nvSpPr>
        <p:spPr>
          <a:xfrm>
            <a:off x="4775361" y="4352949"/>
            <a:ext cx="3947532" cy="198820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Rebellion North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is based in the market town of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Ossett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near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Leeds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Accessible for Manchester, Sheffield and York, their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newest studio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is ideally placed to access fabulous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walking and cycling trails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B4D07B0-3417-7F7E-91FC-EBB2C5C0071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69" t="51944" r="51208" b="2646"/>
          <a:stretch/>
        </p:blipFill>
        <p:spPr>
          <a:xfrm>
            <a:off x="409494" y="3725528"/>
            <a:ext cx="3953339" cy="26156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92EA32-965C-0C3F-5BE7-AF881256BE6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137" t="51193" r="1327" b="2465"/>
          <a:stretch/>
        </p:blipFill>
        <p:spPr>
          <a:xfrm>
            <a:off x="4769555" y="1348952"/>
            <a:ext cx="3947532" cy="2615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233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 descr="Information outline">
            <a:extLst>
              <a:ext uri="{FF2B5EF4-FFF2-40B4-BE49-F238E27FC236}">
                <a16:creationId xmlns:a16="http://schemas.microsoft.com/office/drawing/2014/main" id="{2CB4AE51-CB6A-798D-4491-76043D8D7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527" y="579663"/>
            <a:ext cx="6456947" cy="645694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479503" y="1184609"/>
            <a:ext cx="3735658" cy="1583714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Oxfordshire's new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careers platform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5"/>
              </a:rPr>
              <a:t>Find Your 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is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next step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you to find out more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plan your future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here in Oxfordshire.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5330284" y="4760039"/>
            <a:ext cx="3334214" cy="179318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 is a guide on 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6"/>
              </a:rPr>
              <a:t>Find Your Future</a:t>
            </a: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for students and parents to explore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Your Fabulous Future in Oxfordshire.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Take time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get excited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make plans!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826E480-9D2D-4565-824B-87C1121E9D97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Finding help &amp; information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D2CAFAF-3058-4F21-96AE-CC7792036A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FADEB494-AAD6-4796-93DC-90C2AFCD4CC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23" name="Graphic 22" descr="Badge Question Mark with solid fill">
            <a:extLst>
              <a:ext uri="{FF2B5EF4-FFF2-40B4-BE49-F238E27FC236}">
                <a16:creationId xmlns:a16="http://schemas.microsoft.com/office/drawing/2014/main" id="{3C5736E4-4053-4B53-B521-90790C751E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193055"/>
            <a:ext cx="538608" cy="538608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70AD0AFD-2C89-478F-8CE0-2A5D3AC072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03" y="3250390"/>
            <a:ext cx="4566367" cy="33028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2B21D9E2-AA8A-472C-A3FB-4717C145073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6623" y="1047974"/>
            <a:ext cx="4107874" cy="1856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9F464E1-6A0E-3659-74CD-3C0AFE161D24}"/>
              </a:ext>
            </a:extLst>
          </p:cNvPr>
          <p:cNvGrpSpPr/>
          <p:nvPr/>
        </p:nvGrpSpPr>
        <p:grpSpPr>
          <a:xfrm>
            <a:off x="5330284" y="3429000"/>
            <a:ext cx="3334214" cy="1083577"/>
            <a:chOff x="5452945" y="3588783"/>
            <a:chExt cx="3049801" cy="1083577"/>
          </a:xfrm>
          <a:solidFill>
            <a:srgbClr val="F2C704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0660AFD-474C-432E-BE96-AAE992816169}"/>
                </a:ext>
              </a:extLst>
            </p:cNvPr>
            <p:cNvSpPr/>
            <p:nvPr/>
          </p:nvSpPr>
          <p:spPr>
            <a:xfrm>
              <a:off x="5452945" y="3588783"/>
              <a:ext cx="3049801" cy="1083577"/>
            </a:xfrm>
            <a:prstGeom prst="roundRect">
              <a:avLst/>
            </a:prstGeom>
            <a:grpFill/>
            <a:ln w="28575">
              <a:solidFill>
                <a:srgbClr val="38BEAB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Navigate your way around the platform by clicking on        	Find Your Future.</a:t>
              </a:r>
            </a:p>
          </p:txBody>
        </p:sp>
        <p:pic>
          <p:nvPicPr>
            <p:cNvPr id="12" name="Graphic 11" descr="Magnifying glass with solid fill">
              <a:extLst>
                <a:ext uri="{FF2B5EF4-FFF2-40B4-BE49-F238E27FC236}">
                  <a16:creationId xmlns:a16="http://schemas.microsoft.com/office/drawing/2014/main" id="{29480CE8-3196-43D6-A8F2-E2E014D97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99052" y="4213826"/>
              <a:ext cx="337226" cy="33722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B888D2C-B18B-5D09-6499-45B58DB2D062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87334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5950-7C2C-44B2-953E-4B0AFE1C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52" y="2801547"/>
            <a:ext cx="7954296" cy="1063408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Finding Their Future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4DB1CB0-0F1A-473E-9669-A5F6938A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658" y="0"/>
            <a:ext cx="3932421" cy="1849190"/>
          </a:xfrm>
          <a:prstGeom prst="rect">
            <a:avLst/>
          </a:prstGeom>
        </p:spPr>
      </p:pic>
      <p:pic>
        <p:nvPicPr>
          <p:cNvPr id="6" name="Picture 5" descr="Qr code&#10;&#10;Description automatically generated with low confidence">
            <a:extLst>
              <a:ext uri="{FF2B5EF4-FFF2-40B4-BE49-F238E27FC236}">
                <a16:creationId xmlns:a16="http://schemas.microsoft.com/office/drawing/2014/main" id="{312A97FA-7AF5-4E61-AE93-C4AB5CE1E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827" y="5367377"/>
            <a:ext cx="2534085" cy="102781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7D7AFF9-661A-425C-9026-4D80A2733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88" y="5123124"/>
            <a:ext cx="1516318" cy="1516318"/>
          </a:xfrm>
          <a:prstGeom prst="ellipse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0BA2C01-D5EB-4CB0-856F-6D99861C9305}"/>
              </a:ext>
            </a:extLst>
          </p:cNvPr>
          <p:cNvSpPr txBox="1">
            <a:spLocks/>
          </p:cNvSpPr>
          <p:nvPr/>
        </p:nvSpPr>
        <p:spPr>
          <a:xfrm>
            <a:off x="594852" y="3821290"/>
            <a:ext cx="7954296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In association with </a:t>
            </a:r>
            <a:r>
              <a:rPr lang="en-GB" sz="2000" i="1" dirty="0" err="1">
                <a:latin typeface="Century Gothic" panose="020B0502020202020204" pitchFamily="34" charset="0"/>
                <a:cs typeface="Arial" panose="020B0604020202020204" pitchFamily="34" charset="0"/>
              </a:rPr>
              <a:t>VotesforSchools</a:t>
            </a:r>
            <a:r>
              <a:rPr lang="en-GB" sz="2000" i="1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endParaRPr lang="en-GB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1170E-0141-85AB-6257-1918F320B136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61787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Presentation with media outline">
            <a:extLst>
              <a:ext uri="{FF2B5EF4-FFF2-40B4-BE49-F238E27FC236}">
                <a16:creationId xmlns:a16="http://schemas.microsoft.com/office/drawing/2014/main" id="{886DA84B-3C6C-ADBC-CF2A-8B2BC5289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2169" y="950372"/>
            <a:ext cx="6399661" cy="6399661"/>
          </a:xfrm>
          <a:prstGeom prst="rect">
            <a:avLst/>
          </a:prstGeom>
        </p:spPr>
      </p:pic>
      <p:pic>
        <p:nvPicPr>
          <p:cNvPr id="35" name="Picture 34">
            <a:hlinkClick r:id="rId5"/>
            <a:extLst>
              <a:ext uri="{FF2B5EF4-FFF2-40B4-BE49-F238E27FC236}">
                <a16:creationId xmlns:a16="http://schemas.microsoft.com/office/drawing/2014/main" id="{6DD2D87F-0620-B236-44C5-D7DF853D5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6625" y="2401393"/>
            <a:ext cx="6070749" cy="39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EDAF7A1-DDF2-4ABF-CFE9-D1248FF56738}"/>
              </a:ext>
            </a:extLst>
          </p:cNvPr>
          <p:cNvSpPr/>
          <p:nvPr/>
        </p:nvSpPr>
        <p:spPr>
          <a:xfrm>
            <a:off x="1279843" y="2131621"/>
            <a:ext cx="6620398" cy="4505927"/>
          </a:xfrm>
          <a:custGeom>
            <a:avLst/>
            <a:gdLst>
              <a:gd name="connsiteX0" fmla="*/ 985647 w 6620398"/>
              <a:gd name="connsiteY0" fmla="*/ 296608 h 4505927"/>
              <a:gd name="connsiteX1" fmla="*/ 333516 w 6620398"/>
              <a:gd name="connsiteY1" fmla="*/ 948739 h 4505927"/>
              <a:gd name="connsiteX2" fmla="*/ 333516 w 6620398"/>
              <a:gd name="connsiteY2" fmla="*/ 3557187 h 4505927"/>
              <a:gd name="connsiteX3" fmla="*/ 985647 w 6620398"/>
              <a:gd name="connsiteY3" fmla="*/ 4209318 h 4505927"/>
              <a:gd name="connsiteX4" fmla="*/ 5634750 w 6620398"/>
              <a:gd name="connsiteY4" fmla="*/ 4209318 h 4505927"/>
              <a:gd name="connsiteX5" fmla="*/ 6286881 w 6620398"/>
              <a:gd name="connsiteY5" fmla="*/ 3557187 h 4505927"/>
              <a:gd name="connsiteX6" fmla="*/ 6286881 w 6620398"/>
              <a:gd name="connsiteY6" fmla="*/ 948739 h 4505927"/>
              <a:gd name="connsiteX7" fmla="*/ 5634750 w 6620398"/>
              <a:gd name="connsiteY7" fmla="*/ 296608 h 4505927"/>
              <a:gd name="connsiteX8" fmla="*/ 751003 w 6620398"/>
              <a:gd name="connsiteY8" fmla="*/ 0 h 4505927"/>
              <a:gd name="connsiteX9" fmla="*/ 5869395 w 6620398"/>
              <a:gd name="connsiteY9" fmla="*/ 0 h 4505927"/>
              <a:gd name="connsiteX10" fmla="*/ 6620398 w 6620398"/>
              <a:gd name="connsiteY10" fmla="*/ 751003 h 4505927"/>
              <a:gd name="connsiteX11" fmla="*/ 6620398 w 6620398"/>
              <a:gd name="connsiteY11" fmla="*/ 3754924 h 4505927"/>
              <a:gd name="connsiteX12" fmla="*/ 5869395 w 6620398"/>
              <a:gd name="connsiteY12" fmla="*/ 4505927 h 4505927"/>
              <a:gd name="connsiteX13" fmla="*/ 751003 w 6620398"/>
              <a:gd name="connsiteY13" fmla="*/ 4505927 h 4505927"/>
              <a:gd name="connsiteX14" fmla="*/ 0 w 6620398"/>
              <a:gd name="connsiteY14" fmla="*/ 3754924 h 4505927"/>
              <a:gd name="connsiteX15" fmla="*/ 0 w 6620398"/>
              <a:gd name="connsiteY15" fmla="*/ 751003 h 4505927"/>
              <a:gd name="connsiteX16" fmla="*/ 751003 w 6620398"/>
              <a:gd name="connsiteY16" fmla="*/ 0 h 4505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20398" h="4505927">
                <a:moveTo>
                  <a:pt x="985647" y="296608"/>
                </a:moveTo>
                <a:cubicBezTo>
                  <a:pt x="625485" y="296608"/>
                  <a:pt x="333516" y="588577"/>
                  <a:pt x="333516" y="948739"/>
                </a:cubicBezTo>
                <a:lnTo>
                  <a:pt x="333516" y="3557187"/>
                </a:lnTo>
                <a:cubicBezTo>
                  <a:pt x="333516" y="3917349"/>
                  <a:pt x="625485" y="4209318"/>
                  <a:pt x="985647" y="4209318"/>
                </a:cubicBezTo>
                <a:lnTo>
                  <a:pt x="5634750" y="4209318"/>
                </a:lnTo>
                <a:cubicBezTo>
                  <a:pt x="5994912" y="4209318"/>
                  <a:pt x="6286881" y="3917349"/>
                  <a:pt x="6286881" y="3557187"/>
                </a:cubicBezTo>
                <a:lnTo>
                  <a:pt x="6286881" y="948739"/>
                </a:lnTo>
                <a:cubicBezTo>
                  <a:pt x="6286881" y="588577"/>
                  <a:pt x="5994912" y="296608"/>
                  <a:pt x="5634750" y="296608"/>
                </a:cubicBezTo>
                <a:close/>
                <a:moveTo>
                  <a:pt x="751003" y="0"/>
                </a:moveTo>
                <a:lnTo>
                  <a:pt x="5869395" y="0"/>
                </a:lnTo>
                <a:cubicBezTo>
                  <a:pt x="6284163" y="0"/>
                  <a:pt x="6620398" y="336235"/>
                  <a:pt x="6620398" y="751003"/>
                </a:cubicBezTo>
                <a:lnTo>
                  <a:pt x="6620398" y="3754924"/>
                </a:lnTo>
                <a:cubicBezTo>
                  <a:pt x="6620398" y="4169692"/>
                  <a:pt x="6284163" y="4505927"/>
                  <a:pt x="5869395" y="4505927"/>
                </a:cubicBezTo>
                <a:lnTo>
                  <a:pt x="751003" y="4505927"/>
                </a:lnTo>
                <a:cubicBezTo>
                  <a:pt x="336235" y="4505927"/>
                  <a:pt x="0" y="4169692"/>
                  <a:pt x="0" y="3754924"/>
                </a:cubicBezTo>
                <a:lnTo>
                  <a:pt x="0" y="751003"/>
                </a:lnTo>
                <a:cubicBezTo>
                  <a:pt x="0" y="336235"/>
                  <a:pt x="336235" y="0"/>
                  <a:pt x="7510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DFB5EB-95A0-4A61-B600-2CA507C795C7}"/>
              </a:ext>
            </a:extLst>
          </p:cNvPr>
          <p:cNvSpPr/>
          <p:nvPr/>
        </p:nvSpPr>
        <p:spPr>
          <a:xfrm>
            <a:off x="330873" y="1035872"/>
            <a:ext cx="3614803" cy="87013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Time to find out more about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fabulous future waiting for you in Oxfordshire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B1635D7A-CD0E-4586-ACA0-F3DAAAE29569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fabulous future in Oxfordshire?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90A5DF72-FEC1-49EB-86F1-7AE1FD1F8D11}"/>
              </a:ext>
            </a:extLst>
          </p:cNvPr>
          <p:cNvSpPr/>
          <p:nvPr/>
        </p:nvSpPr>
        <p:spPr>
          <a:xfrm>
            <a:off x="-13644" y="176417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A13CBE-B58B-424A-9123-EC2ECB668181}"/>
              </a:ext>
            </a:extLst>
          </p:cNvPr>
          <p:cNvSpPr txBox="1"/>
          <p:nvPr/>
        </p:nvSpPr>
        <p:spPr>
          <a:xfrm>
            <a:off x="7372669" y="6637548"/>
            <a:ext cx="477639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https://safeshare.tv/x/528251568</a:t>
            </a:r>
            <a:r>
              <a:rPr lang="en-GB" sz="8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" name="Rectangle: Rounded Corners 16">
            <a:hlinkClick r:id="rId5"/>
            <a:extLst>
              <a:ext uri="{FF2B5EF4-FFF2-40B4-BE49-F238E27FC236}">
                <a16:creationId xmlns:a16="http://schemas.microsoft.com/office/drawing/2014/main" id="{E5F531E3-A13A-44A9-963B-96EFDC2131A6}"/>
              </a:ext>
            </a:extLst>
          </p:cNvPr>
          <p:cNvSpPr/>
          <p:nvPr/>
        </p:nvSpPr>
        <p:spPr>
          <a:xfrm>
            <a:off x="6458059" y="2621266"/>
            <a:ext cx="758283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0:00-3:54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0A772CD-FA5E-4AD8-8B3A-1D5E86EC3C31}"/>
              </a:ext>
            </a:extLst>
          </p:cNvPr>
          <p:cNvSpPr/>
          <p:nvPr/>
        </p:nvSpPr>
        <p:spPr>
          <a:xfrm>
            <a:off x="4192454" y="1035873"/>
            <a:ext cx="4620673" cy="87013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over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350,000 people working in Oxfordshire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over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50,000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people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self-employed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A02830-582A-4031-B325-DF69F117883C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3" name="Graphic 2" descr="Play with solid fill">
            <a:extLst>
              <a:ext uri="{FF2B5EF4-FFF2-40B4-BE49-F238E27FC236}">
                <a16:creationId xmlns:a16="http://schemas.microsoft.com/office/drawing/2014/main" id="{2F09E6A7-4EC3-790B-2816-251BF7CC37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684" y="184135"/>
            <a:ext cx="516379" cy="51637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65DD74E-3303-4150-A4BB-0F84F44F35C1}"/>
              </a:ext>
            </a:extLst>
          </p:cNvPr>
          <p:cNvSpPr/>
          <p:nvPr/>
        </p:nvSpPr>
        <p:spPr>
          <a:xfrm>
            <a:off x="1946415" y="5719358"/>
            <a:ext cx="5287254" cy="426549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the image to watch The WOW Show film.</a:t>
            </a:r>
          </a:p>
        </p:txBody>
      </p:sp>
    </p:spTree>
    <p:extLst>
      <p:ext uri="{BB962C8B-B14F-4D97-AF65-F5344CB8AC3E}">
        <p14:creationId xmlns:p14="http://schemas.microsoft.com/office/powerpoint/2010/main" val="10924817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0" grpId="0"/>
      <p:bldP spid="17" grpId="0" animBg="1"/>
      <p:bldP spid="22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1C5A8CF-78FC-4CF6-8C98-8B14F8466FDE}"/>
              </a:ext>
            </a:extLst>
          </p:cNvPr>
          <p:cNvSpPr/>
          <p:nvPr/>
        </p:nvSpPr>
        <p:spPr>
          <a:xfrm>
            <a:off x="5288973" y="2044739"/>
            <a:ext cx="3524153" cy="80783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Whatever your interests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there is something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for you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3CCAA2-F211-4B1A-8E2A-33BB18B64B89}"/>
              </a:ext>
            </a:extLst>
          </p:cNvPr>
          <p:cNvSpPr/>
          <p:nvPr/>
        </p:nvSpPr>
        <p:spPr>
          <a:xfrm>
            <a:off x="5288973" y="1035872"/>
            <a:ext cx="3524153" cy="80783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47B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Have you thought about your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yet? 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 do you enjoy?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7F423D-4157-4357-BD87-B1FBE177F6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1" b="659"/>
          <a:stretch/>
        </p:blipFill>
        <p:spPr>
          <a:xfrm>
            <a:off x="330195" y="1035872"/>
            <a:ext cx="4632754" cy="1819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05DF853-51E8-46AD-AD72-FD746E2373B6}"/>
              </a:ext>
            </a:extLst>
          </p:cNvPr>
          <p:cNvSpPr/>
          <p:nvPr/>
        </p:nvSpPr>
        <p:spPr>
          <a:xfrm>
            <a:off x="330873" y="3053606"/>
            <a:ext cx="8482253" cy="75425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lots of great opportunities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in many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different sectors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across Oxfordshire.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great future awaits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...  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0C65A5F-5DE7-4E3F-A3DB-6F5B5BAC788E}"/>
              </a:ext>
            </a:extLst>
          </p:cNvPr>
          <p:cNvSpPr/>
          <p:nvPr/>
        </p:nvSpPr>
        <p:spPr>
          <a:xfrm>
            <a:off x="330195" y="4008929"/>
            <a:ext cx="2342435" cy="254816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Whether you want 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apprenticeship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 Levels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further education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or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study for a degree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Oxfordshire has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pathway that would suit you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6" name="Shape 114">
            <a:extLst>
              <a:ext uri="{FF2B5EF4-FFF2-40B4-BE49-F238E27FC236}">
                <a16:creationId xmlns:a16="http://schemas.microsoft.com/office/drawing/2014/main" id="{10D1FDFB-7B7E-4A25-818D-D3F58B6354A5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Opportunities in Oxfordshire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C1A3B131-A401-4488-A998-B22569266D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E607A6-D005-49C6-A41C-1C2755AC0E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971" y="4008899"/>
            <a:ext cx="1456492" cy="117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C474C1-BA08-45FB-85C2-0263BB3F72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387" y="5383337"/>
            <a:ext cx="1456492" cy="117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CA3E53-643B-4BC7-9100-6FFCB8B32D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635" y="4008899"/>
            <a:ext cx="1456492" cy="11734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E4ABEC-B3EA-41F1-86A8-535D755414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9804" y="4008899"/>
            <a:ext cx="1456491" cy="1173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88B147-01A3-4D93-9F5A-90F4CE37B3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0636" y="5383338"/>
            <a:ext cx="1455242" cy="1173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Pentagon 20">
            <a:extLst>
              <a:ext uri="{FF2B5EF4-FFF2-40B4-BE49-F238E27FC236}">
                <a16:creationId xmlns:a16="http://schemas.microsoft.com/office/drawing/2014/main" id="{39BF016F-2199-4A9D-B30A-AC754588C501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pic>
        <p:nvPicPr>
          <p:cNvPr id="11266" name="Picture 2" descr="group of graduates holding diploma group of multiracial graduates holding diploma degree stock pictures, royalty-free photos &amp; images">
            <a:extLst>
              <a:ext uri="{FF2B5EF4-FFF2-40B4-BE49-F238E27FC236}">
                <a16:creationId xmlns:a16="http://schemas.microsoft.com/office/drawing/2014/main" id="{3C525641-DC07-4BE8-A3F1-0F2A51985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56635" y="5383337"/>
            <a:ext cx="1456491" cy="11734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59E692E-5255-8FF8-B525-B32403E44031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890064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ABA0BE-0ED5-448A-935A-DA4507A20403}"/>
              </a:ext>
            </a:extLst>
          </p:cNvPr>
          <p:cNvSpPr/>
          <p:nvPr/>
        </p:nvSpPr>
        <p:spPr>
          <a:xfrm>
            <a:off x="4312228" y="2773097"/>
            <a:ext cx="3457038" cy="1205223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opportunities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health, space, tourism, creative industries, construction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so much more.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839BCB-5EFC-44A0-B772-7DB1220FD8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37"/>
          <a:stretch/>
        </p:blipFill>
        <p:spPr>
          <a:xfrm>
            <a:off x="320366" y="1016656"/>
            <a:ext cx="3654465" cy="45203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288A43-50E6-440F-97C5-E4376A28A8C3}"/>
              </a:ext>
            </a:extLst>
          </p:cNvPr>
          <p:cNvSpPr/>
          <p:nvPr/>
        </p:nvSpPr>
        <p:spPr>
          <a:xfrm>
            <a:off x="5324915" y="4338504"/>
            <a:ext cx="3457038" cy="107635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No matter where you live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Oxfordshire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there is 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amazing opportunity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waiting for you.  </a:t>
            </a:r>
          </a:p>
        </p:txBody>
      </p:sp>
      <p:sp>
        <p:nvSpPr>
          <p:cNvPr id="11" name="Shape 114">
            <a:extLst>
              <a:ext uri="{FF2B5EF4-FFF2-40B4-BE49-F238E27FC236}">
                <a16:creationId xmlns:a16="http://schemas.microsoft.com/office/drawing/2014/main" id="{6EC7AE4E-65A6-498F-8456-7849AF35A12F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What’s in your area?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3A33AE-0EEE-4992-829C-1C7C7533FD69}"/>
              </a:ext>
            </a:extLst>
          </p:cNvPr>
          <p:cNvSpPr/>
          <p:nvPr/>
        </p:nvSpPr>
        <p:spPr>
          <a:xfrm>
            <a:off x="325497" y="5775040"/>
            <a:ext cx="8493007" cy="738776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During this presentation, you are going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find out about how one company can have a variety of different roles and career choices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5873B1CE-90AC-4214-B2E8-3AEC65A211E9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4826A28-0B4A-671F-E425-E15FB9E4899F}"/>
              </a:ext>
            </a:extLst>
          </p:cNvPr>
          <p:cNvSpPr/>
          <p:nvPr/>
        </p:nvSpPr>
        <p:spPr>
          <a:xfrm>
            <a:off x="4312228" y="1016656"/>
            <a:ext cx="4469726" cy="1396257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Talk to a partner about what opportunities you know about in your local area. What do people you know do as their career?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820608-EC13-6F87-6027-FE007D57EF5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3" name="Graphic 2" descr="Marker outline">
            <a:extLst>
              <a:ext uri="{FF2B5EF4-FFF2-40B4-BE49-F238E27FC236}">
                <a16:creationId xmlns:a16="http://schemas.microsoft.com/office/drawing/2014/main" id="{F52B5FEC-3249-CB61-FCDA-85BBEF115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12226" y="4419479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Graphic 19" descr="Building Brick Wall outline">
            <a:extLst>
              <a:ext uri="{FF2B5EF4-FFF2-40B4-BE49-F238E27FC236}">
                <a16:creationId xmlns:a16="http://schemas.microsoft.com/office/drawing/2014/main" id="{E60A9BE8-694F-4627-1BF7-4883E6B15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7553" y="2918508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88534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212A622-598F-45CE-AE34-9621CE97E9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0BA375E-3337-430B-8A9C-E44B2E9726A8}"/>
              </a:ext>
            </a:extLst>
          </p:cNvPr>
          <p:cNvSpPr/>
          <p:nvPr/>
        </p:nvSpPr>
        <p:spPr>
          <a:xfrm>
            <a:off x="320366" y="4808127"/>
            <a:ext cx="3828631" cy="174495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Rebellion are always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looking for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talented and creative people 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who have a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passion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 for making great games and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want to be at the forefront of developing gaming technology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F8B024-EFE7-8E56-36BC-C05240CAFC08}"/>
              </a:ext>
            </a:extLst>
          </p:cNvPr>
          <p:cNvGrpSpPr/>
          <p:nvPr/>
        </p:nvGrpSpPr>
        <p:grpSpPr>
          <a:xfrm>
            <a:off x="4389067" y="3055876"/>
            <a:ext cx="4232181" cy="2280018"/>
            <a:chOff x="4389067" y="3055876"/>
            <a:chExt cx="4232181" cy="228001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B3BE1B3-5D5C-AF38-C548-11BE9D2F3C53}"/>
                </a:ext>
              </a:extLst>
            </p:cNvPr>
            <p:cNvSpPr/>
            <p:nvPr/>
          </p:nvSpPr>
          <p:spPr>
            <a:xfrm>
              <a:off x="4389067" y="3055876"/>
              <a:ext cx="4232181" cy="2280018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hlinkClick r:id="rId4"/>
              <a:extLst>
                <a:ext uri="{FF2B5EF4-FFF2-40B4-BE49-F238E27FC236}">
                  <a16:creationId xmlns:a16="http://schemas.microsoft.com/office/drawing/2014/main" id="{D5501D9E-D0C1-4FAB-99FC-174BF767A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35190" y="3261223"/>
              <a:ext cx="3739934" cy="1869324"/>
            </a:xfrm>
            <a:prstGeom prst="roundRect">
              <a:avLst/>
            </a:prstGeom>
            <a:effectLst/>
          </p:spPr>
        </p:pic>
      </p:grpSp>
      <p:sp>
        <p:nvSpPr>
          <p:cNvPr id="13" name="Rectangle: Rounded Corners 12">
            <a:hlinkClick r:id="rId4"/>
            <a:extLst>
              <a:ext uri="{FF2B5EF4-FFF2-40B4-BE49-F238E27FC236}">
                <a16:creationId xmlns:a16="http://schemas.microsoft.com/office/drawing/2014/main" id="{0BB9FF0D-9B82-4BAC-9DB6-27BC3B797947}"/>
              </a:ext>
            </a:extLst>
          </p:cNvPr>
          <p:cNvSpPr/>
          <p:nvPr/>
        </p:nvSpPr>
        <p:spPr>
          <a:xfrm>
            <a:off x="8039558" y="2828932"/>
            <a:ext cx="784076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0:00-1:00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0AEC3C-90E6-41C4-B8B4-B7CC79A27033}"/>
              </a:ext>
            </a:extLst>
          </p:cNvPr>
          <p:cNvSpPr/>
          <p:nvPr/>
        </p:nvSpPr>
        <p:spPr>
          <a:xfrm>
            <a:off x="4553768" y="5522996"/>
            <a:ext cx="4067482" cy="1030087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Animator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person who creates pictures, cartoons, films and moving images.  </a:t>
            </a:r>
          </a:p>
        </p:txBody>
      </p:sp>
      <p:sp>
        <p:nvSpPr>
          <p:cNvPr id="23" name="Pentagon 20">
            <a:extLst>
              <a:ext uri="{FF2B5EF4-FFF2-40B4-BE49-F238E27FC236}">
                <a16:creationId xmlns:a16="http://schemas.microsoft.com/office/drawing/2014/main" id="{9A097EA1-D790-4113-AACB-7CA4C476CB5E}"/>
              </a:ext>
            </a:extLst>
          </p:cNvPr>
          <p:cNvSpPr/>
          <p:nvPr/>
        </p:nvSpPr>
        <p:spPr>
          <a:xfrm>
            <a:off x="-17285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54E6E84-F2B9-492A-BC7D-C36D00C3AEB5}"/>
              </a:ext>
            </a:extLst>
          </p:cNvPr>
          <p:cNvSpPr/>
          <p:nvPr/>
        </p:nvSpPr>
        <p:spPr>
          <a:xfrm>
            <a:off x="3479639" y="1221917"/>
            <a:ext cx="5343995" cy="134037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Rebellion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is known worldwide for its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computer games, comics and films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many different roles available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with them, including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programming, art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animation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FE3B7F-2B72-46FE-BD9C-4DA86C28181F}"/>
              </a:ext>
            </a:extLst>
          </p:cNvPr>
          <p:cNvSpPr txBox="1"/>
          <p:nvPr/>
        </p:nvSpPr>
        <p:spPr>
          <a:xfrm>
            <a:off x="7339964" y="6642556"/>
            <a:ext cx="467887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dirty="0">
                <a:latin typeface="Century Gothic" panose="020B0502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https://safeshare.tv/x/yFrJfr8nSck</a:t>
            </a:r>
            <a:r>
              <a:rPr lang="en-GB" sz="800" b="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en-GB" sz="8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, building, outdoor, sky&#10;&#10;Description automatically generated">
            <a:extLst>
              <a:ext uri="{FF2B5EF4-FFF2-40B4-BE49-F238E27FC236}">
                <a16:creationId xmlns:a16="http://schemas.microsoft.com/office/drawing/2014/main" id="{91782BBB-EEF4-4D6D-8E23-920061668F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66" y="1019624"/>
            <a:ext cx="2763906" cy="1744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Shape 114">
            <a:extLst>
              <a:ext uri="{FF2B5EF4-FFF2-40B4-BE49-F238E27FC236}">
                <a16:creationId xmlns:a16="http://schemas.microsoft.com/office/drawing/2014/main" id="{CEAB1B9D-D2AF-45B5-AF12-86F5B359756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Rebellion!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4220B89-6AB6-67A6-4867-21F7CE761546}"/>
              </a:ext>
            </a:extLst>
          </p:cNvPr>
          <p:cNvSpPr/>
          <p:nvPr/>
        </p:nvSpPr>
        <p:spPr>
          <a:xfrm>
            <a:off x="320367" y="3055876"/>
            <a:ext cx="3828631" cy="1460367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Activity (2-3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the image on the right to watch a film about some of the work at Rebellion.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A6C07A-41AF-8DEC-206C-F26AB36B12EB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7469624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  <p:bldP spid="18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Presentation with media outline">
            <a:extLst>
              <a:ext uri="{FF2B5EF4-FFF2-40B4-BE49-F238E27FC236}">
                <a16:creationId xmlns:a16="http://schemas.microsoft.com/office/drawing/2014/main" id="{30399D42-2F49-AEBE-5069-C0FF7F40C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72169" y="950372"/>
            <a:ext cx="6399661" cy="6399661"/>
          </a:xfrm>
          <a:prstGeom prst="rect">
            <a:avLst/>
          </a:prstGeom>
        </p:spPr>
      </p:pic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Meet Rebellion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0047EC7-FB1F-963C-BE42-AAD1267F8CD1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1AC8F7-EB66-BE59-0D73-7DAD978D59AE}"/>
              </a:ext>
            </a:extLst>
          </p:cNvPr>
          <p:cNvGrpSpPr/>
          <p:nvPr/>
        </p:nvGrpSpPr>
        <p:grpSpPr>
          <a:xfrm>
            <a:off x="659944" y="1276275"/>
            <a:ext cx="7824110" cy="5325189"/>
            <a:chOff x="706432" y="1361037"/>
            <a:chExt cx="7205157" cy="530686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C6F19083-68D6-9F39-3402-7E9BB91BF8D8}"/>
                </a:ext>
              </a:extLst>
            </p:cNvPr>
            <p:cNvSpPr/>
            <p:nvPr/>
          </p:nvSpPr>
          <p:spPr>
            <a:xfrm>
              <a:off x="706432" y="1361037"/>
              <a:ext cx="7205157" cy="5306865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C9DF813-76E2-56B3-BCAA-990576E3E25C}"/>
                </a:ext>
              </a:extLst>
            </p:cNvPr>
            <p:cNvSpPr/>
            <p:nvPr/>
          </p:nvSpPr>
          <p:spPr>
            <a:xfrm>
              <a:off x="1069406" y="1706867"/>
              <a:ext cx="6479207" cy="4608202"/>
            </a:xfrm>
            <a:prstGeom prst="round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26" name="Picture 2" descr="Download Rebellion Developments Logo in SVG Vector or PNG File Format - Logo .wine">
            <a:hlinkClick r:id="rId6"/>
            <a:extLst>
              <a:ext uri="{FF2B5EF4-FFF2-40B4-BE49-F238E27FC236}">
                <a16:creationId xmlns:a16="http://schemas.microsoft.com/office/drawing/2014/main" id="{C3785A5C-D806-492F-97FD-E52DF15E6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215" y="1056215"/>
            <a:ext cx="7473566" cy="498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hlinkClick r:id="rId6"/>
            <a:extLst>
              <a:ext uri="{FF2B5EF4-FFF2-40B4-BE49-F238E27FC236}">
                <a16:creationId xmlns:a16="http://schemas.microsoft.com/office/drawing/2014/main" id="{D8898D1C-3FA3-4CBD-8DA3-383968662676}"/>
              </a:ext>
            </a:extLst>
          </p:cNvPr>
          <p:cNvSpPr/>
          <p:nvPr/>
        </p:nvSpPr>
        <p:spPr>
          <a:xfrm>
            <a:off x="6950103" y="1913747"/>
            <a:ext cx="784076" cy="538608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0:00-1:00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9659EB-9FF6-2DBE-E011-6D2695A654E0}"/>
              </a:ext>
            </a:extLst>
          </p:cNvPr>
          <p:cNvSpPr/>
          <p:nvPr/>
        </p:nvSpPr>
        <p:spPr>
          <a:xfrm>
            <a:off x="1640514" y="5172886"/>
            <a:ext cx="5862968" cy="764762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Click on the Rebellion logo to see more of their incredible work.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93FD1-7D28-627F-9995-9E00022DF017}"/>
              </a:ext>
            </a:extLst>
          </p:cNvPr>
          <p:cNvSpPr txBox="1"/>
          <p:nvPr/>
        </p:nvSpPr>
        <p:spPr>
          <a:xfrm>
            <a:off x="7192420" y="6648582"/>
            <a:ext cx="57798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dirty="0"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https://safeshare.tv/x/EgT-DBBWWbE</a:t>
            </a:r>
            <a:r>
              <a:rPr lang="en-GB" sz="800" b="0" dirty="0">
                <a:latin typeface="Century Gothic" panose="020B0502020202020204" pitchFamily="34" charset="0"/>
              </a:rPr>
              <a:t> </a:t>
            </a:r>
            <a:endParaRPr lang="en-GB" sz="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6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53AFBD-DF81-4D40-A2B3-22D04F4B8BF2}"/>
              </a:ext>
            </a:extLst>
          </p:cNvPr>
          <p:cNvSpPr/>
          <p:nvPr/>
        </p:nvSpPr>
        <p:spPr>
          <a:xfrm>
            <a:off x="320366" y="4861367"/>
            <a:ext cx="3265894" cy="169171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These roles help the business run well, for example: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paying staff, advertising new products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or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managing their social media posts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Careers at Rebellion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852F20-9D6A-480F-B05C-17AD995607BF}"/>
              </a:ext>
            </a:extLst>
          </p:cNvPr>
          <p:cNvSpPr/>
          <p:nvPr/>
        </p:nvSpPr>
        <p:spPr>
          <a:xfrm>
            <a:off x="320366" y="1019623"/>
            <a:ext cx="3265894" cy="129802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 you have seen,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Rebellion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are known for creating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computer games, comics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films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AA7753E-5EAB-8DEF-5D90-F6699D253B28}"/>
              </a:ext>
            </a:extLst>
          </p:cNvPr>
          <p:cNvSpPr/>
          <p:nvPr/>
        </p:nvSpPr>
        <p:spPr>
          <a:xfrm>
            <a:off x="3924154" y="5709424"/>
            <a:ext cx="4899479" cy="843659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next few slides will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look at three of these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 more detail.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63FC16-3847-B472-366E-8948820CAA7F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7AE8276-3F63-B9C1-2B19-13C0DC136047}"/>
              </a:ext>
            </a:extLst>
          </p:cNvPr>
          <p:cNvSpPr/>
          <p:nvPr/>
        </p:nvSpPr>
        <p:spPr>
          <a:xfrm>
            <a:off x="320366" y="2743650"/>
            <a:ext cx="3265894" cy="1691718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But, in addition to roles 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programming, art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animation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there are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other parts of the business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that are just as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important. 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vintage gray game console and joystick">
            <a:extLst>
              <a:ext uri="{FF2B5EF4-FFF2-40B4-BE49-F238E27FC236}">
                <a16:creationId xmlns:a16="http://schemas.microsoft.com/office/drawing/2014/main" id="{84548A86-116E-5A8E-3FE3-5034B1D13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t="6395" r="32977" b="21092"/>
          <a:stretch/>
        </p:blipFill>
        <p:spPr bwMode="auto">
          <a:xfrm>
            <a:off x="3924154" y="1019623"/>
            <a:ext cx="4899479" cy="42977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33A027-D6E3-4FD0-A28E-F1031BBB273A}"/>
              </a:ext>
            </a:extLst>
          </p:cNvPr>
          <p:cNvSpPr/>
          <p:nvPr/>
        </p:nvSpPr>
        <p:spPr>
          <a:xfrm>
            <a:off x="4180643" y="1227679"/>
            <a:ext cx="2025570" cy="52141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Marketing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D32A9CD-0A1C-D1A5-8C9C-38C933FCB557}"/>
              </a:ext>
            </a:extLst>
          </p:cNvPr>
          <p:cNvSpPr/>
          <p:nvPr/>
        </p:nvSpPr>
        <p:spPr>
          <a:xfrm>
            <a:off x="4180643" y="4300057"/>
            <a:ext cx="2025570" cy="52141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Administration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FF01DB0-C4BD-3A6B-B94C-A51B0542579B}"/>
              </a:ext>
            </a:extLst>
          </p:cNvPr>
          <p:cNvSpPr/>
          <p:nvPr/>
        </p:nvSpPr>
        <p:spPr>
          <a:xfrm>
            <a:off x="4180643" y="2763868"/>
            <a:ext cx="2025570" cy="52141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Budgeting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8DEE6C-542B-1168-5D1B-B0E0790F4EDC}"/>
              </a:ext>
            </a:extLst>
          </p:cNvPr>
          <p:cNvSpPr/>
          <p:nvPr/>
        </p:nvSpPr>
        <p:spPr>
          <a:xfrm>
            <a:off x="6544107" y="1490276"/>
            <a:ext cx="2025570" cy="52141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Finance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6627102-5E0E-0942-575E-8037980EA3E5}"/>
              </a:ext>
            </a:extLst>
          </p:cNvPr>
          <p:cNvSpPr/>
          <p:nvPr/>
        </p:nvSpPr>
        <p:spPr>
          <a:xfrm>
            <a:off x="6547887" y="3049552"/>
            <a:ext cx="2025570" cy="52141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Recruitment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F3DCB1D-E1F3-58C6-B145-F1A8484BF3BC}"/>
              </a:ext>
            </a:extLst>
          </p:cNvPr>
          <p:cNvSpPr/>
          <p:nvPr/>
        </p:nvSpPr>
        <p:spPr>
          <a:xfrm>
            <a:off x="6547887" y="4585741"/>
            <a:ext cx="2025570" cy="521412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36630653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9" grpId="0" animBg="1"/>
      <p:bldP spid="20" grpId="0" animBg="1"/>
      <p:bldP spid="13" grpId="0" animBg="1"/>
      <p:bldP spid="16" grpId="0" animBg="1"/>
      <p:bldP spid="11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53AFBD-DF81-4D40-A2B3-22D04F4B8BF2}"/>
              </a:ext>
            </a:extLst>
          </p:cNvPr>
          <p:cNvSpPr/>
          <p:nvPr/>
        </p:nvSpPr>
        <p:spPr>
          <a:xfrm>
            <a:off x="320366" y="4376986"/>
            <a:ext cx="1541887" cy="72296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Magazines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Marketing at Rebellion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852F20-9D6A-480F-B05C-17AD995607BF}"/>
              </a:ext>
            </a:extLst>
          </p:cNvPr>
          <p:cNvSpPr/>
          <p:nvPr/>
        </p:nvSpPr>
        <p:spPr>
          <a:xfrm>
            <a:off x="1615418" y="1016655"/>
            <a:ext cx="5913164" cy="468367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Have you ever thought about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career in marketing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33A027-D6E3-4FD0-A28E-F1031BBB273A}"/>
              </a:ext>
            </a:extLst>
          </p:cNvPr>
          <p:cNvSpPr/>
          <p:nvPr/>
        </p:nvSpPr>
        <p:spPr>
          <a:xfrm>
            <a:off x="1461647" y="3181552"/>
            <a:ext cx="1541887" cy="72296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Social media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74E69E-2E15-7D8D-198F-A3DD05D75021}"/>
              </a:ext>
            </a:extLst>
          </p:cNvPr>
          <p:cNvSpPr/>
          <p:nvPr/>
        </p:nvSpPr>
        <p:spPr>
          <a:xfrm>
            <a:off x="320366" y="5574572"/>
            <a:ext cx="3893280" cy="978510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Marketing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Promoting and selling products or services. 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90058A-B39A-2C12-15F6-CDDBB69578C9}"/>
              </a:ext>
            </a:extLst>
          </p:cNvPr>
          <p:cNvSpPr/>
          <p:nvPr/>
        </p:nvSpPr>
        <p:spPr>
          <a:xfrm>
            <a:off x="320366" y="1729496"/>
            <a:ext cx="8503267" cy="978511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Discussion (4-5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What do you think marketing is? Where do you think sharing a new product would get the most attention?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4E0309A-D689-3CF9-702B-E5B2BC5EAF16}"/>
              </a:ext>
            </a:extLst>
          </p:cNvPr>
          <p:cNvSpPr/>
          <p:nvPr/>
        </p:nvSpPr>
        <p:spPr>
          <a:xfrm>
            <a:off x="3230415" y="4378062"/>
            <a:ext cx="1541887" cy="72296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Celebrities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F4F6113-298D-E032-A44A-5042A216D577}"/>
              </a:ext>
            </a:extLst>
          </p:cNvPr>
          <p:cNvSpPr/>
          <p:nvPr/>
        </p:nvSpPr>
        <p:spPr>
          <a:xfrm>
            <a:off x="4371696" y="3181552"/>
            <a:ext cx="1541887" cy="72296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Television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0FF724-4D0A-D89A-FBD1-A979AB7667CE}"/>
              </a:ext>
            </a:extLst>
          </p:cNvPr>
          <p:cNvSpPr/>
          <p:nvPr/>
        </p:nvSpPr>
        <p:spPr>
          <a:xfrm>
            <a:off x="6140464" y="4378062"/>
            <a:ext cx="1541887" cy="72296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YouTube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10D2B9A-D735-6F26-3FED-FFC106A28AF5}"/>
              </a:ext>
            </a:extLst>
          </p:cNvPr>
          <p:cNvSpPr/>
          <p:nvPr/>
        </p:nvSpPr>
        <p:spPr>
          <a:xfrm>
            <a:off x="7281746" y="3181552"/>
            <a:ext cx="1541887" cy="722965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Websites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12111F3-7D4E-077D-C802-0DC215BD2C1F}"/>
              </a:ext>
            </a:extLst>
          </p:cNvPr>
          <p:cNvSpPr/>
          <p:nvPr/>
        </p:nvSpPr>
        <p:spPr>
          <a:xfrm>
            <a:off x="4493941" y="5574573"/>
            <a:ext cx="4329692" cy="978510"/>
          </a:xfrm>
          <a:prstGeom prst="roundRect">
            <a:avLst/>
          </a:prstGeom>
          <a:solidFill>
            <a:srgbClr val="262262"/>
          </a:solidFill>
          <a:ln w="28575">
            <a:solidFill>
              <a:srgbClr val="C2D2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Find out the cost of advertising in different places. Which is the cheapest?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D01905-8CAA-DD3B-7BDE-144117AB2F29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33" name="Graphic 32" descr="Internet outline">
            <a:extLst>
              <a:ext uri="{FF2B5EF4-FFF2-40B4-BE49-F238E27FC236}">
                <a16:creationId xmlns:a16="http://schemas.microsoft.com/office/drawing/2014/main" id="{A007A53B-249B-D5F9-5FC5-0EA935AB3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0464" y="3085834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5" name="Graphic 34" descr="Newspaper outline">
            <a:extLst>
              <a:ext uri="{FF2B5EF4-FFF2-40B4-BE49-F238E27FC236}">
                <a16:creationId xmlns:a16="http://schemas.microsoft.com/office/drawing/2014/main" id="{B7FC4B43-94E8-55B0-20BB-FD66622E6C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9134" y="4281268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7" name="Graphic 36" descr="Comment Like outline">
            <a:extLst>
              <a:ext uri="{FF2B5EF4-FFF2-40B4-BE49-F238E27FC236}">
                <a16:creationId xmlns:a16="http://schemas.microsoft.com/office/drawing/2014/main" id="{C39B0515-BDCA-018B-E736-4F854683F8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09233" y="4281268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9" name="Graphic 38" descr="Comment Heart outline">
            <a:extLst>
              <a:ext uri="{FF2B5EF4-FFF2-40B4-BE49-F238E27FC236}">
                <a16:creationId xmlns:a16="http://schemas.microsoft.com/office/drawing/2014/main" id="{37200F83-2D85-0107-AD94-13903C1A29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0366" y="3085834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1" name="Graphic 40" descr="Television outline">
            <a:extLst>
              <a:ext uri="{FF2B5EF4-FFF2-40B4-BE49-F238E27FC236}">
                <a16:creationId xmlns:a16="http://schemas.microsoft.com/office/drawing/2014/main" id="{6BCC0A1F-AF1C-DB49-FEB5-930728BF6C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30415" y="3085834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3" name="Graphic 42" descr="Badge New outline">
            <a:extLst>
              <a:ext uri="{FF2B5EF4-FFF2-40B4-BE49-F238E27FC236}">
                <a16:creationId xmlns:a16="http://schemas.microsoft.com/office/drawing/2014/main" id="{7EB9809A-B40C-6669-4ABC-B87105AFAD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999183" y="4281268"/>
            <a:ext cx="914400" cy="9144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452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10" grpId="0" animBg="1"/>
      <p:bldP spid="11" grpId="0" animBg="1"/>
      <p:bldP spid="13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actory producing smokes">
            <a:extLst>
              <a:ext uri="{FF2B5EF4-FFF2-40B4-BE49-F238E27FC236}">
                <a16:creationId xmlns:a16="http://schemas.microsoft.com/office/drawing/2014/main" id="{7F54A3FF-FD6E-CA40-71D9-77648555A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 b="10348"/>
          <a:stretch/>
        </p:blipFill>
        <p:spPr bwMode="auto">
          <a:xfrm>
            <a:off x="4744361" y="4883748"/>
            <a:ext cx="3989725" cy="1667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person walking while carrying a camera and paper bags">
            <a:extLst>
              <a:ext uri="{FF2B5EF4-FFF2-40B4-BE49-F238E27FC236}">
                <a16:creationId xmlns:a16="http://schemas.microsoft.com/office/drawing/2014/main" id="{B5FAC210-97D5-5068-204C-A32157F9B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1" b="23374"/>
          <a:stretch/>
        </p:blipFill>
        <p:spPr bwMode="auto">
          <a:xfrm>
            <a:off x="4744361" y="3000933"/>
            <a:ext cx="3995783" cy="1667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Pentagon 20">
            <a:extLst>
              <a:ext uri="{FF2B5EF4-FFF2-40B4-BE49-F238E27FC236}">
                <a16:creationId xmlns:a16="http://schemas.microsoft.com/office/drawing/2014/main" id="{F0EAE338-09EF-4CBE-85D6-0E4C1ABF6FB8}"/>
              </a:ext>
            </a:extLst>
          </p:cNvPr>
          <p:cNvSpPr/>
          <p:nvPr/>
        </p:nvSpPr>
        <p:spPr>
          <a:xfrm>
            <a:off x="-9800" y="199516"/>
            <a:ext cx="758663" cy="538608"/>
          </a:xfrm>
          <a:prstGeom prst="homePlate">
            <a:avLst/>
          </a:prstGeom>
          <a:solidFill>
            <a:srgbClr val="2622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2" name="Shape 114">
            <a:extLst>
              <a:ext uri="{FF2B5EF4-FFF2-40B4-BE49-F238E27FC236}">
                <a16:creationId xmlns:a16="http://schemas.microsoft.com/office/drawing/2014/main" id="{7EF04094-1937-4EE7-870E-32CE4EBBFB33}"/>
              </a:ext>
            </a:extLst>
          </p:cNvPr>
          <p:cNvSpPr/>
          <p:nvPr/>
        </p:nvSpPr>
        <p:spPr>
          <a:xfrm>
            <a:off x="780384" y="196548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Marketing at Rebellion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5C47A6E-A031-4D89-9CC6-4821BC9E61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819" y="-138689"/>
            <a:ext cx="2556336" cy="120209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7852F20-9D6A-480F-B05C-17AD995607BF}"/>
              </a:ext>
            </a:extLst>
          </p:cNvPr>
          <p:cNvSpPr/>
          <p:nvPr/>
        </p:nvSpPr>
        <p:spPr>
          <a:xfrm>
            <a:off x="397796" y="1016265"/>
            <a:ext cx="3995783" cy="693311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Getting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price right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with a new product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important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990058A-B39A-2C12-15F6-CDDBB69578C9}"/>
              </a:ext>
            </a:extLst>
          </p:cNvPr>
          <p:cNvSpPr/>
          <p:nvPr/>
        </p:nvSpPr>
        <p:spPr>
          <a:xfrm>
            <a:off x="4750419" y="1016264"/>
            <a:ext cx="3995783" cy="1769575"/>
          </a:xfrm>
          <a:prstGeom prst="roundRect">
            <a:avLst/>
          </a:prstGeom>
          <a:solidFill>
            <a:srgbClr val="F2C704"/>
          </a:solidFill>
          <a:ln w="28575">
            <a:solidFill>
              <a:srgbClr val="38BEA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Discussion (4-5 mins)</a:t>
            </a:r>
          </a:p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do you think a company comes up with a price for their product? Write down three things that they must think about. Click for some ideas! 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E39A67-2215-F0CF-CE0B-FB483A34B726}"/>
              </a:ext>
            </a:extLst>
          </p:cNvPr>
          <p:cNvSpPr/>
          <p:nvPr/>
        </p:nvSpPr>
        <p:spPr>
          <a:xfrm>
            <a:off x="397795" y="1881975"/>
            <a:ext cx="3995783" cy="903865"/>
          </a:xfrm>
          <a:prstGeom prst="roundRect">
            <a:avLst/>
          </a:prstGeom>
          <a:solidFill>
            <a:srgbClr val="38BEAB"/>
          </a:solidFill>
          <a:ln w="28575">
            <a:solidFill>
              <a:srgbClr val="B6DA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Brand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certain type of product sold under a recognised name.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  <a:sym typeface="Lato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1A2A0E-9FEF-F97F-1B6C-7B3485D6789E}"/>
              </a:ext>
            </a:extLst>
          </p:cNvPr>
          <p:cNvSpPr txBox="1"/>
          <p:nvPr/>
        </p:nvSpPr>
        <p:spPr>
          <a:xfrm>
            <a:off x="0" y="6640248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</a:t>
            </a:r>
            <a:r>
              <a:rPr lang="en-GB" sz="800" dirty="0" err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VotesforSchools</a:t>
            </a:r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800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</p:txBody>
      </p:sp>
      <p:pic>
        <p:nvPicPr>
          <p:cNvPr id="2050" name="Picture 2" descr="black and white adidas textile">
            <a:extLst>
              <a:ext uri="{FF2B5EF4-FFF2-40B4-BE49-F238E27FC236}">
                <a16:creationId xmlns:a16="http://schemas.microsoft.com/office/drawing/2014/main" id="{6CD29A1C-BA55-45A9-9B05-A28AF4A2D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1061" r="-321" b="14571"/>
          <a:stretch/>
        </p:blipFill>
        <p:spPr bwMode="auto">
          <a:xfrm>
            <a:off x="397795" y="3000933"/>
            <a:ext cx="3995783" cy="1667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0C45B7-9AFE-7394-97C0-58920DE01A21}"/>
              </a:ext>
            </a:extLst>
          </p:cNvPr>
          <p:cNvSpPr/>
          <p:nvPr/>
        </p:nvSpPr>
        <p:spPr>
          <a:xfrm>
            <a:off x="559617" y="3564794"/>
            <a:ext cx="3672138" cy="54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well-known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brand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is.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7A8B7C-9175-5E65-AC9E-E1C19591CCD6}"/>
              </a:ext>
            </a:extLst>
          </p:cNvPr>
          <p:cNvSpPr/>
          <p:nvPr/>
        </p:nvSpPr>
        <p:spPr>
          <a:xfrm>
            <a:off x="4906185" y="3564793"/>
            <a:ext cx="3672138" cy="54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Who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will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the product.</a:t>
            </a:r>
          </a:p>
        </p:txBody>
      </p:sp>
      <p:pic>
        <p:nvPicPr>
          <p:cNvPr id="2056" name="Picture 8" descr="assorted coin lot">
            <a:extLst>
              <a:ext uri="{FF2B5EF4-FFF2-40B4-BE49-F238E27FC236}">
                <a16:creationId xmlns:a16="http://schemas.microsoft.com/office/drawing/2014/main" id="{F18EBCA2-EE93-C124-1B9F-C3B684AE9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1" b="61039"/>
          <a:stretch/>
        </p:blipFill>
        <p:spPr bwMode="auto">
          <a:xfrm>
            <a:off x="403853" y="4883748"/>
            <a:ext cx="3989725" cy="1667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1B2815-C588-9FF5-C42D-29AD371092C4}"/>
              </a:ext>
            </a:extLst>
          </p:cNvPr>
          <p:cNvSpPr/>
          <p:nvPr/>
        </p:nvSpPr>
        <p:spPr>
          <a:xfrm>
            <a:off x="559617" y="5447609"/>
            <a:ext cx="3672138" cy="54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38BE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buyers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prepared to pay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A33A027-D6E3-4FD0-A28E-F1031BBB273A}"/>
              </a:ext>
            </a:extLst>
          </p:cNvPr>
          <p:cNvSpPr/>
          <p:nvPr/>
        </p:nvSpPr>
        <p:spPr>
          <a:xfrm>
            <a:off x="4906185" y="5447609"/>
            <a:ext cx="3672138" cy="540000"/>
          </a:xfrm>
          <a:prstGeom prst="roundRect">
            <a:avLst/>
          </a:prstGeom>
          <a:solidFill>
            <a:srgbClr val="B9DBF5"/>
          </a:solidFill>
          <a:ln w="28575">
            <a:solidFill>
              <a:srgbClr val="262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cost to make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product.</a:t>
            </a:r>
          </a:p>
        </p:txBody>
      </p:sp>
    </p:spTree>
    <p:extLst>
      <p:ext uri="{BB962C8B-B14F-4D97-AF65-F5344CB8AC3E}">
        <p14:creationId xmlns:p14="http://schemas.microsoft.com/office/powerpoint/2010/main" val="42598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3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7733</TotalTime>
  <Words>1838</Words>
  <Application>Microsoft Office PowerPoint</Application>
  <PresentationFormat>On-screen Show (4:3)</PresentationFormat>
  <Paragraphs>265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Open Sans</vt:lpstr>
      <vt:lpstr>Roboto</vt:lpstr>
      <vt:lpstr>Office Theme</vt:lpstr>
      <vt:lpstr>Finding Their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Their Future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Hadfield</dc:creator>
  <cp:lastModifiedBy>Lara</cp:lastModifiedBy>
  <cp:revision>292</cp:revision>
  <dcterms:created xsi:type="dcterms:W3CDTF">2021-01-18T09:44:21Z</dcterms:created>
  <dcterms:modified xsi:type="dcterms:W3CDTF">2022-08-25T11:40:32Z</dcterms:modified>
</cp:coreProperties>
</file>