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7" r:id="rId2"/>
    <p:sldId id="257" r:id="rId3"/>
    <p:sldId id="305" r:id="rId4"/>
    <p:sldId id="295" r:id="rId5"/>
    <p:sldId id="350" r:id="rId6"/>
    <p:sldId id="34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CFA"/>
    <a:srgbClr val="F2C704"/>
    <a:srgbClr val="FDE891"/>
    <a:srgbClr val="8EC0D6"/>
    <a:srgbClr val="262262"/>
    <a:srgbClr val="47BEB3"/>
    <a:srgbClr val="C2D2EC"/>
    <a:srgbClr val="B6DAF2"/>
    <a:srgbClr val="38BEAB"/>
    <a:srgbClr val="CDA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4799" autoAdjust="0"/>
  </p:normalViewPr>
  <p:slideViewPr>
    <p:cSldViewPr snapToGrid="0">
      <p:cViewPr varScale="1">
        <p:scale>
          <a:sx n="69" d="100"/>
          <a:sy n="69" d="100"/>
        </p:scale>
        <p:origin x="17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7E32-F93B-4BB2-8776-7FC0F5CFD7A1}" type="datetimeFigureOut">
              <a:rPr lang="en-GB" smtClean="0"/>
              <a:t>28/08/2022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81B7C-BC5E-4E16-B045-EB0A45CAA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3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 &amp; Images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0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 </a:t>
            </a:r>
          </a:p>
          <a:p>
            <a:pPr marL="228600" indent="-228600">
              <a:buAutoNum type="arabicParenR"/>
            </a:pPr>
            <a:r>
              <a:rPr lang="en-GB" b="0" dirty="0"/>
              <a:t>https://race.ukaea.uk/careers/</a:t>
            </a:r>
          </a:p>
          <a:p>
            <a:pPr marL="228600" indent="-228600">
              <a:buAutoNum type="arabicParenR"/>
            </a:pPr>
            <a:r>
              <a:rPr lang="en-GB" b="0" dirty="0"/>
              <a:t>https://ccfe.ukaea.uk/about-ccfe/visit-ccfe/</a:t>
            </a:r>
          </a:p>
          <a:p>
            <a:endParaRPr lang="en-GB" b="1" dirty="0"/>
          </a:p>
          <a:p>
            <a:r>
              <a:rPr lang="en-GB" b="1" dirty="0"/>
              <a:t>Images:</a:t>
            </a:r>
          </a:p>
          <a:p>
            <a:r>
              <a:rPr lang="en-GB" b="1" dirty="0"/>
              <a:t>1) </a:t>
            </a:r>
            <a:r>
              <a:rPr lang="en-GB" b="0" dirty="0"/>
              <a:t>https://www.oxfordshirelep.com/findyourfuture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55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Direct people to other general UKAEA inboxes if you think appropriate including: EarlyCareers@ukaea.uk [apprenticeships, graduate scheme, placements, etc], Recruitment@ukaea.uk [general job enquiries and specific job roles], Mediaenquiry@ukaea.uk [press enquiries and media visits], Education@ukaea.uk [school/university visits and student questions], or Communications@ukaea.uk [general visit enquiries, public open events, industry visits, etc].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*Due to safeguarding policy, do not communicate via your personal UKAEA email address for students aged 18 and under. Instead direct them to Education@ukaea.uk or EarlyCareers@ukaea.uk depending on the nature of their enquiry, and someone with a DBS check monitoring those inboxes will coordinate the reply.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2E606-7E0B-0B4A-8955-4487729DC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473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 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https://www.oxfordshirelep.com/sites/default/files/uploads/FindYourFutureParentsGuide.pdf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3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37B4-C914-4A0A-8672-17E7229A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25152" y="1530994"/>
            <a:ext cx="8599268" cy="4491980"/>
          </a:xfrm>
        </p:spPr>
        <p:txBody>
          <a:bodyPr/>
          <a:lstStyle>
            <a:lvl1pPr>
              <a:defRPr sz="1350">
                <a:solidFill>
                  <a:schemeClr val="accent1"/>
                </a:solidFill>
              </a:defRPr>
            </a:lvl1pPr>
            <a:lvl2pPr>
              <a:defRPr sz="1238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5151" y="205430"/>
            <a:ext cx="751414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8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8274-0ADB-BF4D-B139-79D1AA72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05386"/>
            <a:ext cx="817245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E091-208E-974F-B374-EB2FF4E0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817342"/>
            <a:ext cx="8172450" cy="33596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3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BEAB">
                <a:alpha val="5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Oxlep</a:t>
            </a:r>
            <a:r>
              <a:rPr lang="en-US" dirty="0"/>
              <a:t> career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99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shirele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cfe.ukaea.uk/about-ccfe/visit-ccfe/" TargetMode="External"/><Relationship Id="rId7" Type="http://schemas.openxmlformats.org/officeDocument/2006/relationships/hyperlink" Target="https://race.ukaea.uk/career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shirelep.com/sites/default/files/uploads/FindYourFutureParentsGuide.pdf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https://www.oxfordshirelep.com/findyourfuture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801547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Finding Their Future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8" y="0"/>
            <a:ext cx="3932421" cy="1849190"/>
          </a:xfrm>
          <a:prstGeom prst="rect">
            <a:avLst/>
          </a:prstGeom>
        </p:spPr>
      </p:pic>
      <p:pic>
        <p:nvPicPr>
          <p:cNvPr id="6" name="Picture 5" descr="Qr code&#10;&#10;Description automatically generated with low confidence">
            <a:extLst>
              <a:ext uri="{FF2B5EF4-FFF2-40B4-BE49-F238E27FC236}">
                <a16:creationId xmlns:a16="http://schemas.microsoft.com/office/drawing/2014/main" id="{312A97FA-7AF5-4E61-AE93-C4AB5CE1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7" y="5367377"/>
            <a:ext cx="2534085" cy="102781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7D7AFF9-661A-425C-9026-4D80A273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BA2C01-D5EB-4CB0-856F-6D99861C9305}"/>
              </a:ext>
            </a:extLst>
          </p:cNvPr>
          <p:cNvSpPr txBox="1">
            <a:spLocks/>
          </p:cNvSpPr>
          <p:nvPr/>
        </p:nvSpPr>
        <p:spPr>
          <a:xfrm>
            <a:off x="594852" y="382129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In association with </a:t>
            </a:r>
            <a:r>
              <a:rPr lang="en-GB" sz="20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VotesforSchools</a:t>
            </a:r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endParaRPr lang="en-GB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42D98-65DD-4328-889F-D28BF9EEF5A8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1322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5819" y="-138689"/>
            <a:ext cx="2556336" cy="12020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" name="Google Shape;30;p2"/>
          <p:cNvGraphicFramePr/>
          <p:nvPr>
            <p:extLst>
              <p:ext uri="{D42A27DB-BD31-4B8C-83A1-F6EECF244321}">
                <p14:modId xmlns:p14="http://schemas.microsoft.com/office/powerpoint/2010/main" val="2592561956"/>
              </p:ext>
            </p:extLst>
          </p:nvPr>
        </p:nvGraphicFramePr>
        <p:xfrm>
          <a:off x="231515" y="1077063"/>
          <a:ext cx="8680950" cy="4464921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2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5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1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0" marB="0"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F2C7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3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mins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fabulous future in Oxfordshire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Whole class</a:t>
                      </a:r>
                      <a:endParaRPr dirty="0"/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watch the Oxfordshire WOW Show film to introduce the lesson  </a:t>
                      </a:r>
                      <a:endParaRPr dirty="0"/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2-3 mins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Opportunities in Oxfordshire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Whole class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are asked to think about their future here in Oxfordshire.</a:t>
                      </a:r>
                      <a:endParaRPr dirty="0"/>
                    </a:p>
                  </a:txBody>
                  <a:tcPr marL="32150" marR="32150" marT="50300" marB="5030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7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2-3 mins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What’s in your area?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Individual/Pair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talk to a partner about opportunities in Oxfordshire for their future career.  </a:t>
                      </a:r>
                      <a:endParaRPr dirty="0"/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mins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Meet UKAEA and RACE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Pair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learn more about UKAEA and RACE, the career opportunities there, including watching a short film featuring what they do.    </a:t>
                      </a:r>
                      <a:endParaRPr sz="1200"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5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15-30 mins</a:t>
                      </a:r>
                      <a:endParaRPr sz="1200" dirty="0"/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Now its your turn!</a:t>
                      </a:r>
                    </a:p>
                  </a:txBody>
                  <a:tcPr marL="32155" marR="32155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dirty="0"/>
                        <a:t>Pair</a:t>
                      </a:r>
                      <a:endParaRPr sz="1200" dirty="0"/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consider the problems around introducing automated vehicles in their local area.  They think about how people approach problem-solving in different ways and watch an entertaining video to make them think a little more about alternative views.  Then in small groups, 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produce a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of requirements they would need to consider if they were managing such a project.  </a:t>
                      </a: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68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N/A</a:t>
                      </a:r>
                      <a:endParaRPr sz="1200" dirty="0"/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Finding help and information</a:t>
                      </a:r>
                    </a:p>
                  </a:txBody>
                  <a:tcPr marL="32155" marR="32155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Whole class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have the opportunity to find out more about where they will find more information to help them build their future.  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1" name="Google Shape;31;p2" descr="Teach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0972" y="1090817"/>
            <a:ext cx="547351" cy="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" descr="Use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1637" y="1106773"/>
            <a:ext cx="547351" cy="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 descr="Stopwatch 75%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163" y="1063408"/>
            <a:ext cx="542429" cy="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 descr="Route (Two Pins With A Path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8480" y="1065625"/>
            <a:ext cx="542429" cy="54513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"/>
          <p:cNvSpPr txBox="1"/>
          <p:nvPr/>
        </p:nvSpPr>
        <p:spPr>
          <a:xfrm>
            <a:off x="231515" y="150045"/>
            <a:ext cx="6734515" cy="900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600" b="1" dirty="0">
                <a:latin typeface="Arial"/>
                <a:ea typeface="Arial"/>
                <a:cs typeface="Arial"/>
                <a:sym typeface="Arial"/>
              </a:rPr>
              <a:t>Lesson Plan</a:t>
            </a:r>
            <a:endParaRPr sz="26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Lesson Duration: 45 minutes</a:t>
            </a:r>
            <a:endParaRPr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41EC1-A9B1-2D7D-29BA-A6E9C1D6D915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9B24A6D-913B-A0B0-F429-87E793CAF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567702"/>
              </p:ext>
            </p:extLst>
          </p:nvPr>
        </p:nvGraphicFramePr>
        <p:xfrm>
          <a:off x="231515" y="5767183"/>
          <a:ext cx="868094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0949">
                  <a:extLst>
                    <a:ext uri="{9D8B030D-6E8A-4147-A177-3AD203B41FA5}">
                      <a16:colId xmlns:a16="http://schemas.microsoft.com/office/drawing/2014/main" val="2420075089"/>
                    </a:ext>
                  </a:extLst>
                </a:gridCol>
              </a:tblGrid>
              <a:tr h="547351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extension work could involve creating a social media buzz around driverless cars being tailed in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Oxfordshie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allaying people’s fears and making the prospect exciting.  Other students could possibly oppose the idea and produce counter-arguments.  </a:t>
                      </a:r>
                    </a:p>
                  </a:txBody>
                  <a:tcPr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3109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62ED22-54A8-4A11-AEDE-96D6D5A58311}"/>
              </a:ext>
            </a:extLst>
          </p:cNvPr>
          <p:cNvSpPr txBox="1"/>
          <p:nvPr/>
        </p:nvSpPr>
        <p:spPr>
          <a:xfrm>
            <a:off x="428342" y="835394"/>
            <a:ext cx="8287316" cy="483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The following lesson has been prepared for minimum teacher preparation time. Each slide has information and a discussion or activity for learners.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Film clips are uploaded through </a:t>
            </a:r>
            <a:r>
              <a:rPr lang="en-GB" sz="1400" dirty="0" err="1">
                <a:latin typeface="Century Gothic" panose="020B0502020202020204" pitchFamily="34" charset="0"/>
              </a:rPr>
              <a:t>SafeShare</a:t>
            </a:r>
            <a:r>
              <a:rPr lang="en-GB" sz="1400" dirty="0">
                <a:latin typeface="Century Gothic" panose="020B0502020202020204" pitchFamily="34" charset="0"/>
              </a:rPr>
              <a:t> TV, meaning they can be played directly from the link on the slide without adverts or using YouTube. Timings are displayed in the box alongside the linked image. 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Please view the lesson in “Slide Show” mode in PowerPoint. This is to ensure animations are displayed in the correct order, including any answers.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All links and references are in the ‘Notes section’ under the slide should you need any further information.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At the end of the lesson, there are further help and support links if you would like to go further in a particular area or wish to find out more about opportunities in Oxfordshire or with the employer featured. 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This lesson is one in a series, created through the pairing of an Oxfordshire school with an Oxfordshire employer.  If you would like to find out more contact the </a:t>
            </a:r>
            <a:r>
              <a:rPr lang="en-GB" sz="1400" dirty="0">
                <a:latin typeface="Century Gothic" panose="020B0502020202020204" pitchFamily="34" charset="0"/>
                <a:hlinkClick r:id="rId3"/>
              </a:rPr>
              <a:t>Oxfordshire Local Enterprise Partnership.  </a:t>
            </a:r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45614704-BE59-461A-A237-466A0F00BA23}"/>
              </a:ext>
            </a:extLst>
          </p:cNvPr>
          <p:cNvSpPr txBox="1"/>
          <p:nvPr/>
        </p:nvSpPr>
        <p:spPr>
          <a:xfrm>
            <a:off x="0" y="6673334"/>
            <a:ext cx="20239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7" name="Shape 114">
            <a:extLst>
              <a:ext uri="{FF2B5EF4-FFF2-40B4-BE49-F238E27FC236}">
                <a16:creationId xmlns:a16="http://schemas.microsoft.com/office/drawing/2014/main" id="{CE7157E0-98D4-4A45-90AD-967A1C63224F}"/>
              </a:ext>
            </a:extLst>
          </p:cNvPr>
          <p:cNvSpPr/>
          <p:nvPr/>
        </p:nvSpPr>
        <p:spPr>
          <a:xfrm>
            <a:off x="428342" y="214291"/>
            <a:ext cx="4919475" cy="403956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GB" sz="21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Using the resources</a:t>
            </a:r>
          </a:p>
        </p:txBody>
      </p:sp>
    </p:spTree>
    <p:extLst>
      <p:ext uri="{BB962C8B-B14F-4D97-AF65-F5344CB8AC3E}">
        <p14:creationId xmlns:p14="http://schemas.microsoft.com/office/powerpoint/2010/main" val="105824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641253" y="1063408"/>
            <a:ext cx="7861494" cy="85548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Do you want to help shape the future of the world's energy?</a:t>
            </a:r>
          </a:p>
          <a:p>
            <a:pPr algn="ctr"/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There are a multitude of exciting career opportunities at UKAEA’s fusion research and technology programme at Culham Science Centre.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641253" y="5595893"/>
            <a:ext cx="7861494" cy="85548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View fusion research in action at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Culham Centre for Fusion Energy!</a:t>
            </a: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9C9473-4166-49C2-A045-A1D124B9D5EC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92E49205-852A-4241-BE52-B55117B54A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0726" y="2342040"/>
            <a:ext cx="6445404" cy="29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6153D-E91D-40C6-965A-7D66E8E522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>
              <a:defRPr/>
            </a:pPr>
            <a:endParaRPr lang="en-US" sz="619" b="1" dirty="0">
              <a:solidFill>
                <a:srgbClr val="002F56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74CA9-0E76-44CB-B921-D7415289A6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defTabSz="685800">
              <a:defRPr/>
            </a:pPr>
            <a:endParaRPr lang="en-US" sz="1575" b="1" dirty="0">
              <a:solidFill>
                <a:srgbClr val="9091B3"/>
              </a:solidFill>
              <a:latin typeface="Arial Black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D599631-8393-4470-A150-1644FDE09C89}"/>
              </a:ext>
            </a:extLst>
          </p:cNvPr>
          <p:cNvSpPr txBox="1">
            <a:spLocks/>
          </p:cNvSpPr>
          <p:nvPr/>
        </p:nvSpPr>
        <p:spPr>
          <a:xfrm>
            <a:off x="1485900" y="2215065"/>
            <a:ext cx="6172200" cy="920416"/>
          </a:xfrm>
          <a:prstGeom prst="rect">
            <a:avLst/>
          </a:prstGeom>
        </p:spPr>
        <p:txBody>
          <a:bodyPr numCol="2"/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197">
              <a:spcBef>
                <a:spcPct val="50000"/>
              </a:spcBef>
              <a:defRPr/>
            </a:pPr>
            <a:r>
              <a:rPr lang="en-GB" altLang="en-US" sz="2100">
                <a:ln w="0"/>
                <a:solidFill>
                  <a:srgbClr val="002F56"/>
                </a:solidFill>
                <a:effectLst>
                  <a:outerShdw blurRad="38100" dist="19050" dir="2700000" algn="tl" rotWithShape="0">
                    <a:srgbClr val="002F56">
                      <a:alpha val="40000"/>
                    </a:srgbClr>
                  </a:outerShdw>
                </a:effectLst>
              </a:rPr>
              <a:t>On the web:</a:t>
            </a:r>
          </a:p>
          <a:p>
            <a:pPr defTabSz="514197">
              <a:spcBef>
                <a:spcPct val="50000"/>
              </a:spcBef>
              <a:buFontTx/>
              <a:buChar char="•"/>
              <a:defRPr/>
            </a:pPr>
            <a:r>
              <a:rPr lang="en-GB" altLang="en-US" sz="2100">
                <a:ln w="0"/>
                <a:solidFill>
                  <a:srgbClr val="002F56"/>
                </a:solidFill>
                <a:effectLst>
                  <a:outerShdw blurRad="38100" dist="19050" dir="2700000" algn="tl" rotWithShape="0">
                    <a:srgbClr val="002F56">
                      <a:alpha val="40000"/>
                    </a:srgbClr>
                  </a:outerShdw>
                </a:effectLst>
              </a:rPr>
              <a:t> www.ccfe.ukaea.uk</a:t>
            </a:r>
          </a:p>
          <a:p>
            <a:pPr defTabSz="514197">
              <a:spcBef>
                <a:spcPct val="50000"/>
              </a:spcBef>
              <a:defRPr/>
            </a:pPr>
            <a:r>
              <a:rPr lang="en-GB" altLang="en-US" sz="2100">
                <a:ln w="0"/>
                <a:solidFill>
                  <a:srgbClr val="002F56"/>
                </a:solidFill>
                <a:effectLst>
                  <a:outerShdw blurRad="38100" dist="19050" dir="2700000" algn="tl" rotWithShape="0">
                    <a:srgbClr val="002F56">
                      <a:alpha val="40000"/>
                    </a:srgbClr>
                  </a:outerShdw>
                </a:effectLst>
              </a:rPr>
              <a:t> </a:t>
            </a:r>
          </a:p>
          <a:p>
            <a:pPr defTabSz="514197">
              <a:spcBef>
                <a:spcPct val="50000"/>
              </a:spcBef>
              <a:buFontTx/>
              <a:buChar char="•"/>
              <a:defRPr/>
            </a:pPr>
            <a:endParaRPr lang="en-GB" altLang="en-US" sz="2100">
              <a:ln w="0"/>
              <a:solidFill>
                <a:srgbClr val="002F56"/>
              </a:solidFill>
              <a:effectLst>
                <a:outerShdw blurRad="38100" dist="19050" dir="2700000" algn="tl" rotWithShape="0">
                  <a:srgbClr val="002F56">
                    <a:alpha val="40000"/>
                  </a:srgbClr>
                </a:outerShdw>
              </a:effectLst>
            </a:endParaRPr>
          </a:p>
          <a:p>
            <a:pPr defTabSz="514197">
              <a:spcBef>
                <a:spcPct val="50000"/>
              </a:spcBef>
              <a:buFontTx/>
              <a:buChar char="•"/>
              <a:defRPr/>
            </a:pPr>
            <a:r>
              <a:rPr lang="en-GB" altLang="en-US" sz="2100">
                <a:ln w="0"/>
                <a:solidFill>
                  <a:srgbClr val="002F56"/>
                </a:solidFill>
                <a:effectLst>
                  <a:outerShdw blurRad="38100" dist="19050" dir="2700000" algn="tl" rotWithShape="0">
                    <a:srgbClr val="002F56">
                      <a:alpha val="40000"/>
                    </a:srgbClr>
                  </a:outerShdw>
                </a:effectLst>
              </a:rPr>
              <a:t> www.euro-fusion.org</a:t>
            </a:r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71F1688-364E-4339-B295-9484CE6E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508" y="3845601"/>
            <a:ext cx="4522988" cy="112031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0601BBA-C254-4780-B52A-45541D3C257D}"/>
              </a:ext>
            </a:extLst>
          </p:cNvPr>
          <p:cNvSpPr txBox="1">
            <a:spLocks/>
          </p:cNvSpPr>
          <p:nvPr/>
        </p:nvSpPr>
        <p:spPr>
          <a:xfrm>
            <a:off x="1485900" y="3232563"/>
            <a:ext cx="6172200" cy="409875"/>
          </a:xfrm>
          <a:prstGeom prst="rect">
            <a:avLst/>
          </a:prstGeom>
        </p:spPr>
        <p:txBody>
          <a:bodyPr numCol="1"/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197">
              <a:spcBef>
                <a:spcPct val="50000"/>
              </a:spcBef>
              <a:defRPr/>
            </a:pPr>
            <a:r>
              <a:rPr lang="en-GB" altLang="en-US" sz="2100">
                <a:ln w="0"/>
                <a:solidFill>
                  <a:srgbClr val="002F56"/>
                </a:solidFill>
                <a:effectLst>
                  <a:outerShdw blurRad="38100" dist="19050" dir="2700000" algn="tl" rotWithShape="0">
                    <a:srgbClr val="002F56">
                      <a:alpha val="40000"/>
                    </a:srgbClr>
                  </a:outerShdw>
                </a:effectLst>
              </a:rPr>
              <a:t>By email: Education@ukaea.uk</a:t>
            </a:r>
          </a:p>
        </p:txBody>
      </p:sp>
    </p:spTree>
    <p:extLst>
      <p:ext uri="{BB962C8B-B14F-4D97-AF65-F5344CB8AC3E}">
        <p14:creationId xmlns:p14="http://schemas.microsoft.com/office/powerpoint/2010/main" val="7556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Information outline">
            <a:extLst>
              <a:ext uri="{FF2B5EF4-FFF2-40B4-BE49-F238E27FC236}">
                <a16:creationId xmlns:a16="http://schemas.microsoft.com/office/drawing/2014/main" id="{2CB4AE51-CB6A-798D-4491-76043D8D7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479503" y="1184609"/>
            <a:ext cx="3735658" cy="158371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Oxfordshire's new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careers platform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5"/>
              </a:rPr>
              <a:t>Find Your Future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is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next step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 you to find out more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plan your future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here in Oxfordshire. 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5330284" y="4760039"/>
            <a:ext cx="3334214" cy="179318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There is a guide on 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6"/>
              </a:rPr>
              <a:t>Find Your Future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students and parents to explore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 Fabulous Future in Oxfordshire.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Take time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get excited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make plans!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70AD0AFD-2C89-478F-8CE0-2A5D3AC072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03" y="3250390"/>
            <a:ext cx="4566367" cy="3302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2B21D9E2-AA8A-472C-A3FB-4717C14507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623" y="1047974"/>
            <a:ext cx="4107874" cy="1856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F464E1-6A0E-3659-74CD-3C0AFE161D24}"/>
              </a:ext>
            </a:extLst>
          </p:cNvPr>
          <p:cNvGrpSpPr/>
          <p:nvPr/>
        </p:nvGrpSpPr>
        <p:grpSpPr>
          <a:xfrm>
            <a:off x="5330284" y="3429000"/>
            <a:ext cx="3334214" cy="1083577"/>
            <a:chOff x="5452945" y="3588783"/>
            <a:chExt cx="3049801" cy="1083577"/>
          </a:xfrm>
          <a:solidFill>
            <a:srgbClr val="F2C704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0660AFD-474C-432E-BE96-AAE992816169}"/>
                </a:ext>
              </a:extLst>
            </p:cNvPr>
            <p:cNvSpPr/>
            <p:nvPr/>
          </p:nvSpPr>
          <p:spPr>
            <a:xfrm>
              <a:off x="5452945" y="3588783"/>
              <a:ext cx="3049801" cy="1083577"/>
            </a:xfrm>
            <a:prstGeom prst="roundRect">
              <a:avLst/>
            </a:prstGeom>
            <a:grpFill/>
            <a:ln w="28575">
              <a:solidFill>
                <a:srgbClr val="38BEA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Navigate your way around the platform by clicking on        	Find Your Future.</a:t>
              </a:r>
            </a:p>
          </p:txBody>
        </p:sp>
        <p:pic>
          <p:nvPicPr>
            <p:cNvPr id="12" name="Graphic 11" descr="Magnifying glass with solid fill">
              <a:extLst>
                <a:ext uri="{FF2B5EF4-FFF2-40B4-BE49-F238E27FC236}">
                  <a16:creationId xmlns:a16="http://schemas.microsoft.com/office/drawing/2014/main" id="{29480CE8-3196-43D6-A8F2-E2E014D97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99052" y="4213826"/>
              <a:ext cx="337226" cy="33722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B888D2C-B18B-5D09-6499-45B58DB2D062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1808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3949</TotalTime>
  <Words>845</Words>
  <Application>Microsoft Office PowerPoint</Application>
  <PresentationFormat>On-screen Show (4:3)</PresentationFormat>
  <Paragraphs>81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Century Gothic</vt:lpstr>
      <vt:lpstr>Office Theme</vt:lpstr>
      <vt:lpstr>Finding Their Future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Lara</cp:lastModifiedBy>
  <cp:revision>50</cp:revision>
  <dcterms:created xsi:type="dcterms:W3CDTF">2021-01-18T09:44:21Z</dcterms:created>
  <dcterms:modified xsi:type="dcterms:W3CDTF">2022-08-28T07:27:55Z</dcterms:modified>
</cp:coreProperties>
</file>