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6" r:id="rId2"/>
    <p:sldId id="347" r:id="rId3"/>
    <p:sldId id="348" r:id="rId4"/>
    <p:sldId id="349" r:id="rId5"/>
    <p:sldId id="278" r:id="rId6"/>
    <p:sldId id="294" r:id="rId7"/>
    <p:sldId id="282" r:id="rId8"/>
    <p:sldId id="280" r:id="rId9"/>
    <p:sldId id="351" r:id="rId10"/>
    <p:sldId id="353" r:id="rId11"/>
    <p:sldId id="352" r:id="rId12"/>
    <p:sldId id="295" r:id="rId13"/>
    <p:sldId id="350" r:id="rId14"/>
    <p:sldId id="345" r:id="rId15"/>
    <p:sldId id="34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262"/>
    <a:srgbClr val="B9DBF5"/>
    <a:srgbClr val="A8D2F2"/>
    <a:srgbClr val="91C7EF"/>
    <a:srgbClr val="F1F8FD"/>
    <a:srgbClr val="DAE3F3"/>
    <a:srgbClr val="8EC0D6"/>
    <a:srgbClr val="B6DAF2"/>
    <a:srgbClr val="C2D2EC"/>
    <a:srgbClr val="47B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69" autoAdjust="0"/>
  </p:normalViewPr>
  <p:slideViewPr>
    <p:cSldViewPr snapToGrid="0">
      <p:cViewPr varScale="1">
        <p:scale>
          <a:sx n="71" d="100"/>
          <a:sy n="71" d="100"/>
        </p:scale>
        <p:origin x="1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E32-F93B-4BB2-8776-7FC0F5CFD7A1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https://www.youtube.com/channel/UCXDSgY0E_aACHXcSqX14YNg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/>
              <a:t>SafeShare</a:t>
            </a:r>
            <a:r>
              <a:rPr lang="en-GB" b="1" dirty="0"/>
              <a:t> Video Link: </a:t>
            </a:r>
            <a:r>
              <a:rPr lang="en-GB" b="0" dirty="0"/>
              <a:t>https://safeshare.tv/x/sualeIxU3F4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indent="0">
              <a:buNone/>
            </a:pPr>
            <a:r>
              <a:rPr lang="en-GB" sz="1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Via video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01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</a:t>
            </a:r>
          </a:p>
          <a:p>
            <a:pPr marL="0" indent="0">
              <a:buNone/>
            </a:pPr>
            <a:r>
              <a:rPr lang="en-GB" b="1" dirty="0"/>
              <a:t>1) </a:t>
            </a:r>
            <a:r>
              <a:rPr lang="en-GB" b="0" dirty="0"/>
              <a:t>Icon8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7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 </a:t>
            </a:r>
          </a:p>
          <a:p>
            <a:pPr marL="228600" indent="-228600">
              <a:buAutoNum type="arabicParenR"/>
            </a:pPr>
            <a:r>
              <a:rPr lang="en-GB" b="0" dirty="0"/>
              <a:t>https://race.ukaea.uk/careers/</a:t>
            </a:r>
          </a:p>
          <a:p>
            <a:pPr marL="228600" indent="-228600">
              <a:buAutoNum type="arabicParenR"/>
            </a:pPr>
            <a:r>
              <a:rPr lang="en-GB" b="0" dirty="0"/>
              <a:t>https://ccfe.ukaea.uk/about-ccfe/visit-ccfe/</a:t>
            </a:r>
          </a:p>
          <a:p>
            <a:endParaRPr lang="en-GB" b="1" dirty="0"/>
          </a:p>
          <a:p>
            <a:r>
              <a:rPr lang="en-GB" b="1" dirty="0"/>
              <a:t>Images:</a:t>
            </a:r>
          </a:p>
          <a:p>
            <a:r>
              <a:rPr lang="en-GB" b="1" dirty="0"/>
              <a:t>1) </a:t>
            </a:r>
            <a:r>
              <a:rPr lang="en-GB" b="0" dirty="0"/>
              <a:t>https://www.oxfordshirelep.com/findyourfuture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54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Direct people to other general UKAEA inboxes if you think appropriate including: EarlyCareers@ukaea.uk [apprenticeships, graduate scheme, placements, etc], Recruitment@ukaea.uk [general job enquiries and specific job roles], Mediaenquiry@ukaea.uk [press enquiries and media visits], Education@ukaea.uk [school/university visits and student questions], or Communications@ukaea.uk [general visit enquiries, public open events, industry visits, etc].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*Due to safeguarding policy, do not communicate via your personal UKAEA email address for students aged 18 and under. Instead direct them to Education@ukaea.uk or EarlyCareers@ukaea.uk depending on the nature of their enquiry, and someone with a DBS check monitoring those inboxes will coordinate the reply.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2E606-7E0B-0B4A-8955-4487729DC7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47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https://www.oxfordshirelep.com/sites/default/files/uploads/FindYourFutureParentsGuide.pdf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3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2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Images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OxLEP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dirty="0"/>
              <a:t>https://www.oxfordshirelep.com/sites/default/files/uploads/OxLEPLMIReportAugust2020.pdf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8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 Tube Video Link: </a:t>
            </a:r>
            <a:r>
              <a:rPr lang="en-GB" b="0" dirty="0"/>
              <a:t>https://www.youtube.com/watch?v=qekyWEXXn2M</a:t>
            </a:r>
          </a:p>
          <a:p>
            <a:r>
              <a:rPr lang="en-GB" b="1"/>
              <a:t>Safeshare</a:t>
            </a:r>
            <a:r>
              <a:rPr lang="en-GB" b="1" dirty="0"/>
              <a:t> TV Video link: </a:t>
            </a:r>
            <a:r>
              <a:rPr lang="en-GB" b="0" dirty="0"/>
              <a:t>https://safeshare.tv/x/qekyWEXXn2M#</a:t>
            </a:r>
          </a:p>
          <a:p>
            <a:endParaRPr lang="en-GB" b="1" dirty="0"/>
          </a:p>
          <a:p>
            <a:r>
              <a:rPr lang="en-GB" b="1" dirty="0"/>
              <a:t>References:</a:t>
            </a:r>
          </a:p>
          <a:p>
            <a:endParaRPr lang="en-GB" b="1" dirty="0"/>
          </a:p>
          <a:p>
            <a:r>
              <a:rPr lang="en-GB" b="1" dirty="0"/>
              <a:t>Images: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4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https://race.ukaea.uk/about-race/delivering-robotics/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https://dictionary.cambridge.org/dictionary/english/robotics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81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https://race.ukaea.uk/</a:t>
            </a:r>
          </a:p>
          <a:p>
            <a:pPr marL="228600" indent="-228600">
              <a:buAutoNum type="arabicParenR"/>
            </a:pPr>
            <a:r>
              <a:rPr lang="en-GB" b="0" dirty="0"/>
              <a:t>https://race.ukaea.uk/about-race/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</a:t>
            </a:r>
          </a:p>
          <a:p>
            <a:pPr marL="0" indent="0">
              <a:buNone/>
            </a:pPr>
            <a:r>
              <a:rPr lang="en-GB" b="0" dirty="0"/>
              <a:t>1) iStock</a:t>
            </a:r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3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 Tube Video Link: </a:t>
            </a:r>
            <a:r>
              <a:rPr lang="en-GB" b="0" dirty="0"/>
              <a:t>https://www.youtube.com/watch?v=2hqTnmn51Fg&amp;t=28s</a:t>
            </a:r>
          </a:p>
          <a:p>
            <a:r>
              <a:rPr lang="en-GB" b="1" dirty="0" err="1"/>
              <a:t>Safeshare</a:t>
            </a:r>
            <a:r>
              <a:rPr lang="en-GB" b="1" dirty="0"/>
              <a:t> TV Video link: </a:t>
            </a:r>
            <a:r>
              <a:rPr lang="en-GB" b="0" dirty="0"/>
              <a:t>https://safeshare.tv/x/2hqTnmn51Fg</a:t>
            </a:r>
          </a:p>
          <a:p>
            <a:endParaRPr lang="en-GB" b="1" dirty="0"/>
          </a:p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</a:t>
            </a:r>
          </a:p>
          <a:p>
            <a:pPr marL="0" indent="0">
              <a:buNone/>
            </a:pPr>
            <a:r>
              <a:rPr lang="en-GB" b="1" dirty="0"/>
              <a:t>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93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 Tube Video Link: </a:t>
            </a:r>
            <a:r>
              <a:rPr lang="en-GB" b="0" dirty="0"/>
              <a:t>https://www.youtube.com/watch?v=ofFy7vRgXSg</a:t>
            </a:r>
          </a:p>
          <a:p>
            <a:r>
              <a:rPr lang="en-GB" b="1" dirty="0" err="1"/>
              <a:t>Safeshare</a:t>
            </a:r>
            <a:r>
              <a:rPr lang="en-GB" b="1" dirty="0"/>
              <a:t> TV Video Link: </a:t>
            </a:r>
            <a:r>
              <a:rPr lang="en-GB" b="0" dirty="0"/>
              <a:t>https://safeshare.tv/x/ofFy7vRgXSg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https://race.ukaea.uk/</a:t>
            </a:r>
          </a:p>
          <a:p>
            <a:pPr marL="228600" indent="-228600">
              <a:buAutoNum type="arabicParenR"/>
            </a:pPr>
            <a:r>
              <a:rPr lang="en-GB" b="0" dirty="0"/>
              <a:t>https://race.ukaea.uk/about-race/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</a:t>
            </a:r>
          </a:p>
          <a:p>
            <a:pPr marL="0" indent="0">
              <a:buNone/>
            </a:pPr>
            <a:r>
              <a:rPr lang="en-GB" b="1" dirty="0"/>
              <a:t>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25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https://race.ukaea.uk/</a:t>
            </a:r>
          </a:p>
          <a:p>
            <a:pPr marL="228600" indent="-228600">
              <a:buAutoNum type="arabicParenR"/>
            </a:pPr>
            <a:r>
              <a:rPr lang="en-GB" b="0" dirty="0"/>
              <a:t>https://race.ukaea.uk/about-race/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</a:t>
            </a:r>
          </a:p>
          <a:p>
            <a:pPr marL="0" indent="0">
              <a:buNone/>
            </a:pPr>
            <a:r>
              <a:rPr lang="en-GB" b="1" dirty="0"/>
              <a:t>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65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25152" y="1530994"/>
            <a:ext cx="8599268" cy="4491980"/>
          </a:xfrm>
        </p:spPr>
        <p:txBody>
          <a:bodyPr/>
          <a:lstStyle>
            <a:lvl1pPr>
              <a:defRPr sz="1350">
                <a:solidFill>
                  <a:schemeClr val="accent1"/>
                </a:solidFill>
              </a:defRPr>
            </a:lvl1pPr>
            <a:lvl2pPr>
              <a:defRPr sz="1238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5151" y="205430"/>
            <a:ext cx="751414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2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ccfe.ukaea.uk/about-ccfe/visit-ccfe/" TargetMode="External"/><Relationship Id="rId7" Type="http://schemas.openxmlformats.org/officeDocument/2006/relationships/hyperlink" Target="https://race.ukaea.uk/caree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7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shirelep.com/sites/default/files/uploads/FindYourFutureParentsGuide.pdf" TargetMode="External"/><Relationship Id="rId11" Type="http://schemas.openxmlformats.org/officeDocument/2006/relationships/image" Target="../media/image42.jpeg"/><Relationship Id="rId5" Type="http://schemas.openxmlformats.org/officeDocument/2006/relationships/hyperlink" Target="https://www.oxfordshirelep.com/findyourfuture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40.svg"/><Relationship Id="rId9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share.tv/x/528251568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safeshare.tv/x/sualeIxU3F4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7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safeshare.tv/x/qekyWEXXn2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safeshare.tv/x/2hqTnmn51F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safeshare.tv/x/ofFy7vRgXS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</a:t>
            </a:r>
            <a:r>
              <a:rPr lang="en-GB" sz="20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VotesforSchools</a:t>
            </a:r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42D98-65DD-4328-889F-D28BF9EEF5A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5995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 20">
            <a:extLst>
              <a:ext uri="{FF2B5EF4-FFF2-40B4-BE49-F238E27FC236}">
                <a16:creationId xmlns:a16="http://schemas.microsoft.com/office/drawing/2014/main" id="{F76B2CDD-EEB3-4E28-AA60-3756A566B445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569AD7-DEEB-4370-BC2F-1CBB595930D8}"/>
              </a:ext>
            </a:extLst>
          </p:cNvPr>
          <p:cNvSpPr/>
          <p:nvPr/>
        </p:nvSpPr>
        <p:spPr>
          <a:xfrm>
            <a:off x="5044040" y="1776720"/>
            <a:ext cx="3472244" cy="936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lots of problems that we find out in life as we go along.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B4B34F-19E5-4D51-90D6-7E43AAD2A61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DC81FC-AEAB-3142-E5F3-D9505B686ADA}"/>
              </a:ext>
            </a:extLst>
          </p:cNvPr>
          <p:cNvSpPr/>
          <p:nvPr/>
        </p:nvSpPr>
        <p:spPr>
          <a:xfrm>
            <a:off x="339293" y="1899274"/>
            <a:ext cx="3243003" cy="721369"/>
          </a:xfrm>
          <a:prstGeom prst="roundRect">
            <a:avLst/>
          </a:prstGeom>
          <a:solidFill>
            <a:srgbClr val="B9DBF5"/>
          </a:solidFill>
          <a:ln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Define the problem, what are we trying to achieve?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556868-787C-2BD4-A79A-077566384E25}"/>
              </a:ext>
            </a:extLst>
          </p:cNvPr>
          <p:cNvSpPr/>
          <p:nvPr/>
        </p:nvSpPr>
        <p:spPr>
          <a:xfrm>
            <a:off x="339293" y="5262007"/>
            <a:ext cx="3243003" cy="721369"/>
          </a:xfrm>
          <a:prstGeom prst="roundRect">
            <a:avLst/>
          </a:prstGeom>
          <a:solidFill>
            <a:srgbClr val="B9DBF5"/>
          </a:solidFill>
          <a:ln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Brainstorm, evaluate options and choose a solution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903E6E-FE5D-F2E8-C2EF-AE01FDEAACA0}"/>
              </a:ext>
            </a:extLst>
          </p:cNvPr>
          <p:cNvSpPr/>
          <p:nvPr/>
        </p:nvSpPr>
        <p:spPr>
          <a:xfrm>
            <a:off x="339293" y="4167201"/>
            <a:ext cx="3243003" cy="721369"/>
          </a:xfrm>
          <a:prstGeom prst="roundRect">
            <a:avLst/>
          </a:prstGeom>
          <a:solidFill>
            <a:srgbClr val="B9DBF5"/>
          </a:solidFill>
          <a:ln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Create a set of requirements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4BB53F8-BBF3-1DE1-08BD-ACA0CF3ED27D}"/>
              </a:ext>
            </a:extLst>
          </p:cNvPr>
          <p:cNvSpPr/>
          <p:nvPr/>
        </p:nvSpPr>
        <p:spPr>
          <a:xfrm>
            <a:off x="339293" y="3045183"/>
            <a:ext cx="3243003" cy="721369"/>
          </a:xfrm>
          <a:prstGeom prst="roundRect">
            <a:avLst/>
          </a:prstGeom>
          <a:solidFill>
            <a:srgbClr val="B9DBF5"/>
          </a:solidFill>
          <a:ln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Background research (has this problem been solved before?)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EC1836-4C72-4002-8511-65E109B7DFC4}"/>
              </a:ext>
            </a:extLst>
          </p:cNvPr>
          <p:cNvSpPr/>
          <p:nvPr/>
        </p:nvSpPr>
        <p:spPr>
          <a:xfrm>
            <a:off x="5044040" y="2961000"/>
            <a:ext cx="3472244" cy="936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Some problems have been solved others need a solution.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DFED5C-2B79-49D8-743C-34A3EABB4C4E}"/>
              </a:ext>
            </a:extLst>
          </p:cNvPr>
          <p:cNvSpPr/>
          <p:nvPr/>
        </p:nvSpPr>
        <p:spPr>
          <a:xfrm>
            <a:off x="5044040" y="4059885"/>
            <a:ext cx="3472244" cy="936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Understanding the problem is key, what do we need to create?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06E3BC-4D9D-2022-BB7D-BA3456FAB635}"/>
              </a:ext>
            </a:extLst>
          </p:cNvPr>
          <p:cNvSpPr/>
          <p:nvPr/>
        </p:nvSpPr>
        <p:spPr>
          <a:xfrm>
            <a:off x="5044040" y="5154692"/>
            <a:ext cx="3472244" cy="936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Working as a team ideas for a solution can be tried and tested.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C2C1A-1BA4-7A09-D512-99055E1EF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168" y="1791959"/>
            <a:ext cx="936000" cy="93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76865-2248-F05F-B114-293DBA930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168" y="2912870"/>
            <a:ext cx="936000" cy="93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C6E036-8A0E-9DB4-34F4-F5E5CE78E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168" y="4033781"/>
            <a:ext cx="936000" cy="93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0E14AD-BF38-1AAD-8637-CF80BE579D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5168" y="5154692"/>
            <a:ext cx="936000" cy="936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29D294F-BBA8-7BF6-0C50-4FC4AB4723B6}"/>
              </a:ext>
            </a:extLst>
          </p:cNvPr>
          <p:cNvSpPr/>
          <p:nvPr/>
        </p:nvSpPr>
        <p:spPr>
          <a:xfrm>
            <a:off x="339293" y="962326"/>
            <a:ext cx="8176991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Problems can be solved in lots of different ways and often need more than one person and more than one type of thinking to solve them!</a:t>
            </a:r>
          </a:p>
        </p:txBody>
      </p:sp>
    </p:spTree>
    <p:extLst>
      <p:ext uri="{BB962C8B-B14F-4D97-AF65-F5344CB8AC3E}">
        <p14:creationId xmlns:p14="http://schemas.microsoft.com/office/powerpoint/2010/main" val="30758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5" grpId="0" animBg="1"/>
      <p:bldP spid="16" grpId="0" animBg="1"/>
      <p:bldP spid="17" grpId="0" animBg="1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 20">
            <a:extLst>
              <a:ext uri="{FF2B5EF4-FFF2-40B4-BE49-F238E27FC236}">
                <a16:creationId xmlns:a16="http://schemas.microsoft.com/office/drawing/2014/main" id="{F76B2CDD-EEB3-4E28-AA60-3756A566B445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11CAFF0-A644-4A76-8F1F-7548CE98D140}"/>
              </a:ext>
            </a:extLst>
          </p:cNvPr>
          <p:cNvSpPr/>
          <p:nvPr/>
        </p:nvSpPr>
        <p:spPr>
          <a:xfrm>
            <a:off x="451820" y="3727021"/>
            <a:ext cx="6422316" cy="47257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E.G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how would people feel, what would they need to know?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569AD7-DEEB-4370-BC2F-1CBB595930D8}"/>
              </a:ext>
            </a:extLst>
          </p:cNvPr>
          <p:cNvSpPr/>
          <p:nvPr/>
        </p:nvSpPr>
        <p:spPr>
          <a:xfrm>
            <a:off x="451820" y="1116584"/>
            <a:ext cx="8154297" cy="104733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 has decided to be a trial centre for a new autonomous car trial.  Think about everything that you would need; consider the people, places and any other features of Oxfordshire that would need to be taken into account.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B4B34F-19E5-4D51-90D6-7E43AAD2A61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15011F-04FB-63F4-CE96-9FBAEC75E780}"/>
              </a:ext>
            </a:extLst>
          </p:cNvPr>
          <p:cNvSpPr/>
          <p:nvPr/>
        </p:nvSpPr>
        <p:spPr>
          <a:xfrm>
            <a:off x="1326322" y="5228861"/>
            <a:ext cx="3448571" cy="1259397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Challenge: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Can you come up with a social media campaign to launch the trial?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EEBAF3-E886-6B27-D183-3444F23D5AE9}"/>
              </a:ext>
            </a:extLst>
          </p:cNvPr>
          <p:cNvSpPr/>
          <p:nvPr/>
        </p:nvSpPr>
        <p:spPr>
          <a:xfrm>
            <a:off x="451820" y="2442256"/>
            <a:ext cx="8154297" cy="1006424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Group activity: 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Get into small groups of 4 or 5.  Then come up with a list of requirements for an autonomous car if there was to be a trial of them in your local area? 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0B5F5D-E2C3-73F4-B821-FD1D3E951B8C}"/>
              </a:ext>
            </a:extLst>
          </p:cNvPr>
          <p:cNvSpPr/>
          <p:nvPr/>
        </p:nvSpPr>
        <p:spPr>
          <a:xfrm>
            <a:off x="451820" y="4477941"/>
            <a:ext cx="6422316" cy="47257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Which area would make a suitable trial area and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8FD33-811F-C050-C1C3-CB77BAD02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136" y="5477559"/>
            <a:ext cx="76200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A237C7-5304-E0C2-5952-07C9C7E52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457" y="5477559"/>
            <a:ext cx="762000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4014DD-DC47-AB13-5F40-99A1E0BF0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0816" y="5477559"/>
            <a:ext cx="762000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3A00C6-6DB5-BC71-522A-B9A7CE392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6917" y="373132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1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641253" y="1063408"/>
            <a:ext cx="7861494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Do you want to help shape the future of the world's energy?</a:t>
            </a:r>
          </a:p>
          <a:p>
            <a:pPr algn="ctr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There are a multitude of exciting career opportunities at UKAEA’s fusion research and technology programme at Culham Science Centre.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641253" y="5595893"/>
            <a:ext cx="7861494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View fusion research in action at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Culham Centre for Fusion Energy!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9C9473-4166-49C2-A045-A1D124B9D5E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92E49205-852A-4241-BE52-B55117B54A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0726" y="2342040"/>
            <a:ext cx="6445404" cy="29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153D-E91D-40C6-965A-7D66E8E522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>
              <a:defRPr/>
            </a:pPr>
            <a:endParaRPr lang="en-US" sz="619" b="1" dirty="0">
              <a:solidFill>
                <a:srgbClr val="002F56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74CA9-0E76-44CB-B921-D7415289A6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defTabSz="685800">
              <a:defRPr/>
            </a:pPr>
            <a:endParaRPr lang="en-US" sz="1575" b="1" dirty="0">
              <a:solidFill>
                <a:srgbClr val="9091B3"/>
              </a:solidFill>
              <a:latin typeface="Arial Black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D599631-8393-4470-A150-1644FDE09C89}"/>
              </a:ext>
            </a:extLst>
          </p:cNvPr>
          <p:cNvSpPr txBox="1">
            <a:spLocks/>
          </p:cNvSpPr>
          <p:nvPr/>
        </p:nvSpPr>
        <p:spPr>
          <a:xfrm>
            <a:off x="1485900" y="2215065"/>
            <a:ext cx="6172200" cy="920416"/>
          </a:xfrm>
          <a:prstGeom prst="rect">
            <a:avLst/>
          </a:prstGeom>
        </p:spPr>
        <p:txBody>
          <a:bodyPr numCol="2"/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197">
              <a:spcBef>
                <a:spcPct val="50000"/>
              </a:spcBef>
              <a:defRPr/>
            </a:pPr>
            <a:r>
              <a:rPr lang="en-GB" altLang="en-US" sz="2100">
                <a:ln w="0"/>
                <a:solidFill>
                  <a:srgbClr val="002F56"/>
                </a:solidFill>
                <a:effectLst>
                  <a:outerShdw blurRad="38100" dist="19050" dir="2700000" algn="tl" rotWithShape="0">
                    <a:srgbClr val="002F56">
                      <a:alpha val="40000"/>
                    </a:srgbClr>
                  </a:outerShdw>
                </a:effectLst>
              </a:rPr>
              <a:t>On the web:</a:t>
            </a:r>
          </a:p>
          <a:p>
            <a:pPr defTabSz="514197">
              <a:spcBef>
                <a:spcPct val="50000"/>
              </a:spcBef>
              <a:buFontTx/>
              <a:buChar char="•"/>
              <a:defRPr/>
            </a:pPr>
            <a:r>
              <a:rPr lang="en-GB" altLang="en-US" sz="2100">
                <a:ln w="0"/>
                <a:solidFill>
                  <a:srgbClr val="002F56"/>
                </a:solidFill>
                <a:effectLst>
                  <a:outerShdw blurRad="38100" dist="19050" dir="2700000" algn="tl" rotWithShape="0">
                    <a:srgbClr val="002F56">
                      <a:alpha val="40000"/>
                    </a:srgbClr>
                  </a:outerShdw>
                </a:effectLst>
              </a:rPr>
              <a:t> www.ccfe.ukaea.uk</a:t>
            </a:r>
          </a:p>
          <a:p>
            <a:pPr defTabSz="514197">
              <a:spcBef>
                <a:spcPct val="50000"/>
              </a:spcBef>
              <a:defRPr/>
            </a:pPr>
            <a:r>
              <a:rPr lang="en-GB" altLang="en-US" sz="2100">
                <a:ln w="0"/>
                <a:solidFill>
                  <a:srgbClr val="002F56"/>
                </a:solidFill>
                <a:effectLst>
                  <a:outerShdw blurRad="38100" dist="19050" dir="2700000" algn="tl" rotWithShape="0">
                    <a:srgbClr val="002F56">
                      <a:alpha val="40000"/>
                    </a:srgbClr>
                  </a:outerShdw>
                </a:effectLst>
              </a:rPr>
              <a:t> </a:t>
            </a:r>
          </a:p>
          <a:p>
            <a:pPr defTabSz="514197">
              <a:spcBef>
                <a:spcPct val="50000"/>
              </a:spcBef>
              <a:buFontTx/>
              <a:buChar char="•"/>
              <a:defRPr/>
            </a:pPr>
            <a:endParaRPr lang="en-GB" altLang="en-US" sz="2100">
              <a:ln w="0"/>
              <a:solidFill>
                <a:srgbClr val="002F56"/>
              </a:solidFill>
              <a:effectLst>
                <a:outerShdw blurRad="38100" dist="19050" dir="2700000" algn="tl" rotWithShape="0">
                  <a:srgbClr val="002F56">
                    <a:alpha val="40000"/>
                  </a:srgbClr>
                </a:outerShdw>
              </a:effectLst>
            </a:endParaRPr>
          </a:p>
          <a:p>
            <a:pPr defTabSz="514197">
              <a:spcBef>
                <a:spcPct val="50000"/>
              </a:spcBef>
              <a:buFontTx/>
              <a:buChar char="•"/>
              <a:defRPr/>
            </a:pPr>
            <a:r>
              <a:rPr lang="en-GB" altLang="en-US" sz="2100">
                <a:ln w="0"/>
                <a:solidFill>
                  <a:srgbClr val="002F56"/>
                </a:solidFill>
                <a:effectLst>
                  <a:outerShdw blurRad="38100" dist="19050" dir="2700000" algn="tl" rotWithShape="0">
                    <a:srgbClr val="002F56">
                      <a:alpha val="40000"/>
                    </a:srgbClr>
                  </a:outerShdw>
                </a:effectLst>
              </a:rPr>
              <a:t> www.euro-fusion.org</a:t>
            </a:r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71F1688-364E-4339-B295-9484CE6E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508" y="3845601"/>
            <a:ext cx="4522988" cy="112031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0601BBA-C254-4780-B52A-45541D3C257D}"/>
              </a:ext>
            </a:extLst>
          </p:cNvPr>
          <p:cNvSpPr txBox="1">
            <a:spLocks/>
          </p:cNvSpPr>
          <p:nvPr/>
        </p:nvSpPr>
        <p:spPr>
          <a:xfrm>
            <a:off x="1485900" y="3232563"/>
            <a:ext cx="6172200" cy="409875"/>
          </a:xfrm>
          <a:prstGeom prst="rect">
            <a:avLst/>
          </a:prstGeom>
        </p:spPr>
        <p:txBody>
          <a:bodyPr numCol="1"/>
          <a:lstStyle>
            <a:lvl1pPr marL="0" indent="0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7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596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394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192" indent="0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rgbClr val="132B4E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386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4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2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5" indent="-171402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197">
              <a:spcBef>
                <a:spcPct val="50000"/>
              </a:spcBef>
              <a:defRPr/>
            </a:pPr>
            <a:r>
              <a:rPr lang="en-GB" altLang="en-US" sz="2100">
                <a:ln w="0"/>
                <a:solidFill>
                  <a:srgbClr val="002F56"/>
                </a:solidFill>
                <a:effectLst>
                  <a:outerShdw blurRad="38100" dist="19050" dir="2700000" algn="tl" rotWithShape="0">
                    <a:srgbClr val="002F56">
                      <a:alpha val="40000"/>
                    </a:srgbClr>
                  </a:outerShdw>
                </a:effectLst>
              </a:rPr>
              <a:t>By email: Education@ukaea.uk</a:t>
            </a:r>
          </a:p>
        </p:txBody>
      </p:sp>
    </p:spTree>
    <p:extLst>
      <p:ext uri="{BB962C8B-B14F-4D97-AF65-F5344CB8AC3E}">
        <p14:creationId xmlns:p14="http://schemas.microsoft.com/office/powerpoint/2010/main" val="7556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Information outline">
            <a:extLst>
              <a:ext uri="{FF2B5EF4-FFF2-40B4-BE49-F238E27FC236}">
                <a16:creationId xmlns:a16="http://schemas.microsoft.com/office/drawing/2014/main" id="{2CB4AE51-CB6A-798D-4491-76043D8D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479503" y="1184609"/>
            <a:ext cx="3735658" cy="158371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Oxfordshire's new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careers platform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Find Your 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is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next step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 to find out more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 your future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here in Oxfordshire.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5330284" y="4760039"/>
            <a:ext cx="3334214" cy="179318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is a guide on 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Find Your Future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students and parents to explore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Fabulous Future in Oxfordshire.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Take time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get excited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make plans!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0AD0AFD-2C89-478F-8CE0-2A5D3AC072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03" y="3250390"/>
            <a:ext cx="4566367" cy="3302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B21D9E2-AA8A-472C-A3FB-4717C14507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623" y="1047974"/>
            <a:ext cx="4107874" cy="1856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F464E1-6A0E-3659-74CD-3C0AFE161D24}"/>
              </a:ext>
            </a:extLst>
          </p:cNvPr>
          <p:cNvGrpSpPr/>
          <p:nvPr/>
        </p:nvGrpSpPr>
        <p:grpSpPr>
          <a:xfrm>
            <a:off x="5330284" y="3429000"/>
            <a:ext cx="3334214" cy="1083577"/>
            <a:chOff x="5452945" y="3588783"/>
            <a:chExt cx="3049801" cy="1083577"/>
          </a:xfrm>
          <a:solidFill>
            <a:srgbClr val="F2C704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0660AFD-474C-432E-BE96-AAE992816169}"/>
                </a:ext>
              </a:extLst>
            </p:cNvPr>
            <p:cNvSpPr/>
            <p:nvPr/>
          </p:nvSpPr>
          <p:spPr>
            <a:xfrm>
              <a:off x="5452945" y="3588783"/>
              <a:ext cx="3049801" cy="1083577"/>
            </a:xfrm>
            <a:prstGeom prst="roundRect">
              <a:avLst/>
            </a:prstGeom>
            <a:grpFill/>
            <a:ln w="28575">
              <a:solidFill>
                <a:srgbClr val="38BEA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Navigate your way around the platform by clicking on        	Find Your Future.</a:t>
              </a:r>
            </a:p>
          </p:txBody>
        </p:sp>
        <p:pic>
          <p:nvPicPr>
            <p:cNvPr id="12" name="Graphic 11" descr="Magnifying glass with solid fill">
              <a:extLst>
                <a:ext uri="{FF2B5EF4-FFF2-40B4-BE49-F238E27FC236}">
                  <a16:creationId xmlns:a16="http://schemas.microsoft.com/office/drawing/2014/main" id="{29480CE8-3196-43D6-A8F2-E2E014D9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99052" y="4213826"/>
              <a:ext cx="337226" cy="33722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888D2C-B18B-5D09-6499-45B58DB2D062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180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</a:t>
            </a:r>
            <a:r>
              <a:rPr lang="en-GB" sz="20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VotesforSchools</a:t>
            </a:r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1170E-0141-85AB-6257-1918F320B136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0844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Presentation with media outline">
            <a:extLst>
              <a:ext uri="{FF2B5EF4-FFF2-40B4-BE49-F238E27FC236}">
                <a16:creationId xmlns:a16="http://schemas.microsoft.com/office/drawing/2014/main" id="{886DA84B-3C6C-ADBC-CF2A-8B2BC5289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2169" y="950372"/>
            <a:ext cx="6399661" cy="6399661"/>
          </a:xfrm>
          <a:prstGeom prst="rect">
            <a:avLst/>
          </a:prstGeom>
        </p:spPr>
      </p:pic>
      <p:pic>
        <p:nvPicPr>
          <p:cNvPr id="35" name="Picture 34">
            <a:hlinkClick r:id="rId5"/>
            <a:extLst>
              <a:ext uri="{FF2B5EF4-FFF2-40B4-BE49-F238E27FC236}">
                <a16:creationId xmlns:a16="http://schemas.microsoft.com/office/drawing/2014/main" id="{6DD2D87F-0620-B236-44C5-D7DF853D5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625" y="2401393"/>
            <a:ext cx="6070749" cy="39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EDAF7A1-DDF2-4ABF-CFE9-D1248FF56738}"/>
              </a:ext>
            </a:extLst>
          </p:cNvPr>
          <p:cNvSpPr/>
          <p:nvPr/>
        </p:nvSpPr>
        <p:spPr>
          <a:xfrm>
            <a:off x="1279843" y="2131621"/>
            <a:ext cx="6620398" cy="4505927"/>
          </a:xfrm>
          <a:custGeom>
            <a:avLst/>
            <a:gdLst>
              <a:gd name="connsiteX0" fmla="*/ 985647 w 6620398"/>
              <a:gd name="connsiteY0" fmla="*/ 296608 h 4505927"/>
              <a:gd name="connsiteX1" fmla="*/ 333516 w 6620398"/>
              <a:gd name="connsiteY1" fmla="*/ 948739 h 4505927"/>
              <a:gd name="connsiteX2" fmla="*/ 333516 w 6620398"/>
              <a:gd name="connsiteY2" fmla="*/ 3557187 h 4505927"/>
              <a:gd name="connsiteX3" fmla="*/ 985647 w 6620398"/>
              <a:gd name="connsiteY3" fmla="*/ 4209318 h 4505927"/>
              <a:gd name="connsiteX4" fmla="*/ 5634750 w 6620398"/>
              <a:gd name="connsiteY4" fmla="*/ 4209318 h 4505927"/>
              <a:gd name="connsiteX5" fmla="*/ 6286881 w 6620398"/>
              <a:gd name="connsiteY5" fmla="*/ 3557187 h 4505927"/>
              <a:gd name="connsiteX6" fmla="*/ 6286881 w 6620398"/>
              <a:gd name="connsiteY6" fmla="*/ 948739 h 4505927"/>
              <a:gd name="connsiteX7" fmla="*/ 5634750 w 6620398"/>
              <a:gd name="connsiteY7" fmla="*/ 296608 h 4505927"/>
              <a:gd name="connsiteX8" fmla="*/ 751003 w 6620398"/>
              <a:gd name="connsiteY8" fmla="*/ 0 h 4505927"/>
              <a:gd name="connsiteX9" fmla="*/ 5869395 w 6620398"/>
              <a:gd name="connsiteY9" fmla="*/ 0 h 4505927"/>
              <a:gd name="connsiteX10" fmla="*/ 6620398 w 6620398"/>
              <a:gd name="connsiteY10" fmla="*/ 751003 h 4505927"/>
              <a:gd name="connsiteX11" fmla="*/ 6620398 w 6620398"/>
              <a:gd name="connsiteY11" fmla="*/ 3754924 h 4505927"/>
              <a:gd name="connsiteX12" fmla="*/ 5869395 w 6620398"/>
              <a:gd name="connsiteY12" fmla="*/ 4505927 h 4505927"/>
              <a:gd name="connsiteX13" fmla="*/ 751003 w 6620398"/>
              <a:gd name="connsiteY13" fmla="*/ 4505927 h 4505927"/>
              <a:gd name="connsiteX14" fmla="*/ 0 w 6620398"/>
              <a:gd name="connsiteY14" fmla="*/ 3754924 h 4505927"/>
              <a:gd name="connsiteX15" fmla="*/ 0 w 6620398"/>
              <a:gd name="connsiteY15" fmla="*/ 751003 h 4505927"/>
              <a:gd name="connsiteX16" fmla="*/ 751003 w 6620398"/>
              <a:gd name="connsiteY16" fmla="*/ 0 h 450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20398" h="4505927">
                <a:moveTo>
                  <a:pt x="985647" y="296608"/>
                </a:moveTo>
                <a:cubicBezTo>
                  <a:pt x="625485" y="296608"/>
                  <a:pt x="333516" y="588577"/>
                  <a:pt x="333516" y="948739"/>
                </a:cubicBezTo>
                <a:lnTo>
                  <a:pt x="333516" y="3557187"/>
                </a:lnTo>
                <a:cubicBezTo>
                  <a:pt x="333516" y="3917349"/>
                  <a:pt x="625485" y="4209318"/>
                  <a:pt x="985647" y="4209318"/>
                </a:cubicBezTo>
                <a:lnTo>
                  <a:pt x="5634750" y="4209318"/>
                </a:lnTo>
                <a:cubicBezTo>
                  <a:pt x="5994912" y="4209318"/>
                  <a:pt x="6286881" y="3917349"/>
                  <a:pt x="6286881" y="3557187"/>
                </a:cubicBezTo>
                <a:lnTo>
                  <a:pt x="6286881" y="948739"/>
                </a:lnTo>
                <a:cubicBezTo>
                  <a:pt x="6286881" y="588577"/>
                  <a:pt x="5994912" y="296608"/>
                  <a:pt x="5634750" y="296608"/>
                </a:cubicBezTo>
                <a:close/>
                <a:moveTo>
                  <a:pt x="751003" y="0"/>
                </a:moveTo>
                <a:lnTo>
                  <a:pt x="5869395" y="0"/>
                </a:lnTo>
                <a:cubicBezTo>
                  <a:pt x="6284163" y="0"/>
                  <a:pt x="6620398" y="336235"/>
                  <a:pt x="6620398" y="751003"/>
                </a:cubicBezTo>
                <a:lnTo>
                  <a:pt x="6620398" y="3754924"/>
                </a:lnTo>
                <a:cubicBezTo>
                  <a:pt x="6620398" y="4169692"/>
                  <a:pt x="6284163" y="4505927"/>
                  <a:pt x="5869395" y="4505927"/>
                </a:cubicBezTo>
                <a:lnTo>
                  <a:pt x="751003" y="4505927"/>
                </a:lnTo>
                <a:cubicBezTo>
                  <a:pt x="336235" y="4505927"/>
                  <a:pt x="0" y="4169692"/>
                  <a:pt x="0" y="3754924"/>
                </a:cubicBezTo>
                <a:lnTo>
                  <a:pt x="0" y="751003"/>
                </a:lnTo>
                <a:cubicBezTo>
                  <a:pt x="0" y="336235"/>
                  <a:pt x="336235" y="0"/>
                  <a:pt x="7510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330873" y="1035872"/>
            <a:ext cx="3614803" cy="87013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Time to find out more about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fabulous future waiting for you in Oxfordshire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B1635D7A-CD0E-4586-ACA0-F3DAAAE29569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fabulous future in Oxfordshire?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90A5DF72-FEC1-49EB-86F1-7AE1FD1F8D11}"/>
              </a:ext>
            </a:extLst>
          </p:cNvPr>
          <p:cNvSpPr/>
          <p:nvPr/>
        </p:nvSpPr>
        <p:spPr>
          <a:xfrm>
            <a:off x="-13644" y="176417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A13CBE-B58B-424A-9123-EC2ECB668181}"/>
              </a:ext>
            </a:extLst>
          </p:cNvPr>
          <p:cNvSpPr txBox="1"/>
          <p:nvPr/>
        </p:nvSpPr>
        <p:spPr>
          <a:xfrm>
            <a:off x="7372669" y="6637548"/>
            <a:ext cx="47763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https://safeshare.tv/x/528251568</a:t>
            </a:r>
            <a:r>
              <a:rPr lang="en-GB" sz="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Rectangle: Rounded Corners 16">
            <a:hlinkClick r:id="rId5"/>
            <a:extLst>
              <a:ext uri="{FF2B5EF4-FFF2-40B4-BE49-F238E27FC236}">
                <a16:creationId xmlns:a16="http://schemas.microsoft.com/office/drawing/2014/main" id="{E5F531E3-A13A-44A9-963B-96EFDC2131A6}"/>
              </a:ext>
            </a:extLst>
          </p:cNvPr>
          <p:cNvSpPr/>
          <p:nvPr/>
        </p:nvSpPr>
        <p:spPr>
          <a:xfrm>
            <a:off x="6458059" y="2621266"/>
            <a:ext cx="758283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0:00-3:54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0A772CD-FA5E-4AD8-8B3A-1D5E86EC3C31}"/>
              </a:ext>
            </a:extLst>
          </p:cNvPr>
          <p:cNvSpPr/>
          <p:nvPr/>
        </p:nvSpPr>
        <p:spPr>
          <a:xfrm>
            <a:off x="4192454" y="1035873"/>
            <a:ext cx="4620673" cy="87013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350,000 people working in Oxfordshire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50,000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people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self-employed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A02830-582A-4031-B325-DF69F117883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3" name="Graphic 2" descr="Play with solid fill">
            <a:extLst>
              <a:ext uri="{FF2B5EF4-FFF2-40B4-BE49-F238E27FC236}">
                <a16:creationId xmlns:a16="http://schemas.microsoft.com/office/drawing/2014/main" id="{2F09E6A7-4EC3-790B-2816-251BF7CC3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84" y="184135"/>
            <a:ext cx="516379" cy="51637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5DD74E-3303-4150-A4BB-0F84F44F35C1}"/>
              </a:ext>
            </a:extLst>
          </p:cNvPr>
          <p:cNvSpPr/>
          <p:nvPr/>
        </p:nvSpPr>
        <p:spPr>
          <a:xfrm>
            <a:off x="1946415" y="5719358"/>
            <a:ext cx="5287254" cy="426549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image to watch The WOW Show film.</a:t>
            </a:r>
          </a:p>
        </p:txBody>
      </p:sp>
    </p:spTree>
    <p:extLst>
      <p:ext uri="{BB962C8B-B14F-4D97-AF65-F5344CB8AC3E}">
        <p14:creationId xmlns:p14="http://schemas.microsoft.com/office/powerpoint/2010/main" val="10215055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0" grpId="0"/>
      <p:bldP spid="17" grpId="0" animBg="1"/>
      <p:bldP spid="22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C5A8CF-78FC-4CF6-8C98-8B14F8466FDE}"/>
              </a:ext>
            </a:extLst>
          </p:cNvPr>
          <p:cNvSpPr/>
          <p:nvPr/>
        </p:nvSpPr>
        <p:spPr>
          <a:xfrm>
            <a:off x="5288973" y="2044739"/>
            <a:ext cx="3524153" cy="8078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Whatever your interests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is something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3CCAA2-F211-4B1A-8E2A-33BB18B64B89}"/>
              </a:ext>
            </a:extLst>
          </p:cNvPr>
          <p:cNvSpPr/>
          <p:nvPr/>
        </p:nvSpPr>
        <p:spPr>
          <a:xfrm>
            <a:off x="5288973" y="1035872"/>
            <a:ext cx="3524153" cy="8078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Have you thought about your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yet? 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 do you enjoy?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7F423D-4157-4357-BD87-B1FBE177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95" y="1035872"/>
            <a:ext cx="4632754" cy="1819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05DF853-51E8-46AD-AD72-FD746E2373B6}"/>
              </a:ext>
            </a:extLst>
          </p:cNvPr>
          <p:cNvSpPr/>
          <p:nvPr/>
        </p:nvSpPr>
        <p:spPr>
          <a:xfrm>
            <a:off x="330873" y="3053606"/>
            <a:ext cx="8482253" cy="75425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lots of great opportunities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many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different sectors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across Oxfordshire.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great future awaits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...  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0C65A5F-5DE7-4E3F-A3DB-6F5B5BAC788E}"/>
              </a:ext>
            </a:extLst>
          </p:cNvPr>
          <p:cNvSpPr/>
          <p:nvPr/>
        </p:nvSpPr>
        <p:spPr>
          <a:xfrm>
            <a:off x="330195" y="4008929"/>
            <a:ext cx="2342435" cy="254816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Whether you want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apprenticeship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 Levels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further education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or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study for a degree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Oxfordshire has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pathway that would suit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6" name="Shape 114">
            <a:extLst>
              <a:ext uri="{FF2B5EF4-FFF2-40B4-BE49-F238E27FC236}">
                <a16:creationId xmlns:a16="http://schemas.microsoft.com/office/drawing/2014/main" id="{10D1FDFB-7B7E-4A25-818D-D3F58B635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Opportunities in Oxfordshire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1A3B131-A401-4488-A998-B22569266D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E607A6-D005-49C6-A41C-1C2755AC0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971" y="4008899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C474C1-BA08-45FB-85C2-0263BB3F72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387" y="5383337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CA3E53-643B-4BC7-9100-6FFCB8B32D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635" y="4008899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E4ABEC-B3EA-41F1-86A8-535D755414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804" y="4008899"/>
            <a:ext cx="1456491" cy="1173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88B147-01A3-4D93-9F5A-90F4CE37B3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636" y="5383338"/>
            <a:ext cx="1455242" cy="1173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Pentagon 20">
            <a:extLst>
              <a:ext uri="{FF2B5EF4-FFF2-40B4-BE49-F238E27FC236}">
                <a16:creationId xmlns:a16="http://schemas.microsoft.com/office/drawing/2014/main" id="{39BF016F-2199-4A9D-B30A-AC754588C501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11266" name="Picture 2" descr="group of graduates holding diploma group of multiracial graduates holding diploma degree stock pictures, royalty-free photos &amp; images">
            <a:extLst>
              <a:ext uri="{FF2B5EF4-FFF2-40B4-BE49-F238E27FC236}">
                <a16:creationId xmlns:a16="http://schemas.microsoft.com/office/drawing/2014/main" id="{3C525641-DC07-4BE8-A3F1-0F2A51985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6635" y="5383337"/>
            <a:ext cx="1456491" cy="11734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9E692E-5255-8FF8-B525-B32403E44031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3412499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BA0BE-0ED5-448A-935A-DA4507A20403}"/>
              </a:ext>
            </a:extLst>
          </p:cNvPr>
          <p:cNvSpPr/>
          <p:nvPr/>
        </p:nvSpPr>
        <p:spPr>
          <a:xfrm>
            <a:off x="4312228" y="2773097"/>
            <a:ext cx="3457038" cy="120522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opportunities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health, space, tourism, creative industries, construction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so much more.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39BCB-5EFC-44A0-B772-7DB1220FD8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66" y="1016656"/>
            <a:ext cx="3654465" cy="4520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288A43-50E6-440F-97C5-E4376A28A8C3}"/>
              </a:ext>
            </a:extLst>
          </p:cNvPr>
          <p:cNvSpPr/>
          <p:nvPr/>
        </p:nvSpPr>
        <p:spPr>
          <a:xfrm>
            <a:off x="5324915" y="4338504"/>
            <a:ext cx="3457038" cy="107635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No matter where you live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is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amazing opportunity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waiting for you.  </a:t>
            </a:r>
          </a:p>
        </p:txBody>
      </p:sp>
      <p:sp>
        <p:nvSpPr>
          <p:cNvPr id="11" name="Shape 114">
            <a:extLst>
              <a:ext uri="{FF2B5EF4-FFF2-40B4-BE49-F238E27FC236}">
                <a16:creationId xmlns:a16="http://schemas.microsoft.com/office/drawing/2014/main" id="{6EC7AE4E-65A6-498F-8456-7849AF35A12F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What’s in your area?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3A33AE-0EEE-4992-829C-1C7C7533FD69}"/>
              </a:ext>
            </a:extLst>
          </p:cNvPr>
          <p:cNvSpPr/>
          <p:nvPr/>
        </p:nvSpPr>
        <p:spPr>
          <a:xfrm>
            <a:off x="325497" y="5775040"/>
            <a:ext cx="8493007" cy="73877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During this presentation, you are going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find out about how new technology could feature with your career choices going forward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5873B1CE-90AC-4214-B2E8-3AEC65A211E9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826A28-0B4A-671F-E425-E15FB9E4899F}"/>
              </a:ext>
            </a:extLst>
          </p:cNvPr>
          <p:cNvSpPr/>
          <p:nvPr/>
        </p:nvSpPr>
        <p:spPr>
          <a:xfrm>
            <a:off x="4312228" y="1016656"/>
            <a:ext cx="4469726" cy="1396257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Talk to a partner about what opportunities you know about in your local area. What do people you know do as their career?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20608-EC13-6F87-6027-FE007D57EF5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3" name="Graphic 2" descr="Marker outline">
            <a:extLst>
              <a:ext uri="{FF2B5EF4-FFF2-40B4-BE49-F238E27FC236}">
                <a16:creationId xmlns:a16="http://schemas.microsoft.com/office/drawing/2014/main" id="{F52B5FEC-3249-CB61-FCDA-85BBEF115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2226" y="4419479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Graphic 19" descr="Building Brick Wall outline">
            <a:extLst>
              <a:ext uri="{FF2B5EF4-FFF2-40B4-BE49-F238E27FC236}">
                <a16:creationId xmlns:a16="http://schemas.microsoft.com/office/drawing/2014/main" id="{E60A9BE8-694F-4627-1BF7-4883E6B15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7553" y="2918508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898324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180232F-000B-8DC8-FD0C-8C8815F959CD}"/>
              </a:ext>
            </a:extLst>
          </p:cNvPr>
          <p:cNvGrpSpPr/>
          <p:nvPr/>
        </p:nvGrpSpPr>
        <p:grpSpPr>
          <a:xfrm>
            <a:off x="510996" y="1016656"/>
            <a:ext cx="8122009" cy="5527943"/>
            <a:chOff x="706432" y="1361037"/>
            <a:chExt cx="7205157" cy="530686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1B56EC8-EC45-C83E-607A-0AC76A1CC781}"/>
                </a:ext>
              </a:extLst>
            </p:cNvPr>
            <p:cNvSpPr/>
            <p:nvPr/>
          </p:nvSpPr>
          <p:spPr>
            <a:xfrm>
              <a:off x="706432" y="1361037"/>
              <a:ext cx="7205157" cy="5306865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165BF9B-48E2-6E79-F39D-15EA49BA2C99}"/>
                </a:ext>
              </a:extLst>
            </p:cNvPr>
            <p:cNvSpPr/>
            <p:nvPr/>
          </p:nvSpPr>
          <p:spPr>
            <a:xfrm>
              <a:off x="1069406" y="1706867"/>
              <a:ext cx="6479207" cy="460820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UKAEA RACE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2D7F00-AB95-45CF-A229-F5B9C9ECB36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B8446C2-5589-4D1A-9E44-91349BB30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998" y="1894661"/>
            <a:ext cx="6054100" cy="4264263"/>
          </a:xfrm>
          <a:prstGeom prst="rect">
            <a:avLst/>
          </a:prstGeom>
        </p:spPr>
      </p:pic>
      <p:sp>
        <p:nvSpPr>
          <p:cNvPr id="13" name="Rectangle: Rounded Corners 12">
            <a:hlinkClick r:id="rId4"/>
            <a:extLst>
              <a:ext uri="{FF2B5EF4-FFF2-40B4-BE49-F238E27FC236}">
                <a16:creationId xmlns:a16="http://schemas.microsoft.com/office/drawing/2014/main" id="{5B3E30F4-F024-4813-A9B7-FD3CEC0E451F}"/>
              </a:ext>
            </a:extLst>
          </p:cNvPr>
          <p:cNvSpPr/>
          <p:nvPr/>
        </p:nvSpPr>
        <p:spPr>
          <a:xfrm>
            <a:off x="1703902" y="4508227"/>
            <a:ext cx="758283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0:00-2:00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F54E58-6C1B-A347-06CE-0B6224ADF7B4}"/>
              </a:ext>
            </a:extLst>
          </p:cNvPr>
          <p:cNvSpPr/>
          <p:nvPr/>
        </p:nvSpPr>
        <p:spPr>
          <a:xfrm>
            <a:off x="1528900" y="1187584"/>
            <a:ext cx="6086198" cy="793880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many roles within UKAEA. Click the image to find out more about their work.   </a:t>
            </a:r>
          </a:p>
        </p:txBody>
      </p:sp>
    </p:spTree>
    <p:extLst>
      <p:ext uri="{BB962C8B-B14F-4D97-AF65-F5344CB8AC3E}">
        <p14:creationId xmlns:p14="http://schemas.microsoft.com/office/powerpoint/2010/main" val="21904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53AFBD-DF81-4D40-A2B3-22D04F4B8BF2}"/>
              </a:ext>
            </a:extLst>
          </p:cNvPr>
          <p:cNvSpPr/>
          <p:nvPr/>
        </p:nvSpPr>
        <p:spPr>
          <a:xfrm>
            <a:off x="398032" y="5464666"/>
            <a:ext cx="4173968" cy="81823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They also carry out lots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simple automated tasks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factories too!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UKAEA RACE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852F20-9D6A-480F-B05C-17AD995607BF}"/>
              </a:ext>
            </a:extLst>
          </p:cNvPr>
          <p:cNvSpPr/>
          <p:nvPr/>
        </p:nvSpPr>
        <p:spPr>
          <a:xfrm>
            <a:off x="398032" y="1018143"/>
            <a:ext cx="8462855" cy="6667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Robotics are used in so many work places for so many different tasks.  RACE specialise in creating robotics to be used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challenging situations. 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33A027-D6E3-4FD0-A28E-F1031BBB273A}"/>
              </a:ext>
            </a:extLst>
          </p:cNvPr>
          <p:cNvSpPr/>
          <p:nvPr/>
        </p:nvSpPr>
        <p:spPr>
          <a:xfrm>
            <a:off x="398033" y="3714290"/>
            <a:ext cx="4173967" cy="144120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You may have come up with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nuclear industries, space, mining or construction. 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These are all areas that use robotics to complete tasks in areas unfit or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unsafe for humans to work in.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2D7F00-AB95-45CF-A229-F5B9C9ECB36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6A5441-8D2C-5867-B6DD-39C8DE99B30D}"/>
              </a:ext>
            </a:extLst>
          </p:cNvPr>
          <p:cNvSpPr/>
          <p:nvPr/>
        </p:nvSpPr>
        <p:spPr>
          <a:xfrm>
            <a:off x="398032" y="2008863"/>
            <a:ext cx="4173968" cy="1396257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Talk to a partner about where you think robotics would be useful, maybe where a person couldn’t or wouldn’t want to be.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2D502AB-52F0-428C-3CEE-C6B1ACFBB60E}"/>
              </a:ext>
            </a:extLst>
          </p:cNvPr>
          <p:cNvSpPr/>
          <p:nvPr/>
        </p:nvSpPr>
        <p:spPr>
          <a:xfrm>
            <a:off x="4951931" y="2002727"/>
            <a:ext cx="3908957" cy="1011931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Robotics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Using robots to perform tasks.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99184C-2CAD-8947-62F8-6CA3F1B3C4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720" y="3143709"/>
            <a:ext cx="3991167" cy="348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08D805-5E7C-4C20-AC24-6E32E66E0F54}"/>
              </a:ext>
            </a:extLst>
          </p:cNvPr>
          <p:cNvSpPr/>
          <p:nvPr/>
        </p:nvSpPr>
        <p:spPr>
          <a:xfrm>
            <a:off x="369530" y="5365570"/>
            <a:ext cx="3427919" cy="120967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Would you be happy to be driven around Oxfordshire by one of these vehicles?</a:t>
            </a:r>
          </a:p>
        </p:txBody>
      </p:sp>
      <p:sp>
        <p:nvSpPr>
          <p:cNvPr id="13" name="Shape 114">
            <a:extLst>
              <a:ext uri="{FF2B5EF4-FFF2-40B4-BE49-F238E27FC236}">
                <a16:creationId xmlns:a16="http://schemas.microsoft.com/office/drawing/2014/main" id="{6CD0260F-5CA4-4E92-B194-74E67170C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UKAEA RACE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4B0451B-0236-4873-8E31-D6DF5453B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7" name="Pentagon 20">
            <a:extLst>
              <a:ext uri="{FF2B5EF4-FFF2-40B4-BE49-F238E27FC236}">
                <a16:creationId xmlns:a16="http://schemas.microsoft.com/office/drawing/2014/main" id="{7178F923-B424-4BEE-9D33-BD20745FF4F7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D643D1-A588-4C9E-A39C-37D15C6C5627}"/>
              </a:ext>
            </a:extLst>
          </p:cNvPr>
          <p:cNvSpPr/>
          <p:nvPr/>
        </p:nvSpPr>
        <p:spPr>
          <a:xfrm>
            <a:off x="369530" y="2351541"/>
            <a:ext cx="8412421" cy="107745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addition to robotics, UKAEA are working on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driverless vehicles and other automated technology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that helps tasks be completed safely, quickly and efficiently without a person being in control. 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04A1547-C10D-484C-854B-F3BF3ABF912B}"/>
              </a:ext>
            </a:extLst>
          </p:cNvPr>
          <p:cNvSpPr/>
          <p:nvPr/>
        </p:nvSpPr>
        <p:spPr>
          <a:xfrm>
            <a:off x="369531" y="1228343"/>
            <a:ext cx="8412422" cy="84671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UKAEA (United Kingdom Atomic Energy Authority)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they design and build robotics for some of the most difficult tasks.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541FC9-B2CA-4C94-8E99-B2A78B240BF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D0FF245-A5B3-E235-DD7A-E7EC33C09D5E}"/>
              </a:ext>
            </a:extLst>
          </p:cNvPr>
          <p:cNvSpPr/>
          <p:nvPr/>
        </p:nvSpPr>
        <p:spPr>
          <a:xfrm>
            <a:off x="369530" y="3705482"/>
            <a:ext cx="3427919" cy="1396257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 (3-4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do you think the challenges might be for designers of driverless vehicles?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CDC7FD-5F94-EBD2-A5B5-FA21F6DDD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200" y="3705482"/>
            <a:ext cx="4688751" cy="28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 20">
            <a:extLst>
              <a:ext uri="{FF2B5EF4-FFF2-40B4-BE49-F238E27FC236}">
                <a16:creationId xmlns:a16="http://schemas.microsoft.com/office/drawing/2014/main" id="{F76B2CDD-EEB3-4E28-AA60-3756A566B445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11CAFF0-A644-4A76-8F1F-7548CE98D140}"/>
              </a:ext>
            </a:extLst>
          </p:cNvPr>
          <p:cNvSpPr/>
          <p:nvPr/>
        </p:nvSpPr>
        <p:spPr>
          <a:xfrm>
            <a:off x="1199416" y="2008863"/>
            <a:ext cx="7417460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Autonomous cars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a lot of different sensors to tell them about their environment e.g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the road, other cars, pedestrians, cyclists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569AD7-DEEB-4370-BC2F-1CBB595930D8}"/>
              </a:ext>
            </a:extLst>
          </p:cNvPr>
          <p:cNvSpPr/>
          <p:nvPr/>
        </p:nvSpPr>
        <p:spPr>
          <a:xfrm>
            <a:off x="462578" y="1040120"/>
            <a:ext cx="7569155" cy="6667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Let’s look at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autonomous cars. 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They can sense their environment and operate without a person driving.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B4B34F-19E5-4D51-90D6-7E43AAD2A61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EEBAF3-E886-6B27-D183-3444F23D5AE9}"/>
              </a:ext>
            </a:extLst>
          </p:cNvPr>
          <p:cNvSpPr/>
          <p:nvPr/>
        </p:nvSpPr>
        <p:spPr>
          <a:xfrm>
            <a:off x="6056554" y="3020766"/>
            <a:ext cx="2560322" cy="1411385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Watch (3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Watch the video about the trial of autonomous cars in Arizona (USA).  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D35DF7CD-C0E2-91EE-43DD-FBE39021A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78" y="3020766"/>
            <a:ext cx="5258427" cy="326926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027C4A-C48C-C715-676C-18A43F633B2C}"/>
              </a:ext>
            </a:extLst>
          </p:cNvPr>
          <p:cNvSpPr/>
          <p:nvPr/>
        </p:nvSpPr>
        <p:spPr>
          <a:xfrm>
            <a:off x="6056554" y="4655396"/>
            <a:ext cx="2560322" cy="1634631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 (3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would you feel being a passenger in this car?</a:t>
            </a:r>
          </a:p>
        </p:txBody>
      </p:sp>
      <p:sp>
        <p:nvSpPr>
          <p:cNvPr id="16" name="Rectangle: Rounded Corners 15">
            <a:hlinkClick r:id="rId4"/>
            <a:extLst>
              <a:ext uri="{FF2B5EF4-FFF2-40B4-BE49-F238E27FC236}">
                <a16:creationId xmlns:a16="http://schemas.microsoft.com/office/drawing/2014/main" id="{F334AF28-0227-EA0D-A17E-D8B77086F8E0}"/>
              </a:ext>
            </a:extLst>
          </p:cNvPr>
          <p:cNvSpPr/>
          <p:nvPr/>
        </p:nvSpPr>
        <p:spPr>
          <a:xfrm>
            <a:off x="4781168" y="3187850"/>
            <a:ext cx="758283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0:00-3:22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3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 20">
            <a:extLst>
              <a:ext uri="{FF2B5EF4-FFF2-40B4-BE49-F238E27FC236}">
                <a16:creationId xmlns:a16="http://schemas.microsoft.com/office/drawing/2014/main" id="{F76B2CDD-EEB3-4E28-AA60-3756A566B445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569AD7-DEEB-4370-BC2F-1CBB595930D8}"/>
              </a:ext>
            </a:extLst>
          </p:cNvPr>
          <p:cNvSpPr/>
          <p:nvPr/>
        </p:nvSpPr>
        <p:spPr>
          <a:xfrm>
            <a:off x="369531" y="1047279"/>
            <a:ext cx="8294208" cy="6667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Lots of careers involve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solving a problem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as you saw in the film autonomous cars clearly have many problems to solve.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B4B34F-19E5-4D51-90D6-7E43AAD2A61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507B36C-9E8B-D3C1-3839-859B698D56A8}"/>
              </a:ext>
            </a:extLst>
          </p:cNvPr>
          <p:cNvSpPr/>
          <p:nvPr/>
        </p:nvSpPr>
        <p:spPr>
          <a:xfrm>
            <a:off x="369530" y="2016734"/>
            <a:ext cx="8294209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Next you will see how UKAEA think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problems they need to solve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First, a little fun video about problem solving! 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13667CFA-17D5-2825-48EE-922C31A12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932" y="3022220"/>
            <a:ext cx="6445404" cy="3317140"/>
          </a:xfrm>
          <a:prstGeom prst="rect">
            <a:avLst/>
          </a:prstGeom>
        </p:spPr>
      </p:pic>
      <p:sp>
        <p:nvSpPr>
          <p:cNvPr id="4" name="Rectangle: Rounded Corners 3">
            <a:hlinkClick r:id="rId4"/>
            <a:extLst>
              <a:ext uri="{FF2B5EF4-FFF2-40B4-BE49-F238E27FC236}">
                <a16:creationId xmlns:a16="http://schemas.microsoft.com/office/drawing/2014/main" id="{88FFABE1-4806-2676-7E0C-D4A0BBDB811A}"/>
              </a:ext>
            </a:extLst>
          </p:cNvPr>
          <p:cNvSpPr/>
          <p:nvPr/>
        </p:nvSpPr>
        <p:spPr>
          <a:xfrm>
            <a:off x="7215704" y="2884497"/>
            <a:ext cx="758283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0:00-2:27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20839</TotalTime>
  <Words>1571</Words>
  <Application>Microsoft Office PowerPoint</Application>
  <PresentationFormat>On-screen Show (4:3)</PresentationFormat>
  <Paragraphs>194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Helvetica Neue</vt:lpstr>
      <vt:lpstr>Open Sans</vt:lpstr>
      <vt:lpstr>Office Theme</vt:lpstr>
      <vt:lpstr>Finding Their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Their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293</cp:revision>
  <dcterms:created xsi:type="dcterms:W3CDTF">2021-01-18T09:44:21Z</dcterms:created>
  <dcterms:modified xsi:type="dcterms:W3CDTF">2022-08-25T11:31:30Z</dcterms:modified>
</cp:coreProperties>
</file>