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3" r:id="rId2"/>
    <p:sldId id="347" r:id="rId3"/>
    <p:sldId id="348" r:id="rId4"/>
    <p:sldId id="266" r:id="rId5"/>
    <p:sldId id="282" r:id="rId6"/>
    <p:sldId id="300" r:id="rId7"/>
    <p:sldId id="301" r:id="rId8"/>
    <p:sldId id="293" r:id="rId9"/>
    <p:sldId id="278" r:id="rId10"/>
    <p:sldId id="280" r:id="rId11"/>
    <p:sldId id="298" r:id="rId12"/>
    <p:sldId id="302" r:id="rId13"/>
    <p:sldId id="299" r:id="rId14"/>
    <p:sldId id="295" r:id="rId15"/>
    <p:sldId id="345" r:id="rId16"/>
    <p:sldId id="34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B9DBF5"/>
    <a:srgbClr val="A8D2F2"/>
    <a:srgbClr val="91C7EF"/>
    <a:srgbClr val="F1F8FD"/>
    <a:srgbClr val="8EC0D6"/>
    <a:srgbClr val="B6DAF2"/>
    <a:srgbClr val="C2D2EC"/>
    <a:srgbClr val="262262"/>
    <a:srgbClr val="47B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9385" autoAdjust="0"/>
  </p:normalViewPr>
  <p:slideViewPr>
    <p:cSldViewPr snapToGrid="0">
      <p:cViewPr varScale="1">
        <p:scale>
          <a:sx n="65" d="100"/>
          <a:sy n="65" d="100"/>
        </p:scale>
        <p:origin x="190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b="0" dirty="0"/>
              <a:t>https://safeshare.tv/x/sualeIxU3F4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Via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0" indent="0">
              <a:buNone/>
            </a:pPr>
            <a:r>
              <a:rPr lang="en-GB" b="0" dirty="0"/>
              <a:t>1) 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https://www.unipart.com/logistics/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https://www.unipart.com/unipart-logistics-introduces-new-sustainable-fleet-to-nhs-supply-chain-operation/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https://www.unipart.com/responsiblebusiness/unipart-logistics-wins-ninth-consecutive-globe-of-honour-for-outstanding-environmental-commitment/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Carbon neutral v carbon net zero - </a:t>
            </a:r>
            <a:r>
              <a:rPr lang="en-GB" b="0" dirty="0"/>
              <a:t>https://dodo.eco/blog/whats-the-difference-between-carbon-neutral-and-net-zero?gclid=Cj0KCQjwhqaVBhCxARIsAHK1tiNcnH3hU3Ta4e_4AS7wh9WX4H6nKKG4Yx7gubMbvdJYB0z7bHWMeMUaArXiEALw_wcB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2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  <a:endParaRPr lang="en-GB" sz="1200" b="1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>
              <a:buAutoNum type="arabicParenR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https://www.metoffice.gov.uk/weather/climate-change/effects-of-climate-change</a:t>
            </a:r>
          </a:p>
          <a:p>
            <a:pPr marL="342900" indent="-342900">
              <a:buAutoNum type="arabicParenR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https://climate.nasa.gov/effects/</a:t>
            </a:r>
          </a:p>
          <a:p>
            <a:pPr marL="342900" indent="-342900">
              <a:buAutoNum type="arabicParenR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https://www.ipcc.ch/srocc/chapter/chapter-4-sea-level-rise-and-implications-for-low-lying-islands-coasts-and-communities/</a:t>
            </a:r>
          </a:p>
          <a:p>
            <a:pPr marL="342900" indent="-342900">
              <a:buAutoNum type="arabicParenR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https://unfoundation.org/blog/post/climate-change-and-the-future-of-food/</a:t>
            </a:r>
          </a:p>
          <a:p>
            <a:pPr marL="0" indent="0">
              <a:buNone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5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2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https://unipartlogistics.livevacancies.co.uk/#/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25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dirty="0"/>
              <a:t>https://www.oxfordshirelep.com/sites/default/files/uploads/OxLEPLMIReportAugust2020.pdf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8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30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https://www.climaterealityproject.org/blog/just-kids-what-climate-change-and-what-can-i-do</a:t>
            </a: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4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Pixabay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https://climatekids.nasa.gov/greenhouse-effect</a:t>
            </a:r>
          </a:p>
          <a:p>
            <a:pPr marL="228600" indent="-2286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https://www.c2es.org/content/climate-basics-for-kids/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https://www.unipart.com/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https://dictionary.cambridge.org/dictionary/english/logistics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https://dictionary.cambridge.org/dictionary/english/consultancy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113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https://www.youtube.com/watch?v=rE81F5S0R4g</a:t>
            </a:r>
          </a:p>
          <a:p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b="0" dirty="0"/>
              <a:t>https://safeshare.tv/x/rE81F5S0R4g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*</a:t>
            </a: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new fleet is operating with lower emissions, allowing a CO2 reduction of 2.1 tonnes per vehicle per year. Additionally, the engines are HVO ready and can be run on Hydro treated vegetable oil. A significant proportion of the manufacturing of the fleet has been undertaken in the UK. Read more here: https://www.unipart.com/unipart-logistics-introduces-new-sustainable-fleet-to-nhs-supply-chain-operation/</a:t>
            </a:r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0" indent="0">
              <a:buNone/>
            </a:pPr>
            <a:r>
              <a:rPr lang="en-GB" b="0" dirty="0"/>
              <a:t>1) 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https://www.unipart.com/ev/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https://www.forbes.com/sites/miltonezrati/2021/07/25/batteries-are-the-next-environmental-challenge/?sh=5ba9cbf3583c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https://www.theguardian.com/environment/2021/aug/20/electric-car-batteries-what-happens-to-them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9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https://www.unipart.com/race-to-zer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7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partlogistics.livevacancies.co.uk/#/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41.svg"/><Relationship Id="rId10" Type="http://schemas.microsoft.com/office/2007/relationships/hdphoto" Target="../media/hdphoto1.wdp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49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48.png"/><Relationship Id="rId4" Type="http://schemas.openxmlformats.org/officeDocument/2006/relationships/image" Target="../media/image47.svg"/><Relationship Id="rId9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share.tv/x/52825156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afeshare.tv/x/sualeIxU3F4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share.tv/x/rE81F5S0R4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share.tv/x/qekyWEXXn2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VotesforSchools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810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E7FA61-78C4-4C66-A64A-3BD5578252E6}"/>
              </a:ext>
            </a:extLst>
          </p:cNvPr>
          <p:cNvSpPr/>
          <p:nvPr/>
        </p:nvSpPr>
        <p:spPr>
          <a:xfrm>
            <a:off x="4722699" y="4105656"/>
            <a:ext cx="4101257" cy="114628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Unipart are also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working with other partners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ensure the best environmental outcomes from making  to repairing old batteries.  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Hybrid technology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569AD7-DEEB-4370-BC2F-1CBB595930D8}"/>
              </a:ext>
            </a:extLst>
          </p:cNvPr>
          <p:cNvSpPr/>
          <p:nvPr/>
        </p:nvSpPr>
        <p:spPr>
          <a:xfrm>
            <a:off x="369532" y="2678871"/>
            <a:ext cx="4050000" cy="17212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Unipart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have begun changing their fleet of vehicles to new ones that have the lowest level of carbon emissions. 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They could also run on vegetable oil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*.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72AE6E-3548-4C4B-941D-7835CD8E8A77}"/>
              </a:ext>
            </a:extLst>
          </p:cNvPr>
          <p:cNvSpPr/>
          <p:nvPr/>
        </p:nvSpPr>
        <p:spPr>
          <a:xfrm>
            <a:off x="369532" y="4714807"/>
            <a:ext cx="4050000" cy="17212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Electric vehicles need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batteries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which are made with nickel, lithium and cobalt. All of these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precious materials that are mined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4B34F-19E5-4D51-90D6-7E43AAD2A61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ED6033-7DD1-B861-956E-4AD3254743D3}"/>
              </a:ext>
            </a:extLst>
          </p:cNvPr>
          <p:cNvSpPr/>
          <p:nvPr/>
        </p:nvSpPr>
        <p:spPr>
          <a:xfrm>
            <a:off x="369531" y="1038309"/>
            <a:ext cx="4050000" cy="1325872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When we are talking about vehicles, what do you think “hybrid technology” means?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E5E9B9-2FAF-83E3-EAAD-146B686F903A}"/>
              </a:ext>
            </a:extLst>
          </p:cNvPr>
          <p:cNvSpPr/>
          <p:nvPr/>
        </p:nvSpPr>
        <p:spPr>
          <a:xfrm>
            <a:off x="4722699" y="5467866"/>
            <a:ext cx="4101257" cy="96818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you think this will help the world address climate change?</a:t>
            </a:r>
          </a:p>
        </p:txBody>
      </p:sp>
      <p:pic>
        <p:nvPicPr>
          <p:cNvPr id="2050" name="Picture 2" descr="Andrew New with one of the new fleet of sustainable vehicles">
            <a:extLst>
              <a:ext uri="{FF2B5EF4-FFF2-40B4-BE49-F238E27FC236}">
                <a16:creationId xmlns:a16="http://schemas.microsoft.com/office/drawing/2014/main" id="{8D56B514-757D-09CC-A7FB-F975A59F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14" y="1038309"/>
            <a:ext cx="4202470" cy="27946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317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E7FA61-78C4-4C66-A64A-3BD5578252E6}"/>
              </a:ext>
            </a:extLst>
          </p:cNvPr>
          <p:cNvSpPr/>
          <p:nvPr/>
        </p:nvSpPr>
        <p:spPr>
          <a:xfrm>
            <a:off x="366738" y="1045669"/>
            <a:ext cx="8410525" cy="83660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 you have seen, Unipart are working on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shrinking their carbon footprint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cutting down on waste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reducing their water and energy use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help the environment.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Unipart’s commitment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272AE6E-3548-4C4B-941D-7835CD8E8A77}"/>
              </a:ext>
            </a:extLst>
          </p:cNvPr>
          <p:cNvSpPr/>
          <p:nvPr/>
        </p:nvSpPr>
        <p:spPr>
          <a:xfrm>
            <a:off x="5483606" y="2754617"/>
            <a:ext cx="3290862" cy="20067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2022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they won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prize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with their pledge to the 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Race To Zero Campaign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 They committed to go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carbon neutral by 2030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carbon net zero by 2050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B4B34F-19E5-4D51-90D6-7E43AAD2A61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FBD481-AC3B-42E2-15CB-33674CF1F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8" y="2179650"/>
            <a:ext cx="4782778" cy="31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DAFFF6-6E1F-9D8B-058F-4076775ED97D}"/>
              </a:ext>
            </a:extLst>
          </p:cNvPr>
          <p:cNvSpPr/>
          <p:nvPr/>
        </p:nvSpPr>
        <p:spPr>
          <a:xfrm>
            <a:off x="369531" y="5621431"/>
            <a:ext cx="3990596" cy="945851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Carbon neutral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Producing no carbon dioxide.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996502-A763-4D0F-0CF2-DC1D37DC288A}"/>
              </a:ext>
            </a:extLst>
          </p:cNvPr>
          <p:cNvSpPr/>
          <p:nvPr/>
        </p:nvSpPr>
        <p:spPr>
          <a:xfrm>
            <a:off x="4783873" y="5633657"/>
            <a:ext cx="3990595" cy="933625"/>
          </a:xfrm>
          <a:prstGeom prst="roundRect">
            <a:avLst/>
          </a:prstGeom>
          <a:solidFill>
            <a:srgbClr val="47BEB3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Carbon net zero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Balancing the amount of carbon dioxide made and used.  </a:t>
            </a:r>
          </a:p>
        </p:txBody>
      </p:sp>
    </p:spTree>
    <p:extLst>
      <p:ext uri="{BB962C8B-B14F-4D97-AF65-F5344CB8AC3E}">
        <p14:creationId xmlns:p14="http://schemas.microsoft.com/office/powerpoint/2010/main" val="36083437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496808" y="3831468"/>
            <a:ext cx="5053760" cy="124501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Extreme weather events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are expected to become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more common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over time too. This would include heavy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rains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droughts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disasters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such as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hurricanes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being stronger.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6CD0260F-5CA4-4E92-B194-74E67170C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GB" sz="2400" b="1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7541FC9-B2CA-4C94-8E99-B2A78B240BF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B17783-33E9-0C21-9C0B-3E73F9983658}"/>
              </a:ext>
            </a:extLst>
          </p:cNvPr>
          <p:cNvSpPr/>
          <p:nvPr/>
        </p:nvSpPr>
        <p:spPr>
          <a:xfrm>
            <a:off x="496810" y="1063408"/>
            <a:ext cx="8150380" cy="103015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 activity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Write down 3 things that climate change could lead to. Click for some ideas if you’re not sure.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4287A-8300-EA45-9C94-C7D775B4AF9B}"/>
              </a:ext>
            </a:extLst>
          </p:cNvPr>
          <p:cNvSpPr/>
          <p:nvPr/>
        </p:nvSpPr>
        <p:spPr>
          <a:xfrm>
            <a:off x="496807" y="5322931"/>
            <a:ext cx="8150380" cy="117017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Food and water availability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will be affected by a changing climate.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Fresh water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will become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harder to access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over time as rainfalls change and droughts occur. Certain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foods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may also be more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difficult to grow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as both plants and animals need certain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conditions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A00F04-0DF2-DA4E-41EF-648E9C0B124C}"/>
              </a:ext>
            </a:extLst>
          </p:cNvPr>
          <p:cNvSpPr/>
          <p:nvPr/>
        </p:nvSpPr>
        <p:spPr>
          <a:xfrm>
            <a:off x="496808" y="2340005"/>
            <a:ext cx="5053760" cy="124501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Sea levels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will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increase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if ice, particularly in polar regions, keeps melting.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low-lying areas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like some coastal regions and islands,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will experience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flooding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if sea levels rise.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A picture containing outdoor, day&#10;&#10;Description automatically generated">
            <a:extLst>
              <a:ext uri="{FF2B5EF4-FFF2-40B4-BE49-F238E27FC236}">
                <a16:creationId xmlns:a16="http://schemas.microsoft.com/office/drawing/2014/main" id="{04EC2318-F2A4-2AE3-FB6C-00CD9135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2972">
            <a:off x="5945012" y="2498862"/>
            <a:ext cx="2018709" cy="1347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Pentagon 20">
            <a:extLst>
              <a:ext uri="{FF2B5EF4-FFF2-40B4-BE49-F238E27FC236}">
                <a16:creationId xmlns:a16="http://schemas.microsoft.com/office/drawing/2014/main" id="{3D5D6568-1B4A-393C-DF4E-25CC5882F2D0}"/>
              </a:ext>
            </a:extLst>
          </p:cNvPr>
          <p:cNvSpPr/>
          <p:nvPr/>
        </p:nvSpPr>
        <p:spPr>
          <a:xfrm>
            <a:off x="0" y="203533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17" name="Shape 114">
            <a:extLst>
              <a:ext uri="{FF2B5EF4-FFF2-40B4-BE49-F238E27FC236}">
                <a16:creationId xmlns:a16="http://schemas.microsoft.com/office/drawing/2014/main" id="{5D99D736-9937-E0B9-5C04-512D198098EB}"/>
              </a:ext>
            </a:extLst>
          </p:cNvPr>
          <p:cNvSpPr/>
          <p:nvPr/>
        </p:nvSpPr>
        <p:spPr>
          <a:xfrm>
            <a:off x="790184" y="200565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Why is climate change a problem?</a:t>
            </a:r>
          </a:p>
        </p:txBody>
      </p:sp>
      <p:pic>
        <p:nvPicPr>
          <p:cNvPr id="3077" name="Picture 5" descr="A picture containing grass, tree, outdoor, cow&#10;&#10;Description automatically generated">
            <a:extLst>
              <a:ext uri="{FF2B5EF4-FFF2-40B4-BE49-F238E27FC236}">
                <a16:creationId xmlns:a16="http://schemas.microsoft.com/office/drawing/2014/main" id="{CEEF7C5F-804E-B68F-4851-7B4BA8F9C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1"/>
          <a:stretch/>
        </p:blipFill>
        <p:spPr bwMode="auto">
          <a:xfrm rot="426783">
            <a:off x="7356944" y="2429266"/>
            <a:ext cx="1230110" cy="1638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A buoy in the water&#10;&#10;Description automatically generated with medium confidence">
            <a:extLst>
              <a:ext uri="{FF2B5EF4-FFF2-40B4-BE49-F238E27FC236}">
                <a16:creationId xmlns:a16="http://schemas.microsoft.com/office/drawing/2014/main" id="{32438526-2899-F21C-B486-42DF5D3F6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13049"/>
          <a:stretch/>
        </p:blipFill>
        <p:spPr bwMode="auto">
          <a:xfrm rot="21366734" flipH="1">
            <a:off x="6833781" y="4203816"/>
            <a:ext cx="1562097" cy="832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A picture containing grass, berry&#10;&#10;Description automatically generated">
            <a:extLst>
              <a:ext uri="{FF2B5EF4-FFF2-40B4-BE49-F238E27FC236}">
                <a16:creationId xmlns:a16="http://schemas.microsoft.com/office/drawing/2014/main" id="{99F2A3A0-515F-446F-809D-3155060BB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3" t="2210"/>
          <a:stretch/>
        </p:blipFill>
        <p:spPr bwMode="auto">
          <a:xfrm rot="187659" flipH="1">
            <a:off x="5886724" y="3909720"/>
            <a:ext cx="1169403" cy="10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87742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5260634" y="3522352"/>
            <a:ext cx="3457969" cy="127432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and how Unipart have already started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make changes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their fleet of vehicles.   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6CD0260F-5CA4-4E92-B194-74E67170C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GB" sz="2400" b="1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DD643D1-A588-4C9E-A39C-37D15C6C5627}"/>
              </a:ext>
            </a:extLst>
          </p:cNvPr>
          <p:cNvSpPr/>
          <p:nvPr/>
        </p:nvSpPr>
        <p:spPr>
          <a:xfrm>
            <a:off x="5260634" y="1859260"/>
            <a:ext cx="3457969" cy="127432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Unipart do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how they can reduce their carbon footprint during each of these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processes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or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projects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541FC9-B2CA-4C94-8E99-B2A78B240BF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B17783-33E9-0C21-9C0B-3E73F9983658}"/>
              </a:ext>
            </a:extLst>
          </p:cNvPr>
          <p:cNvSpPr/>
          <p:nvPr/>
        </p:nvSpPr>
        <p:spPr>
          <a:xfrm>
            <a:off x="425397" y="1075088"/>
            <a:ext cx="4534530" cy="2058496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Small group activity (10-20 mins)</a:t>
            </a:r>
          </a:p>
          <a:p>
            <a:pPr algn="ctr"/>
            <a:r>
              <a:rPr lang="en-GB" sz="1600" dirty="0">
                <a:solidFill>
                  <a:srgbClr val="222222"/>
                </a:solidFill>
                <a:latin typeface="Century Gothic" panose="020B0502020202020204" pitchFamily="34" charset="0"/>
              </a:rPr>
              <a:t>Sp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lit up into teams </a:t>
            </a:r>
            <a:r>
              <a:rPr lang="en-GB" sz="1600" dirty="0">
                <a:solidFill>
                  <a:srgbClr val="222222"/>
                </a:solidFill>
                <a:latin typeface="Century Gothic" panose="020B0502020202020204" pitchFamily="34" charset="0"/>
              </a:rPr>
              <a:t>of 4 or 5. E</a:t>
            </a:r>
            <a:r>
              <a:rPr lang="en-GB" sz="160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ach team must come up with a plan to help reduce Unipart’s carbon footprint. 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Use everything you have heard and talked abou</a:t>
            </a:r>
            <a:r>
              <a:rPr lang="en-GB" sz="1600" dirty="0">
                <a:solidFill>
                  <a:srgbClr val="222222"/>
                </a:solidFill>
                <a:latin typeface="Century Gothic" panose="020B0502020202020204" pitchFamily="34" charset="0"/>
              </a:rPr>
              <a:t>t today to help you!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 can present your ideas in any way you like.  </a:t>
            </a:r>
          </a:p>
        </p:txBody>
      </p:sp>
      <p:sp>
        <p:nvSpPr>
          <p:cNvPr id="22" name="Pentagon 20">
            <a:extLst>
              <a:ext uri="{FF2B5EF4-FFF2-40B4-BE49-F238E27FC236}">
                <a16:creationId xmlns:a16="http://schemas.microsoft.com/office/drawing/2014/main" id="{A40F22A5-092D-7897-9555-4396A1E0CA0B}"/>
              </a:ext>
            </a:extLst>
          </p:cNvPr>
          <p:cNvSpPr/>
          <p:nvPr/>
        </p:nvSpPr>
        <p:spPr>
          <a:xfrm>
            <a:off x="0" y="199510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23" name="Shape 114">
            <a:extLst>
              <a:ext uri="{FF2B5EF4-FFF2-40B4-BE49-F238E27FC236}">
                <a16:creationId xmlns:a16="http://schemas.microsoft.com/office/drawing/2014/main" id="{79AAC263-FEB4-4906-EA4C-498E1DC66EAF}"/>
              </a:ext>
            </a:extLst>
          </p:cNvPr>
          <p:cNvSpPr/>
          <p:nvPr/>
        </p:nvSpPr>
        <p:spPr>
          <a:xfrm>
            <a:off x="790184" y="19654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Unipart’s carbon footprint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8E07F2-3E71-446B-E247-DC908240AAD4}"/>
              </a:ext>
            </a:extLst>
          </p:cNvPr>
          <p:cNvSpPr/>
          <p:nvPr/>
        </p:nvSpPr>
        <p:spPr>
          <a:xfrm>
            <a:off x="5260634" y="5185443"/>
            <a:ext cx="3457969" cy="127432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How their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consultancy work could be used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share the best ideas with other companies or people.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8AE25-5BE4-66E9-9989-3852A761E517}"/>
              </a:ext>
            </a:extLst>
          </p:cNvPr>
          <p:cNvSpPr txBox="1"/>
          <p:nvPr/>
        </p:nvSpPr>
        <p:spPr>
          <a:xfrm>
            <a:off x="5497061" y="1070381"/>
            <a:ext cx="298511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Things to think about…</a:t>
            </a:r>
          </a:p>
        </p:txBody>
      </p:sp>
      <p:pic>
        <p:nvPicPr>
          <p:cNvPr id="3074" name="Picture 2" descr="green grass on white concrete wall">
            <a:extLst>
              <a:ext uri="{FF2B5EF4-FFF2-40B4-BE49-F238E27FC236}">
                <a16:creationId xmlns:a16="http://schemas.microsoft.com/office/drawing/2014/main" id="{A1497CFD-54DA-E7EA-392D-E22F6606D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b="5843"/>
          <a:stretch/>
        </p:blipFill>
        <p:spPr bwMode="auto">
          <a:xfrm>
            <a:off x="425397" y="3522352"/>
            <a:ext cx="4534530" cy="29374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3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369531" y="1059153"/>
            <a:ext cx="5219739" cy="11459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Best in Class</a:t>
            </a:r>
          </a:p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Unipart is an award-winning global business with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more than 40 sites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in the UK and locations in each of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major global markets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 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9C9473-4166-49C2-A045-A1D124B9D5E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6F54F5-F0F7-42BE-AE9C-073C024D9BBB}"/>
              </a:ext>
            </a:extLst>
          </p:cNvPr>
          <p:cNvSpPr/>
          <p:nvPr/>
        </p:nvSpPr>
        <p:spPr>
          <a:xfrm>
            <a:off x="369531" y="3918415"/>
            <a:ext cx="5219739" cy="11459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Their people</a:t>
            </a:r>
          </a:p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Their employees have resilience and creativity, but more importantly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 passion for exceeding in delivering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what their customers want.  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1EC42E6-FEEC-079A-DD2B-8F36F0976E8F}"/>
              </a:ext>
            </a:extLst>
          </p:cNvPr>
          <p:cNvSpPr/>
          <p:nvPr/>
        </p:nvSpPr>
        <p:spPr>
          <a:xfrm>
            <a:off x="3444759" y="5348047"/>
            <a:ext cx="5219739" cy="11459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Recognition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Unipart has one of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longest-running employee recognition awards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the country. 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3ED562-6918-1C2D-CCF1-9251A2CBCC66}"/>
              </a:ext>
            </a:extLst>
          </p:cNvPr>
          <p:cNvSpPr/>
          <p:nvPr/>
        </p:nvSpPr>
        <p:spPr>
          <a:xfrm>
            <a:off x="3554730" y="2488784"/>
            <a:ext cx="5219739" cy="114594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Their Values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They strongly believe that you can be great by being a 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responsible business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 and this is at the heart of their values.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ilhouette of people standing on highland during golden hours">
            <a:hlinkClick r:id="rId6"/>
            <a:extLst>
              <a:ext uri="{FF2B5EF4-FFF2-40B4-BE49-F238E27FC236}">
                <a16:creationId xmlns:a16="http://schemas.microsoft.com/office/drawing/2014/main" id="{2F6B50C3-648F-EB78-0702-D8143BCBE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t="31719" r="28705" b="38467"/>
          <a:stretch/>
        </p:blipFill>
        <p:spPr bwMode="auto">
          <a:xfrm>
            <a:off x="5875019" y="3918414"/>
            <a:ext cx="2899449" cy="114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ersons left hand with silver ring">
            <a:hlinkClick r:id="rId6"/>
            <a:extLst>
              <a:ext uri="{FF2B5EF4-FFF2-40B4-BE49-F238E27FC236}">
                <a16:creationId xmlns:a16="http://schemas.microsoft.com/office/drawing/2014/main" id="{57CE3F5A-366A-C6D2-BAC2-EDB7B8C93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b="10601"/>
          <a:stretch/>
        </p:blipFill>
        <p:spPr bwMode="auto">
          <a:xfrm>
            <a:off x="5867534" y="1059153"/>
            <a:ext cx="2906934" cy="114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gn, Badge, Icon, High Five, Symbol">
            <a:hlinkClick r:id="rId6"/>
            <a:extLst>
              <a:ext uri="{FF2B5EF4-FFF2-40B4-BE49-F238E27FC236}">
                <a16:creationId xmlns:a16="http://schemas.microsoft.com/office/drawing/2014/main" id="{F49D4849-63C8-5499-DC36-71733CDFA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80" b="11139"/>
          <a:stretch/>
        </p:blipFill>
        <p:spPr bwMode="auto">
          <a:xfrm>
            <a:off x="369531" y="5348047"/>
            <a:ext cx="2914419" cy="114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oto of outer space">
            <a:hlinkClick r:id="rId6"/>
            <a:extLst>
              <a:ext uri="{FF2B5EF4-FFF2-40B4-BE49-F238E27FC236}">
                <a16:creationId xmlns:a16="http://schemas.microsoft.com/office/drawing/2014/main" id="{11C8C351-EBEE-BB42-9D17-D6619A167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1" b="14259"/>
          <a:stretch/>
        </p:blipFill>
        <p:spPr bwMode="auto">
          <a:xfrm>
            <a:off x="369531" y="2488784"/>
            <a:ext cx="2992025" cy="1145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0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1170E-0141-85AB-6257-1918F320B13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0844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886DA84B-3C6C-ADBC-CF2A-8B2BC528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169" y="950372"/>
            <a:ext cx="6399661" cy="6399661"/>
          </a:xfrm>
          <a:prstGeom prst="rect">
            <a:avLst/>
          </a:prstGeom>
        </p:spPr>
      </p:pic>
      <p:pic>
        <p:nvPicPr>
          <p:cNvPr id="35" name="Picture 34">
            <a:hlinkClick r:id="rId5"/>
            <a:extLst>
              <a:ext uri="{FF2B5EF4-FFF2-40B4-BE49-F238E27FC236}">
                <a16:creationId xmlns:a16="http://schemas.microsoft.com/office/drawing/2014/main" id="{6DD2D87F-0620-B236-44C5-D7DF853D5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625" y="2401393"/>
            <a:ext cx="6070749" cy="39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EDAF7A1-DDF2-4ABF-CFE9-D1248FF56738}"/>
              </a:ext>
            </a:extLst>
          </p:cNvPr>
          <p:cNvSpPr/>
          <p:nvPr/>
        </p:nvSpPr>
        <p:spPr>
          <a:xfrm>
            <a:off x="1279843" y="2131621"/>
            <a:ext cx="6620398" cy="4505927"/>
          </a:xfrm>
          <a:custGeom>
            <a:avLst/>
            <a:gdLst>
              <a:gd name="connsiteX0" fmla="*/ 985647 w 6620398"/>
              <a:gd name="connsiteY0" fmla="*/ 296608 h 4505927"/>
              <a:gd name="connsiteX1" fmla="*/ 333516 w 6620398"/>
              <a:gd name="connsiteY1" fmla="*/ 948739 h 4505927"/>
              <a:gd name="connsiteX2" fmla="*/ 333516 w 6620398"/>
              <a:gd name="connsiteY2" fmla="*/ 3557187 h 4505927"/>
              <a:gd name="connsiteX3" fmla="*/ 985647 w 6620398"/>
              <a:gd name="connsiteY3" fmla="*/ 4209318 h 4505927"/>
              <a:gd name="connsiteX4" fmla="*/ 5634750 w 6620398"/>
              <a:gd name="connsiteY4" fmla="*/ 4209318 h 4505927"/>
              <a:gd name="connsiteX5" fmla="*/ 6286881 w 6620398"/>
              <a:gd name="connsiteY5" fmla="*/ 3557187 h 4505927"/>
              <a:gd name="connsiteX6" fmla="*/ 6286881 w 6620398"/>
              <a:gd name="connsiteY6" fmla="*/ 948739 h 4505927"/>
              <a:gd name="connsiteX7" fmla="*/ 5634750 w 6620398"/>
              <a:gd name="connsiteY7" fmla="*/ 296608 h 4505927"/>
              <a:gd name="connsiteX8" fmla="*/ 751003 w 6620398"/>
              <a:gd name="connsiteY8" fmla="*/ 0 h 4505927"/>
              <a:gd name="connsiteX9" fmla="*/ 5869395 w 6620398"/>
              <a:gd name="connsiteY9" fmla="*/ 0 h 4505927"/>
              <a:gd name="connsiteX10" fmla="*/ 6620398 w 6620398"/>
              <a:gd name="connsiteY10" fmla="*/ 751003 h 4505927"/>
              <a:gd name="connsiteX11" fmla="*/ 6620398 w 6620398"/>
              <a:gd name="connsiteY11" fmla="*/ 3754924 h 4505927"/>
              <a:gd name="connsiteX12" fmla="*/ 5869395 w 6620398"/>
              <a:gd name="connsiteY12" fmla="*/ 4505927 h 4505927"/>
              <a:gd name="connsiteX13" fmla="*/ 751003 w 6620398"/>
              <a:gd name="connsiteY13" fmla="*/ 4505927 h 4505927"/>
              <a:gd name="connsiteX14" fmla="*/ 0 w 6620398"/>
              <a:gd name="connsiteY14" fmla="*/ 3754924 h 4505927"/>
              <a:gd name="connsiteX15" fmla="*/ 0 w 6620398"/>
              <a:gd name="connsiteY15" fmla="*/ 751003 h 4505927"/>
              <a:gd name="connsiteX16" fmla="*/ 751003 w 6620398"/>
              <a:gd name="connsiteY16" fmla="*/ 0 h 450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0398" h="4505927">
                <a:moveTo>
                  <a:pt x="985647" y="296608"/>
                </a:moveTo>
                <a:cubicBezTo>
                  <a:pt x="625485" y="296608"/>
                  <a:pt x="333516" y="588577"/>
                  <a:pt x="333516" y="948739"/>
                </a:cubicBezTo>
                <a:lnTo>
                  <a:pt x="333516" y="3557187"/>
                </a:lnTo>
                <a:cubicBezTo>
                  <a:pt x="333516" y="3917349"/>
                  <a:pt x="625485" y="4209318"/>
                  <a:pt x="985647" y="4209318"/>
                </a:cubicBezTo>
                <a:lnTo>
                  <a:pt x="5634750" y="4209318"/>
                </a:lnTo>
                <a:cubicBezTo>
                  <a:pt x="5994912" y="4209318"/>
                  <a:pt x="6286881" y="3917349"/>
                  <a:pt x="6286881" y="3557187"/>
                </a:cubicBezTo>
                <a:lnTo>
                  <a:pt x="6286881" y="948739"/>
                </a:lnTo>
                <a:cubicBezTo>
                  <a:pt x="6286881" y="588577"/>
                  <a:pt x="5994912" y="296608"/>
                  <a:pt x="5634750" y="296608"/>
                </a:cubicBezTo>
                <a:close/>
                <a:moveTo>
                  <a:pt x="751003" y="0"/>
                </a:moveTo>
                <a:lnTo>
                  <a:pt x="5869395" y="0"/>
                </a:lnTo>
                <a:cubicBezTo>
                  <a:pt x="6284163" y="0"/>
                  <a:pt x="6620398" y="336235"/>
                  <a:pt x="6620398" y="751003"/>
                </a:cubicBezTo>
                <a:lnTo>
                  <a:pt x="6620398" y="3754924"/>
                </a:lnTo>
                <a:cubicBezTo>
                  <a:pt x="6620398" y="4169692"/>
                  <a:pt x="6284163" y="4505927"/>
                  <a:pt x="5869395" y="4505927"/>
                </a:cubicBezTo>
                <a:lnTo>
                  <a:pt x="751003" y="4505927"/>
                </a:lnTo>
                <a:cubicBezTo>
                  <a:pt x="336235" y="4505927"/>
                  <a:pt x="0" y="4169692"/>
                  <a:pt x="0" y="3754924"/>
                </a:cubicBezTo>
                <a:lnTo>
                  <a:pt x="0" y="751003"/>
                </a:lnTo>
                <a:cubicBezTo>
                  <a:pt x="0" y="336235"/>
                  <a:pt x="336235" y="0"/>
                  <a:pt x="7510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330873" y="1035872"/>
            <a:ext cx="3614803" cy="87013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Time to find out more about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fabulous future waiting for you in 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3644" y="176417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13CBE-B58B-424A-9123-EC2ECB668181}"/>
              </a:ext>
            </a:extLst>
          </p:cNvPr>
          <p:cNvSpPr txBox="1"/>
          <p:nvPr/>
        </p:nvSpPr>
        <p:spPr>
          <a:xfrm>
            <a:off x="7372669" y="6637548"/>
            <a:ext cx="477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https://safeshare.tv/x/528251568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Rectangle: Rounded Corners 16">
            <a:hlinkClick r:id="rId5"/>
            <a:extLst>
              <a:ext uri="{FF2B5EF4-FFF2-40B4-BE49-F238E27FC236}">
                <a16:creationId xmlns:a16="http://schemas.microsoft.com/office/drawing/2014/main" id="{E5F531E3-A13A-44A9-963B-96EFDC2131A6}"/>
              </a:ext>
            </a:extLst>
          </p:cNvPr>
          <p:cNvSpPr/>
          <p:nvPr/>
        </p:nvSpPr>
        <p:spPr>
          <a:xfrm>
            <a:off x="6458059" y="2621266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A772CD-FA5E-4AD8-8B3A-1D5E86EC3C31}"/>
              </a:ext>
            </a:extLst>
          </p:cNvPr>
          <p:cNvSpPr/>
          <p:nvPr/>
        </p:nvSpPr>
        <p:spPr>
          <a:xfrm>
            <a:off x="4192454" y="1035873"/>
            <a:ext cx="4620673" cy="87013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350,000 people working in Oxfordshire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50,000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people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self-employed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02830-582A-4031-B325-DF69F117883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Graphic 2" descr="Play with solid fill">
            <a:extLst>
              <a:ext uri="{FF2B5EF4-FFF2-40B4-BE49-F238E27FC236}">
                <a16:creationId xmlns:a16="http://schemas.microsoft.com/office/drawing/2014/main" id="{2F09E6A7-4EC3-790B-2816-251BF7CC3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84" y="184135"/>
            <a:ext cx="516379" cy="51637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5DD74E-3303-4150-A4BB-0F84F44F35C1}"/>
              </a:ext>
            </a:extLst>
          </p:cNvPr>
          <p:cNvSpPr/>
          <p:nvPr/>
        </p:nvSpPr>
        <p:spPr>
          <a:xfrm>
            <a:off x="1946415" y="5719358"/>
            <a:ext cx="5287254" cy="426549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image to watch The WOW Show film.</a:t>
            </a:r>
          </a:p>
        </p:txBody>
      </p:sp>
    </p:spTree>
    <p:extLst>
      <p:ext uri="{BB962C8B-B14F-4D97-AF65-F5344CB8AC3E}">
        <p14:creationId xmlns:p14="http://schemas.microsoft.com/office/powerpoint/2010/main" val="10215055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/>
      <p:bldP spid="17" grpId="0" animBg="1"/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5A8CF-78FC-4CF6-8C98-8B14F8466FDE}"/>
              </a:ext>
            </a:extLst>
          </p:cNvPr>
          <p:cNvSpPr/>
          <p:nvPr/>
        </p:nvSpPr>
        <p:spPr>
          <a:xfrm>
            <a:off x="5288973" y="2044739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Whatever your interests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something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3CCAA2-F211-4B1A-8E2A-33BB18B64B89}"/>
              </a:ext>
            </a:extLst>
          </p:cNvPr>
          <p:cNvSpPr/>
          <p:nvPr/>
        </p:nvSpPr>
        <p:spPr>
          <a:xfrm>
            <a:off x="5288973" y="1035872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thought about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yet? 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do you enjoy?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F423D-4157-4357-BD87-B1FBE177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" b="659"/>
          <a:stretch/>
        </p:blipFill>
        <p:spPr>
          <a:xfrm>
            <a:off x="330195" y="1035872"/>
            <a:ext cx="4632754" cy="1819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5DF853-51E8-46AD-AD72-FD746E2373B6}"/>
              </a:ext>
            </a:extLst>
          </p:cNvPr>
          <p:cNvSpPr/>
          <p:nvPr/>
        </p:nvSpPr>
        <p:spPr>
          <a:xfrm>
            <a:off x="330873" y="3053606"/>
            <a:ext cx="8482253" cy="75425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great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different sectors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across Oxfordshire.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great future awaits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...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C65A5F-5DE7-4E3F-A3DB-6F5B5BAC788E}"/>
              </a:ext>
            </a:extLst>
          </p:cNvPr>
          <p:cNvSpPr/>
          <p:nvPr/>
        </p:nvSpPr>
        <p:spPr>
          <a:xfrm>
            <a:off x="330195" y="4008929"/>
            <a:ext cx="2342435" cy="254816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Whether you want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apprenticeship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 Levels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further education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study for a degree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Oxfordshire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pathway that would suit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10D1FDFB-7B7E-4A25-818D-D3F58B635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Oxfordshire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A3B131-A401-4488-A998-B22569266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E607A6-D005-49C6-A41C-1C2755AC0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971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474C1-BA08-45FB-85C2-0263BB3F72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387" y="5383337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CA3E53-643B-4BC7-9100-6FFCB8B32D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635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4ABEC-B3EA-41F1-86A8-535D755414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804" y="4008899"/>
            <a:ext cx="1456491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88B147-01A3-4D93-9F5A-90F4CE37B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636" y="5383338"/>
            <a:ext cx="1455242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Pentagon 20">
            <a:extLst>
              <a:ext uri="{FF2B5EF4-FFF2-40B4-BE49-F238E27FC236}">
                <a16:creationId xmlns:a16="http://schemas.microsoft.com/office/drawing/2014/main" id="{39BF016F-2199-4A9D-B30A-AC754588C50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1266" name="Picture 2" descr="group of graduates holding diploma group of multiracial graduates holding diploma degree stock pictures, royalty-free photos &amp; images">
            <a:extLst>
              <a:ext uri="{FF2B5EF4-FFF2-40B4-BE49-F238E27FC236}">
                <a16:creationId xmlns:a16="http://schemas.microsoft.com/office/drawing/2014/main" id="{3C525641-DC07-4BE8-A3F1-0F2A5198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6635" y="5383337"/>
            <a:ext cx="1456491" cy="1173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9E692E-5255-8FF8-B525-B32403E4403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412499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BA0BE-0ED5-448A-935A-DA4507A20403}"/>
              </a:ext>
            </a:extLst>
          </p:cNvPr>
          <p:cNvSpPr/>
          <p:nvPr/>
        </p:nvSpPr>
        <p:spPr>
          <a:xfrm>
            <a:off x="4312228" y="2773097"/>
            <a:ext cx="3457038" cy="120522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opportunities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health, space, tourism, creative industries, construction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so much more.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7"/>
          <a:stretch/>
        </p:blipFill>
        <p:spPr>
          <a:xfrm>
            <a:off x="320366" y="1016656"/>
            <a:ext cx="3654465" cy="4520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288A43-50E6-440F-97C5-E4376A28A8C3}"/>
              </a:ext>
            </a:extLst>
          </p:cNvPr>
          <p:cNvSpPr/>
          <p:nvPr/>
        </p:nvSpPr>
        <p:spPr>
          <a:xfrm>
            <a:off x="5324915" y="4338504"/>
            <a:ext cx="3457038" cy="107635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 matter where you live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amazing opportunity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waiting for you.  </a:t>
            </a: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6EC7AE4E-65A6-498F-8456-7849AF35A12F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What’s in your area?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3A33AE-0EEE-4992-829C-1C7C7533FD69}"/>
              </a:ext>
            </a:extLst>
          </p:cNvPr>
          <p:cNvSpPr/>
          <p:nvPr/>
        </p:nvSpPr>
        <p:spPr>
          <a:xfrm>
            <a:off x="325497" y="5775040"/>
            <a:ext cx="8493007" cy="73877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During this presentation, you are going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find out about how you could help the environment with your career choices going forward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5873B1CE-90AC-4214-B2E8-3AEC65A211E9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26A28-0B4A-671F-E425-E15FB9E4899F}"/>
              </a:ext>
            </a:extLst>
          </p:cNvPr>
          <p:cNvSpPr/>
          <p:nvPr/>
        </p:nvSpPr>
        <p:spPr>
          <a:xfrm>
            <a:off x="4312228" y="1016656"/>
            <a:ext cx="4469726" cy="139625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what opportunities you know about in your local area. What do people you know do as their career?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20608-EC13-6F87-6027-FE007D57EF5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Graphic 2" descr="Marker outline">
            <a:extLst>
              <a:ext uri="{FF2B5EF4-FFF2-40B4-BE49-F238E27FC236}">
                <a16:creationId xmlns:a16="http://schemas.microsoft.com/office/drawing/2014/main" id="{F52B5FEC-3249-CB61-FCDA-85BBEF115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2226" y="4419479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Graphic 19" descr="Building Brick Wall outline">
            <a:extLst>
              <a:ext uri="{FF2B5EF4-FFF2-40B4-BE49-F238E27FC236}">
                <a16:creationId xmlns:a16="http://schemas.microsoft.com/office/drawing/2014/main" id="{E60A9BE8-694F-4627-1BF7-4883E6B15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7553" y="2918508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8534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14">
            <a:extLst>
              <a:ext uri="{FF2B5EF4-FFF2-40B4-BE49-F238E27FC236}">
                <a16:creationId xmlns:a16="http://schemas.microsoft.com/office/drawing/2014/main" id="{6CD0260F-5CA4-4E92-B194-74E67170C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GB" sz="2400" b="1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7541FC9-B2CA-4C94-8E99-B2A78B240BF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412698" y="2499896"/>
            <a:ext cx="3613870" cy="105479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Climate change: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we’ve all heard about it, but what does it mean?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B17783-33E9-0C21-9C0B-3E73F9983658}"/>
              </a:ext>
            </a:extLst>
          </p:cNvPr>
          <p:cNvSpPr/>
          <p:nvPr/>
        </p:nvSpPr>
        <p:spPr>
          <a:xfrm>
            <a:off x="398895" y="3918585"/>
            <a:ext cx="3613869" cy="1332139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Quickly explain what you know about climate change, using 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only 3 wor</a:t>
            </a:r>
            <a:r>
              <a:rPr lang="en-GB" sz="1600" b="1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ds.  </a:t>
            </a:r>
            <a:endParaRPr lang="en-GB" sz="1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entagon 20">
            <a:extLst>
              <a:ext uri="{FF2B5EF4-FFF2-40B4-BE49-F238E27FC236}">
                <a16:creationId xmlns:a16="http://schemas.microsoft.com/office/drawing/2014/main" id="{8D54624F-01A5-489B-ED5E-345C0D945599}"/>
              </a:ext>
            </a:extLst>
          </p:cNvPr>
          <p:cNvSpPr/>
          <p:nvPr/>
        </p:nvSpPr>
        <p:spPr>
          <a:xfrm>
            <a:off x="0" y="203533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3" name="Shape 114">
            <a:extLst>
              <a:ext uri="{FF2B5EF4-FFF2-40B4-BE49-F238E27FC236}">
                <a16:creationId xmlns:a16="http://schemas.microsoft.com/office/drawing/2014/main" id="{31CA59A8-B591-A1C3-66AC-4E502ACB040A}"/>
              </a:ext>
            </a:extLst>
          </p:cNvPr>
          <p:cNvSpPr/>
          <p:nvPr/>
        </p:nvSpPr>
        <p:spPr>
          <a:xfrm>
            <a:off x="790184" y="200565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Why is carbon important?</a:t>
            </a:r>
          </a:p>
        </p:txBody>
      </p:sp>
      <p:pic>
        <p:nvPicPr>
          <p:cNvPr id="14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7446523C-DFCA-9E3F-B800-6593DA713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38" y="1059391"/>
            <a:ext cx="6548797" cy="65646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22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390124" y="2548824"/>
            <a:ext cx="2706003" cy="134940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Weather changes daily. However,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climate change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considers what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different over time. </a:t>
            </a:r>
          </a:p>
        </p:txBody>
      </p:sp>
      <p:sp>
        <p:nvSpPr>
          <p:cNvPr id="13" name="Shape 114">
            <a:extLst>
              <a:ext uri="{FF2B5EF4-FFF2-40B4-BE49-F238E27FC236}">
                <a16:creationId xmlns:a16="http://schemas.microsoft.com/office/drawing/2014/main" id="{6CD0260F-5CA4-4E92-B194-74E67170C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GB" sz="2400" b="1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7541FC9-B2CA-4C94-8E99-B2A78B240BF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B17783-33E9-0C21-9C0B-3E73F9983658}"/>
              </a:ext>
            </a:extLst>
          </p:cNvPr>
          <p:cNvSpPr/>
          <p:nvPr/>
        </p:nvSpPr>
        <p:spPr>
          <a:xfrm>
            <a:off x="390124" y="1063408"/>
            <a:ext cx="2706003" cy="123557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Where does our weather come from?</a:t>
            </a:r>
          </a:p>
        </p:txBody>
      </p:sp>
      <p:pic>
        <p:nvPicPr>
          <p:cNvPr id="17" name="Google Shape;158;p9" descr="A picture containing icon&#10;&#10;Description automatically generated">
            <a:extLst>
              <a:ext uri="{FF2B5EF4-FFF2-40B4-BE49-F238E27FC236}">
                <a16:creationId xmlns:a16="http://schemas.microsoft.com/office/drawing/2014/main" id="{38747BE4-12D3-D88B-D94A-C3966FAE18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655" y="961810"/>
            <a:ext cx="5695626" cy="569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9;p9" descr="A picture containing icon&#10;&#10;Description automatically generated">
            <a:extLst>
              <a:ext uri="{FF2B5EF4-FFF2-40B4-BE49-F238E27FC236}">
                <a16:creationId xmlns:a16="http://schemas.microsoft.com/office/drawing/2014/main" id="{8ED080DB-B54F-B3EE-862C-0518B20C8552}"/>
              </a:ext>
            </a:extLst>
          </p:cNvPr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3208655" y="961809"/>
            <a:ext cx="5678439" cy="567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4;p9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DE9B7B5D-B0A7-25ED-7E75-6F0C2C2E474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2294" t="23507" r="69956" b="61027"/>
          <a:stretch/>
        </p:blipFill>
        <p:spPr>
          <a:xfrm>
            <a:off x="4827153" y="1307983"/>
            <a:ext cx="1032044" cy="102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5;p9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91C2D255-1A46-CDC5-C26E-6927B45038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363" t="22542" r="81887" b="56263"/>
          <a:stretch/>
        </p:blipFill>
        <p:spPr>
          <a:xfrm>
            <a:off x="3785891" y="3069390"/>
            <a:ext cx="1032044" cy="141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6;p9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355706B9-0813-A1EF-AB06-8A1392F54A7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0179" t="60880" r="80842" b="21145"/>
          <a:stretch/>
        </p:blipFill>
        <p:spPr>
          <a:xfrm>
            <a:off x="5859197" y="3720669"/>
            <a:ext cx="1195583" cy="1196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67;p9" descr="A screen 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D444E3B-2FB1-7750-20CE-106D5E499F1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0966" t="43489" r="69943" b="38642"/>
          <a:stretch/>
        </p:blipFill>
        <p:spPr>
          <a:xfrm>
            <a:off x="6710433" y="2298978"/>
            <a:ext cx="1210519" cy="118975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entagon 20">
            <a:extLst>
              <a:ext uri="{FF2B5EF4-FFF2-40B4-BE49-F238E27FC236}">
                <a16:creationId xmlns:a16="http://schemas.microsoft.com/office/drawing/2014/main" id="{3502004A-BC94-C4EC-015A-2EA5D87C039E}"/>
              </a:ext>
            </a:extLst>
          </p:cNvPr>
          <p:cNvSpPr/>
          <p:nvPr/>
        </p:nvSpPr>
        <p:spPr>
          <a:xfrm>
            <a:off x="0" y="203533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7" name="Shape 114">
            <a:extLst>
              <a:ext uri="{FF2B5EF4-FFF2-40B4-BE49-F238E27FC236}">
                <a16:creationId xmlns:a16="http://schemas.microsoft.com/office/drawing/2014/main" id="{436EBA16-FDBF-A622-946C-60B3D1FB918D}"/>
              </a:ext>
            </a:extLst>
          </p:cNvPr>
          <p:cNvSpPr/>
          <p:nvPr/>
        </p:nvSpPr>
        <p:spPr>
          <a:xfrm>
            <a:off x="790184" y="200565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Why is carbon important?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4287A-8300-EA45-9C94-C7D775B4AF9B}"/>
              </a:ext>
            </a:extLst>
          </p:cNvPr>
          <p:cNvSpPr/>
          <p:nvPr/>
        </p:nvSpPr>
        <p:spPr>
          <a:xfrm>
            <a:off x="390124" y="4148078"/>
            <a:ext cx="2706003" cy="225190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position of a place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on the Earth’s surface will of course affect the weather there but there are also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other factors that are changing the climate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926942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158;p9" descr="A picture containing icon&#10;&#10;Description automatically generated">
            <a:extLst>
              <a:ext uri="{FF2B5EF4-FFF2-40B4-BE49-F238E27FC236}">
                <a16:creationId xmlns:a16="http://schemas.microsoft.com/office/drawing/2014/main" id="{AAF76398-8DF0-D1F4-2ADB-5D49240864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720" y="2010652"/>
            <a:ext cx="4708560" cy="470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14">
            <a:extLst>
              <a:ext uri="{FF2B5EF4-FFF2-40B4-BE49-F238E27FC236}">
                <a16:creationId xmlns:a16="http://schemas.microsoft.com/office/drawing/2014/main" id="{6CD0260F-5CA4-4E92-B194-74E67170C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GB" sz="2400" b="1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4B0451B-0236-4873-8E31-D6DF5453B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7541FC9-B2CA-4C94-8E99-B2A78B240BF5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B17783-33E9-0C21-9C0B-3E73F9983658}"/>
              </a:ext>
            </a:extLst>
          </p:cNvPr>
          <p:cNvSpPr/>
          <p:nvPr/>
        </p:nvSpPr>
        <p:spPr>
          <a:xfrm>
            <a:off x="374082" y="1063408"/>
            <a:ext cx="8407871" cy="782355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Where does the carbon that changes the world’s climate come from?</a:t>
            </a:r>
          </a:p>
        </p:txBody>
      </p:sp>
      <p:pic>
        <p:nvPicPr>
          <p:cNvPr id="12" name="Google Shape;185;p10">
            <a:extLst>
              <a:ext uri="{FF2B5EF4-FFF2-40B4-BE49-F238E27FC236}">
                <a16:creationId xmlns:a16="http://schemas.microsoft.com/office/drawing/2014/main" id="{742E7243-8D7D-B54C-6E4E-6948C4302D6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6271" y="2969331"/>
            <a:ext cx="876735" cy="78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8;p10" descr="Diagram&#10;&#10;Description automatically generated">
            <a:extLst>
              <a:ext uri="{FF2B5EF4-FFF2-40B4-BE49-F238E27FC236}">
                <a16:creationId xmlns:a16="http://schemas.microsoft.com/office/drawing/2014/main" id="{4ADC8BE7-E63C-D7A5-8736-571CF056F21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64937" t="-1312" r="4034" b="69178"/>
          <a:stretch/>
        </p:blipFill>
        <p:spPr>
          <a:xfrm>
            <a:off x="3644269" y="5653016"/>
            <a:ext cx="680737" cy="48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9;p10" descr="Diagram&#10;&#10;Description automatically generated">
            <a:extLst>
              <a:ext uri="{FF2B5EF4-FFF2-40B4-BE49-F238E27FC236}">
                <a16:creationId xmlns:a16="http://schemas.microsoft.com/office/drawing/2014/main" id="{8E63400A-6034-9716-0D44-77ACC7A728B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4363" t="68541" r="64518" b="5140"/>
          <a:stretch/>
        </p:blipFill>
        <p:spPr>
          <a:xfrm>
            <a:off x="3213665" y="4708852"/>
            <a:ext cx="876736" cy="509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91;p10">
            <a:extLst>
              <a:ext uri="{FF2B5EF4-FFF2-40B4-BE49-F238E27FC236}">
                <a16:creationId xmlns:a16="http://schemas.microsoft.com/office/drawing/2014/main" id="{687B9F55-6E7A-4727-E97F-BCF931E0F48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1058" y="3852373"/>
            <a:ext cx="876735" cy="78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entagon 20">
            <a:extLst>
              <a:ext uri="{FF2B5EF4-FFF2-40B4-BE49-F238E27FC236}">
                <a16:creationId xmlns:a16="http://schemas.microsoft.com/office/drawing/2014/main" id="{7E9C6413-50E3-3653-B3AB-3D578F49C8BD}"/>
              </a:ext>
            </a:extLst>
          </p:cNvPr>
          <p:cNvSpPr/>
          <p:nvPr/>
        </p:nvSpPr>
        <p:spPr>
          <a:xfrm>
            <a:off x="0" y="203533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5" name="Shape 114">
            <a:extLst>
              <a:ext uri="{FF2B5EF4-FFF2-40B4-BE49-F238E27FC236}">
                <a16:creationId xmlns:a16="http://schemas.microsoft.com/office/drawing/2014/main" id="{68350DAB-CF2D-7664-C001-3A5DF8CA4054}"/>
              </a:ext>
            </a:extLst>
          </p:cNvPr>
          <p:cNvSpPr/>
          <p:nvPr/>
        </p:nvSpPr>
        <p:spPr>
          <a:xfrm>
            <a:off x="790184" y="200565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Why is carbon important?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CE4287A-8300-EA45-9C94-C7D775B4AF9B}"/>
              </a:ext>
            </a:extLst>
          </p:cNvPr>
          <p:cNvSpPr/>
          <p:nvPr/>
        </p:nvSpPr>
        <p:spPr>
          <a:xfrm>
            <a:off x="374082" y="3322635"/>
            <a:ext cx="3153348" cy="151932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Greenhouse gases in the atmosphere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trap heat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on Earth. The most commonly released greenhouse gas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carbon dioxide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4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26" name="Google Shape;186;p10" descr="Diagram&#10;&#10;Description automatically generated">
            <a:extLst>
              <a:ext uri="{FF2B5EF4-FFF2-40B4-BE49-F238E27FC236}">
                <a16:creationId xmlns:a16="http://schemas.microsoft.com/office/drawing/2014/main" id="{BC377A06-7C4E-A522-45DA-2594364CBB8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4536" t="60384" r="-1700" b="-2471"/>
          <a:stretch/>
        </p:blipFill>
        <p:spPr>
          <a:xfrm rot="199323">
            <a:off x="4753981" y="4914574"/>
            <a:ext cx="987621" cy="76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87;p10" descr="Diagram&#10;&#10;Description automatically generated">
            <a:extLst>
              <a:ext uri="{FF2B5EF4-FFF2-40B4-BE49-F238E27FC236}">
                <a16:creationId xmlns:a16="http://schemas.microsoft.com/office/drawing/2014/main" id="{4F589B39-CF80-2EF2-BA18-ADD1D312AA7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3186" t="11692" r="61284" b="51885"/>
          <a:stretch/>
        </p:blipFill>
        <p:spPr>
          <a:xfrm>
            <a:off x="4769429" y="2679237"/>
            <a:ext cx="1263520" cy="75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0;p10">
            <a:extLst>
              <a:ext uri="{FF2B5EF4-FFF2-40B4-BE49-F238E27FC236}">
                <a16:creationId xmlns:a16="http://schemas.microsoft.com/office/drawing/2014/main" id="{D72FAAF0-3228-7B8B-5900-984593F96F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4384" y="3444574"/>
            <a:ext cx="876735" cy="78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BF96224-D4C2-1CCB-729B-092527647FD8}"/>
              </a:ext>
            </a:extLst>
          </p:cNvPr>
          <p:cNvSpPr/>
          <p:nvPr/>
        </p:nvSpPr>
        <p:spPr>
          <a:xfrm>
            <a:off x="5614384" y="4795727"/>
            <a:ext cx="3177369" cy="179712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major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way carbon dioxide is released is when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fuels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are burned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generate power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for activities like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transport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electricity generation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powering machines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08D805-5E7C-4C20-AC24-6E32E66E0F54}"/>
              </a:ext>
            </a:extLst>
          </p:cNvPr>
          <p:cNvSpPr/>
          <p:nvPr/>
        </p:nvSpPr>
        <p:spPr>
          <a:xfrm>
            <a:off x="5614384" y="2325290"/>
            <a:ext cx="3177369" cy="129943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Global warming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is caused by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increasing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amounts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greenhouse gases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atmosphere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12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5A8CF-78FC-4CF6-8C98-8B14F8466FDE}"/>
              </a:ext>
            </a:extLst>
          </p:cNvPr>
          <p:cNvSpPr/>
          <p:nvPr/>
        </p:nvSpPr>
        <p:spPr>
          <a:xfrm>
            <a:off x="3502194" y="1018746"/>
            <a:ext cx="5279757" cy="120209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They have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40 sites across the UK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thousands of opportunities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including education and training programmes.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3CCAA2-F211-4B1A-8E2A-33BB18B64B89}"/>
              </a:ext>
            </a:extLst>
          </p:cNvPr>
          <p:cNvSpPr/>
          <p:nvPr/>
        </p:nvSpPr>
        <p:spPr>
          <a:xfrm>
            <a:off x="362046" y="1018746"/>
            <a:ext cx="2879916" cy="120209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Unipart Group brings together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manufacturing, logistics and consultancy 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for their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customers.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10D1FDFB-7B7E-4A25-818D-D3F58B6354A5}"/>
              </a:ext>
            </a:extLst>
          </p:cNvPr>
          <p:cNvSpPr/>
          <p:nvPr/>
        </p:nvSpPr>
        <p:spPr>
          <a:xfrm>
            <a:off x="780384" y="196548"/>
            <a:ext cx="5915435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Unipart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A3B131-A401-4488-A998-B22569266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6" name="Pentagon 20">
            <a:extLst>
              <a:ext uri="{FF2B5EF4-FFF2-40B4-BE49-F238E27FC236}">
                <a16:creationId xmlns:a16="http://schemas.microsoft.com/office/drawing/2014/main" id="{39BF016F-2199-4A9D-B30A-AC754588C50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1865D0-6F94-421D-A3DD-39319F2C0D23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D10E3A-9EB8-412C-AACC-2248C815E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10545" r="9276" b="5464"/>
          <a:stretch/>
        </p:blipFill>
        <p:spPr bwMode="auto">
          <a:xfrm>
            <a:off x="369532" y="2490536"/>
            <a:ext cx="4870684" cy="30892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FF56CBE-7B68-3DF4-48AB-3D172407725A}"/>
              </a:ext>
            </a:extLst>
          </p:cNvPr>
          <p:cNvGrpSpPr/>
          <p:nvPr/>
        </p:nvGrpSpPr>
        <p:grpSpPr>
          <a:xfrm>
            <a:off x="5451231" y="2685010"/>
            <a:ext cx="3330720" cy="2683471"/>
            <a:chOff x="5451231" y="3095025"/>
            <a:chExt cx="3330720" cy="268347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529A5DD-4A11-4955-9347-2427C049CC59}"/>
                </a:ext>
              </a:extLst>
            </p:cNvPr>
            <p:cNvSpPr/>
            <p:nvPr/>
          </p:nvSpPr>
          <p:spPr>
            <a:xfrm>
              <a:off x="5451231" y="4682391"/>
              <a:ext cx="3330720" cy="1096105"/>
            </a:xfrm>
            <a:prstGeom prst="roundRect">
              <a:avLst/>
            </a:prstGeom>
            <a:solidFill>
              <a:srgbClr val="47BEB3"/>
            </a:solidFill>
            <a:ln w="28575">
              <a:solidFill>
                <a:srgbClr val="C2D2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Definition: Logistics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Organising an activity to make it successful.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18CE20D-9025-47CE-86B0-A68752965A75}"/>
                </a:ext>
              </a:extLst>
            </p:cNvPr>
            <p:cNvSpPr/>
            <p:nvPr/>
          </p:nvSpPr>
          <p:spPr>
            <a:xfrm>
              <a:off x="5451231" y="3095025"/>
              <a:ext cx="3330720" cy="1096106"/>
            </a:xfrm>
            <a:prstGeom prst="roundRect">
              <a:avLst/>
            </a:prstGeom>
            <a:solidFill>
              <a:srgbClr val="47BEB3"/>
            </a:solidFill>
            <a:ln w="28575">
              <a:solidFill>
                <a:srgbClr val="C2D2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Definition: Consultancy</a:t>
              </a: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Giving advice on a certain subject.  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C9F745-C6DC-B062-0F38-FCD39C916BBA}"/>
              </a:ext>
            </a:extLst>
          </p:cNvPr>
          <p:cNvSpPr/>
          <p:nvPr/>
        </p:nvSpPr>
        <p:spPr>
          <a:xfrm>
            <a:off x="363416" y="5746586"/>
            <a:ext cx="8418536" cy="77144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 you can imagine, Unipart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move lots of products to thousands of places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Something they really want to do is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reduce their impact on the environment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28273917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0052B1-3904-DDBF-641B-C233DE544B02}"/>
              </a:ext>
            </a:extLst>
          </p:cNvPr>
          <p:cNvGrpSpPr/>
          <p:nvPr/>
        </p:nvGrpSpPr>
        <p:grpSpPr>
          <a:xfrm>
            <a:off x="510995" y="1016656"/>
            <a:ext cx="8122009" cy="5527943"/>
            <a:chOff x="510996" y="1016656"/>
            <a:chExt cx="8122009" cy="55279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1B736D-3828-AFB9-32B2-E977CE01D45D}"/>
                </a:ext>
              </a:extLst>
            </p:cNvPr>
            <p:cNvGrpSpPr/>
            <p:nvPr/>
          </p:nvGrpSpPr>
          <p:grpSpPr>
            <a:xfrm>
              <a:off x="510996" y="1016656"/>
              <a:ext cx="8122009" cy="5527943"/>
              <a:chOff x="706432" y="1361037"/>
              <a:chExt cx="7205157" cy="530686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0D60339-674B-05C1-7971-F525EF48AA6E}"/>
                  </a:ext>
                </a:extLst>
              </p:cNvPr>
              <p:cNvSpPr/>
              <p:nvPr/>
            </p:nvSpPr>
            <p:spPr>
              <a:xfrm>
                <a:off x="706432" y="1361037"/>
                <a:ext cx="7205157" cy="5306865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06838FA-F5A4-FCF2-55C1-7D689452A9FB}"/>
                  </a:ext>
                </a:extLst>
              </p:cNvPr>
              <p:cNvSpPr/>
              <p:nvPr/>
            </p:nvSpPr>
            <p:spPr>
              <a:xfrm>
                <a:off x="1069406" y="1706867"/>
                <a:ext cx="6479207" cy="4608202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1" name="Picture 20">
              <a:hlinkClick r:id="rId3"/>
              <a:extLst>
                <a:ext uri="{FF2B5EF4-FFF2-40B4-BE49-F238E27FC236}">
                  <a16:creationId xmlns:a16="http://schemas.microsoft.com/office/drawing/2014/main" id="{8AA24FA9-76A7-B003-151B-3D8C2DF84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27" t="1427" r="1939" b="1939"/>
            <a:stretch/>
          </p:blipFill>
          <p:spPr>
            <a:xfrm>
              <a:off x="777747" y="1378267"/>
              <a:ext cx="7588503" cy="4798800"/>
            </a:xfrm>
            <a:prstGeom prst="roundRect">
              <a:avLst/>
            </a:prstGeom>
          </p:spPr>
        </p:pic>
      </p:grpSp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Unipart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2D7F00-AB95-45CF-A229-F5B9C9ECB36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7" name="Rectangle: Rounded Corners 16">
            <a:hlinkClick r:id="rId3"/>
            <a:extLst>
              <a:ext uri="{FF2B5EF4-FFF2-40B4-BE49-F238E27FC236}">
                <a16:creationId xmlns:a16="http://schemas.microsoft.com/office/drawing/2014/main" id="{988240B1-04AC-E878-7F34-56923E678F0F}"/>
              </a:ext>
            </a:extLst>
          </p:cNvPr>
          <p:cNvSpPr/>
          <p:nvPr/>
        </p:nvSpPr>
        <p:spPr>
          <a:xfrm>
            <a:off x="6801170" y="1699929"/>
            <a:ext cx="813929" cy="559115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0:00-2:00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630B10-610F-966F-F114-92FB80C9D31B}"/>
              </a:ext>
            </a:extLst>
          </p:cNvPr>
          <p:cNvSpPr/>
          <p:nvPr/>
        </p:nvSpPr>
        <p:spPr>
          <a:xfrm>
            <a:off x="1528901" y="5047464"/>
            <a:ext cx="6086198" cy="79388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on the image to watch an introduction into Unipart and what they do.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A54E89-326F-BA07-311B-316040644A18}"/>
              </a:ext>
            </a:extLst>
          </p:cNvPr>
          <p:cNvSpPr txBox="1"/>
          <p:nvPr/>
        </p:nvSpPr>
        <p:spPr>
          <a:xfrm>
            <a:off x="7165146" y="6640248"/>
            <a:ext cx="57953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https://safeshare.tv/x/qekyWEXXn2M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4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6507</TotalTime>
  <Words>1689</Words>
  <Application>Microsoft Office PowerPoint</Application>
  <PresentationFormat>On-screen Show (4:3)</PresentationFormat>
  <Paragraphs>209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Open Sans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Their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291</cp:revision>
  <dcterms:created xsi:type="dcterms:W3CDTF">2021-01-18T09:44:21Z</dcterms:created>
  <dcterms:modified xsi:type="dcterms:W3CDTF">2022-08-25T11:35:32Z</dcterms:modified>
</cp:coreProperties>
</file>